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730" r:id="rId1"/>
  </p:sldMasterIdLst>
  <p:notesMasterIdLst>
    <p:notesMasterId r:id="rId55"/>
  </p:notesMasterIdLst>
  <p:handoutMasterIdLst>
    <p:handoutMasterId r:id="rId56"/>
  </p:handoutMasterIdLst>
  <p:sldIdLst>
    <p:sldId id="1526" r:id="rId2"/>
    <p:sldId id="1437" r:id="rId3"/>
    <p:sldId id="1017" r:id="rId4"/>
    <p:sldId id="1529" r:id="rId5"/>
    <p:sldId id="1477" r:id="rId6"/>
    <p:sldId id="1583" r:id="rId7"/>
    <p:sldId id="1613" r:id="rId8"/>
    <p:sldId id="1614" r:id="rId9"/>
    <p:sldId id="1653" r:id="rId10"/>
    <p:sldId id="1654" r:id="rId11"/>
    <p:sldId id="1616" r:id="rId12"/>
    <p:sldId id="1530" r:id="rId13"/>
    <p:sldId id="1439" r:id="rId14"/>
    <p:sldId id="1479" r:id="rId15"/>
    <p:sldId id="1450" r:id="rId16"/>
    <p:sldId id="1558" r:id="rId17"/>
    <p:sldId id="1480" r:id="rId18"/>
    <p:sldId id="1619" r:id="rId19"/>
    <p:sldId id="1531" r:id="rId20"/>
    <p:sldId id="1481" r:id="rId21"/>
    <p:sldId id="1501" r:id="rId22"/>
    <p:sldId id="1482" r:id="rId23"/>
    <p:sldId id="1486" r:id="rId24"/>
    <p:sldId id="1503" r:id="rId25"/>
    <p:sldId id="1502" r:id="rId26"/>
    <p:sldId id="1609" r:id="rId27"/>
    <p:sldId id="1532" r:id="rId28"/>
    <p:sldId id="1543" r:id="rId29"/>
    <p:sldId id="1544" r:id="rId30"/>
    <p:sldId id="1612" r:id="rId31"/>
    <p:sldId id="1462" r:id="rId32"/>
    <p:sldId id="1463" r:id="rId33"/>
    <p:sldId id="1464" r:id="rId34"/>
    <p:sldId id="1465" r:id="rId35"/>
    <p:sldId id="1533" r:id="rId36"/>
    <p:sldId id="1386" r:id="rId37"/>
    <p:sldId id="1475" r:id="rId38"/>
    <p:sldId id="1388" r:id="rId39"/>
    <p:sldId id="1509" r:id="rId40"/>
    <p:sldId id="1592" r:id="rId41"/>
    <p:sldId id="1570" r:id="rId42"/>
    <p:sldId id="1589" r:id="rId43"/>
    <p:sldId id="1571" r:id="rId44"/>
    <p:sldId id="1650" r:id="rId45"/>
    <p:sldId id="1626" r:id="rId46"/>
    <p:sldId id="1651" r:id="rId47"/>
    <p:sldId id="1629" r:id="rId48"/>
    <p:sldId id="1630" r:id="rId49"/>
    <p:sldId id="1631" r:id="rId50"/>
    <p:sldId id="1573" r:id="rId51"/>
    <p:sldId id="1647" r:id="rId52"/>
    <p:sldId id="1648" r:id="rId53"/>
    <p:sldId id="1536" r:id="rId54"/>
  </p:sldIdLst>
  <p:sldSz cx="9906000" cy="6858000" type="A4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666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  <a:srgbClr val="9999FF"/>
    <a:srgbClr val="CCCCFF"/>
    <a:srgbClr val="CC99FF"/>
    <a:srgbClr val="FF7C80"/>
    <a:srgbClr val="0066FF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1" autoAdjust="0"/>
    <p:restoredTop sz="83630" autoAdjust="0"/>
  </p:normalViewPr>
  <p:slideViewPr>
    <p:cSldViewPr>
      <p:cViewPr>
        <p:scale>
          <a:sx n="96" d="100"/>
          <a:sy n="96" d="100"/>
        </p:scale>
        <p:origin x="-1008" y="34"/>
      </p:cViewPr>
      <p:guideLst>
        <p:guide orient="horz" pos="2160"/>
        <p:guide pos="26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7" d="100"/>
          <a:sy n="47" d="100"/>
        </p:scale>
        <p:origin x="-1938" y="-96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工作表1!$C$3:$C$89</c:f>
              <c:numCache>
                <c:formatCode>yyyy</c:formatCode>
                <c:ptCount val="87"/>
                <c:pt idx="0">
                  <c:v>39387</c:v>
                </c:pt>
                <c:pt idx="1">
                  <c:v>39417</c:v>
                </c:pt>
                <c:pt idx="2">
                  <c:v>39448</c:v>
                </c:pt>
                <c:pt idx="3">
                  <c:v>39479</c:v>
                </c:pt>
                <c:pt idx="4">
                  <c:v>39508</c:v>
                </c:pt>
                <c:pt idx="5">
                  <c:v>39539</c:v>
                </c:pt>
                <c:pt idx="6">
                  <c:v>39569</c:v>
                </c:pt>
                <c:pt idx="7">
                  <c:v>39600</c:v>
                </c:pt>
                <c:pt idx="8">
                  <c:v>39630</c:v>
                </c:pt>
                <c:pt idx="9">
                  <c:v>39661</c:v>
                </c:pt>
                <c:pt idx="10">
                  <c:v>39692</c:v>
                </c:pt>
                <c:pt idx="11">
                  <c:v>39722</c:v>
                </c:pt>
                <c:pt idx="12">
                  <c:v>39753</c:v>
                </c:pt>
                <c:pt idx="13">
                  <c:v>39783</c:v>
                </c:pt>
                <c:pt idx="14">
                  <c:v>39814</c:v>
                </c:pt>
                <c:pt idx="15">
                  <c:v>39845</c:v>
                </c:pt>
                <c:pt idx="16">
                  <c:v>39873</c:v>
                </c:pt>
                <c:pt idx="17">
                  <c:v>39904</c:v>
                </c:pt>
                <c:pt idx="18">
                  <c:v>39934</c:v>
                </c:pt>
                <c:pt idx="19">
                  <c:v>39965</c:v>
                </c:pt>
                <c:pt idx="20">
                  <c:v>39995</c:v>
                </c:pt>
                <c:pt idx="21">
                  <c:v>40026</c:v>
                </c:pt>
                <c:pt idx="22">
                  <c:v>40057</c:v>
                </c:pt>
                <c:pt idx="23">
                  <c:v>40087</c:v>
                </c:pt>
                <c:pt idx="24">
                  <c:v>40118</c:v>
                </c:pt>
                <c:pt idx="25">
                  <c:v>40148</c:v>
                </c:pt>
                <c:pt idx="26">
                  <c:v>40179</c:v>
                </c:pt>
                <c:pt idx="27">
                  <c:v>40210</c:v>
                </c:pt>
                <c:pt idx="28">
                  <c:v>40238</c:v>
                </c:pt>
                <c:pt idx="29">
                  <c:v>40269</c:v>
                </c:pt>
                <c:pt idx="30">
                  <c:v>40299</c:v>
                </c:pt>
                <c:pt idx="31">
                  <c:v>40330</c:v>
                </c:pt>
                <c:pt idx="32">
                  <c:v>40360</c:v>
                </c:pt>
                <c:pt idx="33">
                  <c:v>40391</c:v>
                </c:pt>
                <c:pt idx="34">
                  <c:v>40422</c:v>
                </c:pt>
                <c:pt idx="35">
                  <c:v>40452</c:v>
                </c:pt>
                <c:pt idx="36">
                  <c:v>40483</c:v>
                </c:pt>
                <c:pt idx="37">
                  <c:v>40513</c:v>
                </c:pt>
                <c:pt idx="38">
                  <c:v>40544</c:v>
                </c:pt>
                <c:pt idx="39">
                  <c:v>40575</c:v>
                </c:pt>
                <c:pt idx="40">
                  <c:v>40603</c:v>
                </c:pt>
                <c:pt idx="41">
                  <c:v>40634</c:v>
                </c:pt>
                <c:pt idx="42">
                  <c:v>40664</c:v>
                </c:pt>
                <c:pt idx="43">
                  <c:v>40695</c:v>
                </c:pt>
                <c:pt idx="44">
                  <c:v>40725</c:v>
                </c:pt>
                <c:pt idx="45">
                  <c:v>40756</c:v>
                </c:pt>
                <c:pt idx="46">
                  <c:v>40787</c:v>
                </c:pt>
                <c:pt idx="47">
                  <c:v>40817</c:v>
                </c:pt>
                <c:pt idx="48">
                  <c:v>40848</c:v>
                </c:pt>
                <c:pt idx="49">
                  <c:v>40878</c:v>
                </c:pt>
                <c:pt idx="50">
                  <c:v>40909</c:v>
                </c:pt>
                <c:pt idx="51">
                  <c:v>40940</c:v>
                </c:pt>
                <c:pt idx="52">
                  <c:v>40969</c:v>
                </c:pt>
                <c:pt idx="53">
                  <c:v>41000</c:v>
                </c:pt>
                <c:pt idx="54">
                  <c:v>41030</c:v>
                </c:pt>
                <c:pt idx="55">
                  <c:v>41061</c:v>
                </c:pt>
                <c:pt idx="56">
                  <c:v>41091</c:v>
                </c:pt>
                <c:pt idx="57">
                  <c:v>41122</c:v>
                </c:pt>
                <c:pt idx="58">
                  <c:v>41153</c:v>
                </c:pt>
                <c:pt idx="59">
                  <c:v>41183</c:v>
                </c:pt>
                <c:pt idx="60">
                  <c:v>41214</c:v>
                </c:pt>
                <c:pt idx="61">
                  <c:v>41244</c:v>
                </c:pt>
                <c:pt idx="62">
                  <c:v>41275</c:v>
                </c:pt>
                <c:pt idx="63">
                  <c:v>41306</c:v>
                </c:pt>
                <c:pt idx="64">
                  <c:v>41334</c:v>
                </c:pt>
                <c:pt idx="65">
                  <c:v>41365</c:v>
                </c:pt>
                <c:pt idx="66">
                  <c:v>41395</c:v>
                </c:pt>
                <c:pt idx="67">
                  <c:v>41426</c:v>
                </c:pt>
                <c:pt idx="68">
                  <c:v>41456</c:v>
                </c:pt>
                <c:pt idx="69">
                  <c:v>41487</c:v>
                </c:pt>
                <c:pt idx="70">
                  <c:v>41518</c:v>
                </c:pt>
                <c:pt idx="71">
                  <c:v>41548</c:v>
                </c:pt>
                <c:pt idx="72">
                  <c:v>41579</c:v>
                </c:pt>
                <c:pt idx="73">
                  <c:v>41609</c:v>
                </c:pt>
                <c:pt idx="74">
                  <c:v>41640</c:v>
                </c:pt>
                <c:pt idx="75">
                  <c:v>41671</c:v>
                </c:pt>
                <c:pt idx="76">
                  <c:v>41699</c:v>
                </c:pt>
                <c:pt idx="77">
                  <c:v>41730</c:v>
                </c:pt>
                <c:pt idx="78">
                  <c:v>41760</c:v>
                </c:pt>
                <c:pt idx="79">
                  <c:v>41791</c:v>
                </c:pt>
                <c:pt idx="80">
                  <c:v>41821</c:v>
                </c:pt>
                <c:pt idx="81">
                  <c:v>41852</c:v>
                </c:pt>
                <c:pt idx="82">
                  <c:v>41883</c:v>
                </c:pt>
                <c:pt idx="83">
                  <c:v>41913</c:v>
                </c:pt>
                <c:pt idx="84">
                  <c:v>41944</c:v>
                </c:pt>
                <c:pt idx="85">
                  <c:v>41974</c:v>
                </c:pt>
                <c:pt idx="86">
                  <c:v>42005</c:v>
                </c:pt>
              </c:numCache>
            </c:numRef>
          </c:cat>
          <c:val>
            <c:numRef>
              <c:f>工作表1!$D$3:$D$89</c:f>
              <c:numCache>
                <c:formatCode>General</c:formatCode>
                <c:ptCount val="87"/>
                <c:pt idx="0">
                  <c:v>0.4</c:v>
                </c:pt>
                <c:pt idx="1">
                  <c:v>0.8</c:v>
                </c:pt>
                <c:pt idx="2">
                  <c:v>0.8</c:v>
                </c:pt>
                <c:pt idx="3">
                  <c:v>1</c:v>
                </c:pt>
                <c:pt idx="4">
                  <c:v>1.2</c:v>
                </c:pt>
                <c:pt idx="5">
                  <c:v>0.9</c:v>
                </c:pt>
                <c:pt idx="6">
                  <c:v>1.5</c:v>
                </c:pt>
                <c:pt idx="7">
                  <c:v>1.9000000000000001</c:v>
                </c:pt>
                <c:pt idx="8">
                  <c:v>2.4</c:v>
                </c:pt>
                <c:pt idx="9">
                  <c:v>2.4</c:v>
                </c:pt>
                <c:pt idx="10">
                  <c:v>2.2999999999999998</c:v>
                </c:pt>
                <c:pt idx="11">
                  <c:v>1.9000000000000001</c:v>
                </c:pt>
                <c:pt idx="12">
                  <c:v>1</c:v>
                </c:pt>
                <c:pt idx="13">
                  <c:v>0.2</c:v>
                </c:pt>
                <c:pt idx="14">
                  <c:v>0</c:v>
                </c:pt>
                <c:pt idx="15">
                  <c:v>0</c:v>
                </c:pt>
                <c:pt idx="16">
                  <c:v>-0.1</c:v>
                </c:pt>
                <c:pt idx="17">
                  <c:v>-0.1</c:v>
                </c:pt>
                <c:pt idx="18">
                  <c:v>-1.1000000000000001</c:v>
                </c:pt>
                <c:pt idx="19">
                  <c:v>-1.7</c:v>
                </c:pt>
                <c:pt idx="20">
                  <c:v>-2.2000000000000002</c:v>
                </c:pt>
                <c:pt idx="21">
                  <c:v>-2.4</c:v>
                </c:pt>
                <c:pt idx="22">
                  <c:v>-2.2999999999999998</c:v>
                </c:pt>
                <c:pt idx="23">
                  <c:v>-2.2000000000000002</c:v>
                </c:pt>
                <c:pt idx="24">
                  <c:v>-1.7</c:v>
                </c:pt>
                <c:pt idx="25">
                  <c:v>-1.3</c:v>
                </c:pt>
                <c:pt idx="26">
                  <c:v>-1.3</c:v>
                </c:pt>
                <c:pt idx="27">
                  <c:v>-1.2</c:v>
                </c:pt>
                <c:pt idx="28">
                  <c:v>-1.2</c:v>
                </c:pt>
                <c:pt idx="29">
                  <c:v>-1.5</c:v>
                </c:pt>
                <c:pt idx="30">
                  <c:v>-1.2</c:v>
                </c:pt>
                <c:pt idx="31">
                  <c:v>-1</c:v>
                </c:pt>
                <c:pt idx="32">
                  <c:v>-1.1000000000000001</c:v>
                </c:pt>
                <c:pt idx="33">
                  <c:v>-1</c:v>
                </c:pt>
                <c:pt idx="34">
                  <c:v>-1.1000000000000001</c:v>
                </c:pt>
                <c:pt idx="35">
                  <c:v>-0.6000000000000002</c:v>
                </c:pt>
                <c:pt idx="36">
                  <c:v>-0.5</c:v>
                </c:pt>
                <c:pt idx="37">
                  <c:v>-0.4</c:v>
                </c:pt>
                <c:pt idx="38">
                  <c:v>-0.8</c:v>
                </c:pt>
                <c:pt idx="39">
                  <c:v>-0.8</c:v>
                </c:pt>
                <c:pt idx="40">
                  <c:v>-0.70000000000000018</c:v>
                </c:pt>
                <c:pt idx="41">
                  <c:v>-0.2</c:v>
                </c:pt>
                <c:pt idx="42">
                  <c:v>-0.1</c:v>
                </c:pt>
                <c:pt idx="43">
                  <c:v>-0.2</c:v>
                </c:pt>
                <c:pt idx="44">
                  <c:v>0.1</c:v>
                </c:pt>
                <c:pt idx="45">
                  <c:v>0.2</c:v>
                </c:pt>
                <c:pt idx="46">
                  <c:v>0.2</c:v>
                </c:pt>
                <c:pt idx="47">
                  <c:v>-0.1</c:v>
                </c:pt>
                <c:pt idx="48">
                  <c:v>-0.2</c:v>
                </c:pt>
                <c:pt idx="49">
                  <c:v>-0.1</c:v>
                </c:pt>
                <c:pt idx="50">
                  <c:v>-0.1</c:v>
                </c:pt>
                <c:pt idx="51">
                  <c:v>0.1</c:v>
                </c:pt>
                <c:pt idx="52">
                  <c:v>0.2</c:v>
                </c:pt>
                <c:pt idx="53">
                  <c:v>0.2</c:v>
                </c:pt>
                <c:pt idx="54">
                  <c:v>-0.1</c:v>
                </c:pt>
                <c:pt idx="55">
                  <c:v>-0.2</c:v>
                </c:pt>
                <c:pt idx="56">
                  <c:v>-0.3000000000000001</c:v>
                </c:pt>
                <c:pt idx="57">
                  <c:v>-0.3000000000000001</c:v>
                </c:pt>
                <c:pt idx="58">
                  <c:v>-0.1</c:v>
                </c:pt>
                <c:pt idx="59">
                  <c:v>0</c:v>
                </c:pt>
                <c:pt idx="60">
                  <c:v>-0.1</c:v>
                </c:pt>
                <c:pt idx="61">
                  <c:v>-0.2</c:v>
                </c:pt>
                <c:pt idx="62">
                  <c:v>-0.2</c:v>
                </c:pt>
                <c:pt idx="63">
                  <c:v>-0.3000000000000001</c:v>
                </c:pt>
                <c:pt idx="64">
                  <c:v>-0.5</c:v>
                </c:pt>
                <c:pt idx="65">
                  <c:v>-0.4</c:v>
                </c:pt>
                <c:pt idx="66">
                  <c:v>0</c:v>
                </c:pt>
                <c:pt idx="67">
                  <c:v>0.4</c:v>
                </c:pt>
                <c:pt idx="68">
                  <c:v>0.70000000000000018</c:v>
                </c:pt>
                <c:pt idx="69">
                  <c:v>0.8</c:v>
                </c:pt>
                <c:pt idx="70">
                  <c:v>0.70000000000000018</c:v>
                </c:pt>
                <c:pt idx="71">
                  <c:v>0.9</c:v>
                </c:pt>
                <c:pt idx="72">
                  <c:v>1.2</c:v>
                </c:pt>
                <c:pt idx="73">
                  <c:v>1.3</c:v>
                </c:pt>
                <c:pt idx="74">
                  <c:v>1.3</c:v>
                </c:pt>
                <c:pt idx="75">
                  <c:v>1.3</c:v>
                </c:pt>
                <c:pt idx="76">
                  <c:v>1.3</c:v>
                </c:pt>
                <c:pt idx="77">
                  <c:v>3.2</c:v>
                </c:pt>
                <c:pt idx="78">
                  <c:v>3.4</c:v>
                </c:pt>
                <c:pt idx="79">
                  <c:v>3.3</c:v>
                </c:pt>
                <c:pt idx="80">
                  <c:v>3.3</c:v>
                </c:pt>
                <c:pt idx="81">
                  <c:v>3.1</c:v>
                </c:pt>
                <c:pt idx="82">
                  <c:v>3</c:v>
                </c:pt>
                <c:pt idx="83">
                  <c:v>2.9</c:v>
                </c:pt>
                <c:pt idx="84">
                  <c:v>2.7</c:v>
                </c:pt>
                <c:pt idx="85">
                  <c:v>2.5</c:v>
                </c:pt>
                <c:pt idx="86">
                  <c:v>2.2000000000000002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588288"/>
        <c:axId val="24589824"/>
      </c:lineChart>
      <c:dateAx>
        <c:axId val="24588288"/>
        <c:scaling>
          <c:orientation val="minMax"/>
        </c:scaling>
        <c:delete val="0"/>
        <c:axPos val="b"/>
        <c:numFmt formatCode="yyyy" sourceLinked="1"/>
        <c:majorTickMark val="out"/>
        <c:minorTickMark val="none"/>
        <c:tickLblPos val="low"/>
        <c:crossAx val="24589824"/>
        <c:crosses val="autoZero"/>
        <c:auto val="1"/>
        <c:lblOffset val="100"/>
        <c:baseTimeUnit val="months"/>
        <c:majorUnit val="1"/>
        <c:majorTimeUnit val="years"/>
      </c:dateAx>
      <c:valAx>
        <c:axId val="2458982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245882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8" tIns="45777" rIns="91548" bIns="45777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 b="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4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8" tIns="45777" rIns="91548" bIns="45777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 b="0">
                <a:ea typeface="標楷體" pitchFamily="65" charset="-120"/>
              </a:defRPr>
            </a:lvl1pPr>
          </a:lstStyle>
          <a:p>
            <a:pPr>
              <a:defRPr/>
            </a:pPr>
            <a:fld id="{C2A13A46-5988-4DC0-8854-8F09A8B7498E}" type="datetimeFigureOut">
              <a:rPr lang="en-US" altLang="zh-TW"/>
              <a:pPr>
                <a:defRPr/>
              </a:pPr>
              <a:t>2/27/2016</a:t>
            </a:fld>
            <a:endParaRPr lang="en-US" altLang="zh-TW"/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9275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8" tIns="45777" rIns="91548" bIns="45777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 b="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4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39275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8" tIns="45777" rIns="91548" bIns="45777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 b="0">
                <a:ea typeface="標楷體" pitchFamily="65" charset="-120"/>
              </a:defRPr>
            </a:lvl1pPr>
          </a:lstStyle>
          <a:p>
            <a:pPr>
              <a:defRPr/>
            </a:pPr>
            <a:fld id="{0F452F1D-9AFB-4AB5-914B-3A948A2052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85702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00" tIns="47800" rIns="95600" bIns="47800" numCol="1" anchor="t" anchorCtr="0" compatLnSpc="1">
            <a:prstTxWarp prst="textNoShape">
              <a:avLst/>
            </a:prstTxWarp>
          </a:bodyPr>
          <a:lstStyle>
            <a:lvl1pPr algn="l" defTabSz="957263">
              <a:defRPr sz="1200" b="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00" tIns="47800" rIns="95600" bIns="47800" numCol="1" anchor="t" anchorCtr="0" compatLnSpc="1">
            <a:prstTxWarp prst="textNoShape">
              <a:avLst/>
            </a:prstTxWarp>
          </a:bodyPr>
          <a:lstStyle>
            <a:lvl1pPr algn="r" defTabSz="957263">
              <a:defRPr sz="1200" b="0">
                <a:ea typeface="標楷體" pitchFamily="65" charset="-120"/>
              </a:defRPr>
            </a:lvl1pPr>
          </a:lstStyle>
          <a:p>
            <a:pPr>
              <a:defRPr/>
            </a:pPr>
            <a:fld id="{43887767-93C1-4054-8788-F4E501B32858}" type="datetimeFigureOut">
              <a:rPr lang="en-US" altLang="zh-TW"/>
              <a:pPr>
                <a:defRPr/>
              </a:pPr>
              <a:t>2/27/2016</a:t>
            </a:fld>
            <a:endParaRPr lang="en-US" altLang="zh-TW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81625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1225"/>
            <a:ext cx="5445125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00" tIns="47800" rIns="95600" bIns="47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9275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00" tIns="47800" rIns="95600" bIns="47800" numCol="1" anchor="b" anchorCtr="0" compatLnSpc="1">
            <a:prstTxWarp prst="textNoShape">
              <a:avLst/>
            </a:prstTxWarp>
          </a:bodyPr>
          <a:lstStyle>
            <a:lvl1pPr algn="l" defTabSz="957263">
              <a:defRPr sz="1200" b="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39275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00" tIns="47800" rIns="95600" bIns="47800" numCol="1" anchor="b" anchorCtr="0" compatLnSpc="1">
            <a:prstTxWarp prst="textNoShape">
              <a:avLst/>
            </a:prstTxWarp>
          </a:bodyPr>
          <a:lstStyle>
            <a:lvl1pPr algn="r" defTabSz="957263">
              <a:defRPr sz="1200" b="0">
                <a:ea typeface="標楷體" pitchFamily="65" charset="-120"/>
              </a:defRPr>
            </a:lvl1pPr>
          </a:lstStyle>
          <a:p>
            <a:pPr>
              <a:defRPr/>
            </a:pPr>
            <a:fld id="{065AD355-9E3C-4183-8BD0-ED4E642CF35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778426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F5704C-BD40-4435-A9FB-543912EC3851}" type="slidenum">
              <a:rPr lang="en-US" altLang="zh-TW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altLang="zh-TW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79463" y="782638"/>
            <a:ext cx="5265737" cy="36464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1875" y="4748985"/>
            <a:ext cx="4933950" cy="4406017"/>
          </a:xfrm>
          <a:noFill/>
        </p:spPr>
        <p:txBody>
          <a:bodyPr wrap="square" lIns="91078" tIns="45542" rIns="91078" bIns="45542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zh-TW" smtClean="0"/>
          </a:p>
        </p:txBody>
      </p:sp>
    </p:spTree>
    <p:extLst>
      <p:ext uri="{BB962C8B-B14F-4D97-AF65-F5344CB8AC3E}">
        <p14:creationId xmlns:p14="http://schemas.microsoft.com/office/powerpoint/2010/main" val="978551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7BDED5-9ED8-4D02-AB8E-015521688EB4}" type="slidenum">
              <a:rPr lang="en-US" altLang="zh-TW" smtClean="0"/>
              <a:pPr/>
              <a:t>8</a:t>
            </a:fld>
            <a:endParaRPr lang="en-US" altLang="zh-TW" smtClean="0"/>
          </a:p>
        </p:txBody>
      </p:sp>
      <p:sp>
        <p:nvSpPr>
          <p:cNvPr id="3584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  <p:sp>
        <p:nvSpPr>
          <p:cNvPr id="3686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297400-83A7-411C-9929-A41F1B21D6F0}" type="slidenum">
              <a:rPr lang="en-US" altLang="zh-TW" smtClean="0"/>
              <a:pPr/>
              <a:t>9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12788" y="746125"/>
            <a:ext cx="5381625" cy="3725863"/>
          </a:xfrm>
          <a:ln/>
        </p:spPr>
      </p:sp>
      <p:sp>
        <p:nvSpPr>
          <p:cNvPr id="5632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  <p:sp>
        <p:nvSpPr>
          <p:cNvPr id="5632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22D516-1410-43FA-BF33-BDF724F9C2AB}" type="slidenum">
              <a:rPr lang="en-US" altLang="zh-TW" smtClean="0"/>
              <a:pPr/>
              <a:t>38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0442086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5AD355-9E3C-4183-8BD0-ED4E642CF353}" type="slidenum">
              <a:rPr lang="en-US" altLang="zh-TW" smtClean="0"/>
              <a:pPr>
                <a:defRPr/>
              </a:pPr>
              <a:t>40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73526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5AD355-9E3C-4183-8BD0-ED4E642CF353}" type="slidenum">
              <a:rPr lang="en-US" altLang="zh-TW" smtClean="0"/>
              <a:pPr>
                <a:defRPr/>
              </a:pPr>
              <a:t>42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7040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5AD355-9E3C-4183-8BD0-ED4E642CF353}" type="slidenum">
              <a:rPr lang="en-US" altLang="zh-TW" smtClean="0"/>
              <a:pPr>
                <a:defRPr/>
              </a:pPr>
              <a:t>49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24986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microsoft.com/office/2007/relationships/hdphoto" Target="../media/hdphoto2.wdp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microsoft.com/office/2007/relationships/hdphoto" Target="../media/hdphoto3.wdp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microsoft.com/office/2007/relationships/hdphoto" Target="../media/hdphoto4.wdp"/><Relationship Id="rId4" Type="http://schemas.openxmlformats.org/officeDocument/2006/relationships/image" Target="../media/image1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9908279" cy="5589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4" descr="구름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363572"/>
            <a:ext cx="99060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7" descr="안개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349152"/>
            <a:ext cx="990600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3" descr="반짝이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29399" y="2277715"/>
            <a:ext cx="3623601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日期版面配置區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CD74D8F3-05B5-418E-A703-7FE42610FE0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 userDrawn="1">
            <p:ph type="ctrTitle"/>
          </p:nvPr>
        </p:nvSpPr>
        <p:spPr>
          <a:xfrm>
            <a:off x="742950" y="1166891"/>
            <a:ext cx="84201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 userDrawn="1">
            <p:ph type="subTitle" idx="1"/>
          </p:nvPr>
        </p:nvSpPr>
        <p:spPr>
          <a:xfrm>
            <a:off x="740534" y="2984946"/>
            <a:ext cx="475852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grpSp>
        <p:nvGrpSpPr>
          <p:cNvPr id="12" name="群組 11"/>
          <p:cNvGrpSpPr/>
          <p:nvPr userDrawn="1"/>
        </p:nvGrpSpPr>
        <p:grpSpPr>
          <a:xfrm>
            <a:off x="5632680" y="2493746"/>
            <a:ext cx="2956351" cy="2798687"/>
            <a:chOff x="5199386" y="2348880"/>
            <a:chExt cx="2728939" cy="2798687"/>
          </a:xfrm>
        </p:grpSpPr>
        <p:pic>
          <p:nvPicPr>
            <p:cNvPr id="20" name="圖片 19"/>
            <p:cNvPicPr>
              <a:picLocks noChangeAspect="1"/>
            </p:cNvPicPr>
            <p:nvPr userDrawn="1"/>
          </p:nvPicPr>
          <p:blipFill rotWithShape="1">
            <a:blip r:embed="rId6" cstate="email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100000">
                          <a14:foregroundMark x1="12329" y1="5809" x2="76256" y2="33610"/>
                          <a14:foregroundMark x1="16895" y1="82573" x2="33333" y2="76763"/>
                          <a14:foregroundMark x1="85845" y1="82988" x2="68950" y2="75519"/>
                          <a14:backgroundMark x1="9132" y1="97925" x2="21918" y2="99585"/>
                          <a14:backgroundMark x1="11872" y1="87552" x2="47032" y2="97510"/>
                          <a14:backgroundMark x1="86301" y1="85477" x2="57534" y2="99170"/>
                          <a14:backgroundMark x1="21461" y1="87552" x2="44292" y2="94606"/>
                          <a14:backgroundMark x1="17808" y1="85477" x2="26941" y2="88382"/>
                          <a14:backgroundMark x1="81279" y1="84232" x2="74429" y2="89212"/>
                          <a14:backgroundMark x1="13242" y1="80083" x2="31050" y2="8838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34224" y="2483717"/>
              <a:ext cx="2421969" cy="2663850"/>
            </a:xfrm>
            <a:prstGeom prst="rect">
              <a:avLst/>
            </a:prstGeom>
          </p:spPr>
        </p:pic>
        <p:pic>
          <p:nvPicPr>
            <p:cNvPr id="15" name="Picture 96" descr="비누방울"/>
            <p:cNvPicPr>
              <a:picLocks noChangeAspect="1" noChangeArrowheads="1"/>
            </p:cNvPicPr>
            <p:nvPr userDrawn="1"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386" y="2348880"/>
              <a:ext cx="2728939" cy="2700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圖片 17"/>
          <p:cNvPicPr>
            <a:picLocks noChangeAspect="1"/>
          </p:cNvPicPr>
          <p:nvPr userDrawn="1"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396" l="0" r="100000">
                        <a14:foregroundMark x1="66148" y1="98792" x2="98638" y2="96677"/>
                      </a14:backgroundRemoval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08409" y="3107183"/>
            <a:ext cx="3131441" cy="2018759"/>
          </a:xfrm>
          <a:prstGeom prst="rect">
            <a:avLst/>
          </a:prstGeom>
          <a:ln>
            <a:noFill/>
          </a:ln>
          <a:effectLst>
            <a:reflection blurRad="6350" stA="40000" endPos="30000" dist="50800" dir="5400000" sy="-100000" algn="bl" rotWithShape="0"/>
            <a:softEdge rad="112500"/>
          </a:effectLst>
        </p:spPr>
      </p:pic>
      <p:pic>
        <p:nvPicPr>
          <p:cNvPr id="19" name="Picture 103" descr="반짝이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27801">
            <a:off x="-523111" y="3962225"/>
            <a:ext cx="3623601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50984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9B902-B452-4ED4-B16B-7B77143934EA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406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23" descr="배경2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87323"/>
            <a:ext cx="9906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1328789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-171400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EC78-7E00-4C77-B600-E0907324F9C0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13" name="그림 20" descr="구름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179617"/>
            <a:ext cx="9906000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그림 21" descr="반짝이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621" y="3671620"/>
            <a:ext cx="3427545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그림 22" descr="반짝이.PNG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2471" y="3600180"/>
            <a:ext cx="336047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圖片 17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4634" l="0" r="100000">
                        <a14:foregroundMark x1="12329" y1="3415" x2="76256" y2="19756"/>
                        <a14:foregroundMark x1="16895" y1="48537" x2="33333" y2="45122"/>
                        <a14:foregroundMark x1="85845" y1="48780" x2="68950" y2="44390"/>
                        <a14:backgroundMark x1="9132" y1="57561" x2="95890" y2="64146"/>
                        <a14:backgroundMark x1="9132" y1="62439" x2="9132" y2="62439"/>
                        <a14:backgroundMark x1="8219" y1="62439" x2="89954" y2="59512"/>
                        <a14:backgroundMark x1="11872" y1="51463" x2="47032" y2="57317"/>
                        <a14:backgroundMark x1="86758" y1="50244" x2="57534" y2="58537"/>
                        <a14:backgroundMark x1="21461" y1="51463" x2="44292" y2="55610"/>
                        <a14:backgroundMark x1="17808" y1="50244" x2="26941" y2="51951"/>
                        <a14:backgroundMark x1="81279" y1="49512" x2="74429" y2="52439"/>
                        <a14:backgroundMark x1="13242" y1="47073" x2="31050" y2="519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60895" y="2915764"/>
            <a:ext cx="2623800" cy="4530694"/>
          </a:xfrm>
          <a:prstGeom prst="rect">
            <a:avLst/>
          </a:prstGeom>
        </p:spPr>
      </p:pic>
      <p:pic>
        <p:nvPicPr>
          <p:cNvPr id="19" name="Picture 96" descr="비누방울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4830" y="2780928"/>
            <a:ext cx="2956351" cy="27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54540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23" descr="배경2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87323"/>
            <a:ext cx="9906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7" descr="안개"/>
          <p:cNvPicPr>
            <a:picLocks noChangeAspect="1" noChangeArrowheads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2924947"/>
            <a:ext cx="9906000" cy="3528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1916833"/>
            <a:ext cx="84201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-171400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EC78-7E00-4C77-B600-E0907324F9C0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0" y="6419717"/>
            <a:ext cx="9906000" cy="4655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b="0">
              <a:solidFill>
                <a:prstClr val="white"/>
              </a:solidFill>
            </a:endParaRPr>
          </a:p>
        </p:txBody>
      </p:sp>
      <p:grpSp>
        <p:nvGrpSpPr>
          <p:cNvPr id="7" name="群組 6"/>
          <p:cNvGrpSpPr>
            <a:grpSpLocks noChangeAspect="1"/>
          </p:cNvGrpSpPr>
          <p:nvPr userDrawn="1"/>
        </p:nvGrpSpPr>
        <p:grpSpPr>
          <a:xfrm>
            <a:off x="7663453" y="4437135"/>
            <a:ext cx="1892064" cy="2985939"/>
            <a:chOff x="3059832" y="2780928"/>
            <a:chExt cx="2728939" cy="4665530"/>
          </a:xfrm>
        </p:grpSpPr>
        <p:pic>
          <p:nvPicPr>
            <p:cNvPr id="18" name="圖片 17"/>
            <p:cNvPicPr>
              <a:picLocks noChangeAspect="1"/>
            </p:cNvPicPr>
            <p:nvPr userDrawn="1"/>
          </p:nvPicPr>
          <p:blipFill rotWithShape="1">
            <a:blip r:embed="rId4" cstate="email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4634" l="0" r="100000">
                          <a14:foregroundMark x1="12329" y1="3415" x2="76256" y2="19756"/>
                          <a14:foregroundMark x1="16895" y1="48537" x2="33333" y2="45122"/>
                          <a14:foregroundMark x1="85845" y1="48780" x2="68950" y2="44390"/>
                          <a14:backgroundMark x1="9132" y1="57561" x2="95890" y2="64146"/>
                          <a14:backgroundMark x1="9132" y1="62439" x2="9132" y2="62439"/>
                          <a14:backgroundMark x1="8219" y1="62439" x2="89954" y2="59512"/>
                          <a14:backgroundMark x1="11872" y1="51463" x2="47032" y2="57317"/>
                          <a14:backgroundMark x1="86758" y1="50244" x2="57534" y2="58537"/>
                          <a14:backgroundMark x1="21461" y1="51463" x2="44292" y2="55610"/>
                          <a14:backgroundMark x1="17808" y1="50244" x2="26941" y2="51951"/>
                          <a14:backgroundMark x1="81279" y1="49512" x2="74429" y2="52439"/>
                          <a14:backgroundMark x1="13242" y1="47073" x2="31050" y2="5195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194670" y="2915764"/>
              <a:ext cx="2421969" cy="4530694"/>
            </a:xfrm>
            <a:prstGeom prst="rect">
              <a:avLst/>
            </a:prstGeom>
          </p:spPr>
        </p:pic>
        <p:pic>
          <p:nvPicPr>
            <p:cNvPr id="19" name="Picture 96" descr="비누방울"/>
            <p:cNvPicPr>
              <a:picLocks noChangeAspect="1" noChangeArrowheads="1"/>
            </p:cNvPicPr>
            <p:nvPr userDrawn="1"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2780928"/>
              <a:ext cx="2728939" cy="2700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6" descr="tierlogo9704"/>
          <p:cNvPicPr>
            <a:picLocks noChangeAspect="1" noChangeArrowheads="1"/>
          </p:cNvPicPr>
          <p:nvPr userDrawn="1"/>
        </p:nvPicPr>
        <p:blipFill>
          <a:blip r:embed="rId7" cstate="email">
            <a:clrChange>
              <a:clrFrom>
                <a:srgbClr val="FCFBF8"/>
              </a:clrFrom>
              <a:clrTo>
                <a:srgbClr val="FCFB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3586" y="6523404"/>
            <a:ext cx="1872208" cy="27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93541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7" descr="바5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1"/>
            <a:ext cx="9906000" cy="8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8F2DF-0B24-4943-A66F-EF1FFBF841D5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2016/2/27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pic>
        <p:nvPicPr>
          <p:cNvPr id="9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97429" y="83890"/>
            <a:ext cx="1022689" cy="96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5306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橢圓 19"/>
          <p:cNvSpPr/>
          <p:nvPr userDrawn="1"/>
        </p:nvSpPr>
        <p:spPr>
          <a:xfrm>
            <a:off x="9513439" y="6537181"/>
            <a:ext cx="297093" cy="288032"/>
          </a:xfrm>
          <a:prstGeom prst="ellipse">
            <a:avLst/>
          </a:prstGeom>
          <a:solidFill>
            <a:srgbClr val="538CFF"/>
          </a:solidFill>
          <a:ln>
            <a:solidFill>
              <a:srgbClr val="538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 b="1" dirty="0"/>
          </a:p>
        </p:txBody>
      </p:sp>
      <p:sp>
        <p:nvSpPr>
          <p:cNvPr id="12" name="投影片編號版面配置區 5"/>
          <p:cNvSpPr txBox="1">
            <a:spLocks/>
          </p:cNvSpPr>
          <p:nvPr userDrawn="1"/>
        </p:nvSpPr>
        <p:spPr>
          <a:xfrm>
            <a:off x="9435435" y="6498638"/>
            <a:ext cx="453102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10240E-4A9B-466C-B53A-3EF8FDDEEC2E}" type="slidenum">
              <a:rPr kumimoji="0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" name="Picture 87" descr="바5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1"/>
            <a:ext cx="9906000" cy="8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/>
          <a:lstStyle/>
          <a:p>
            <a:fld id="{91C8F2DF-0B24-4943-A66F-EF1FFBF841D5}" type="datetime1">
              <a:rPr lang="zh-TW" altLang="en-US" smtClean="0"/>
              <a:pPr/>
              <a:t>2016/2/27</a:t>
            </a:fld>
            <a:endParaRPr lang="zh-TW" altLang="en-US"/>
          </a:p>
        </p:txBody>
      </p:sp>
      <p:sp>
        <p:nvSpPr>
          <p:cNvPr id="21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384550" y="6356353"/>
            <a:ext cx="31369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4" name="標題 1"/>
          <p:cNvSpPr>
            <a:spLocks noGrp="1"/>
          </p:cNvSpPr>
          <p:nvPr>
            <p:ph type="title"/>
          </p:nvPr>
        </p:nvSpPr>
        <p:spPr>
          <a:xfrm>
            <a:off x="428497" y="156388"/>
            <a:ext cx="8915400" cy="634082"/>
          </a:xfrm>
        </p:spPr>
        <p:txBody>
          <a:bodyPr>
            <a:noAutofit/>
          </a:bodyPr>
          <a:lstStyle>
            <a:lvl1pPr algn="l">
              <a:defRPr sz="4000" b="1">
                <a:solidFill>
                  <a:srgbClr val="003B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pic>
        <p:nvPicPr>
          <p:cNvPr id="35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97418" y="83890"/>
            <a:ext cx="1022689" cy="96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72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A210-9BEB-4B15-8FC9-A1EB92B75F66}" type="datetimeFigureOut">
              <a:rPr lang="zh-TW" altLang="en-US" smtClean="0"/>
              <a:pPr/>
              <a:t>2016/2/27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D43B-D475-45B8-AD78-7563C05298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2357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9FBC4-EE1E-46F7-AFE4-99A156D5692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164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14" y="1981201"/>
            <a:ext cx="8186006" cy="4144963"/>
          </a:xfrm>
          <a:prstGeom prst="rect">
            <a:avLst/>
          </a:prstGeom>
        </p:spPr>
        <p:txBody>
          <a:bodyPr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2016/2/27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41785" y="228600"/>
            <a:ext cx="28265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4020396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14" y="1981201"/>
            <a:ext cx="8186006" cy="4144963"/>
          </a:xfrm>
          <a:prstGeom prst="rect">
            <a:avLst/>
          </a:prstGeom>
        </p:spPr>
        <p:txBody>
          <a:bodyPr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2016/2/27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41785" y="228600"/>
            <a:ext cx="28265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2762167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7" descr="바5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1"/>
            <a:ext cx="9906000" cy="8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95300" y="635637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DD89F91-1AE0-4E67-9FA1-B08AD2D17259}" type="datetime1">
              <a:rPr kumimoji="0" lang="zh-TW" alt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2016/2/27</a:t>
            </a:fld>
            <a:endParaRPr kumimoji="0" lang="zh-TW" altLang="en-US" b="0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384550" y="6356373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b="0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504011" y="647760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2A27846-145B-4549-A26A-EC70AB33CFE3}" type="slidenum">
              <a:rPr kumimoji="0"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zh-TW" altLang="en-US">
              <a:solidFill>
                <a:prstClr val="black">
                  <a:lumMod val="50000"/>
                  <a:lumOff val="50000"/>
                </a:prstClr>
              </a:solidFill>
              <a:latin typeface="Calibri"/>
              <a:ea typeface="新細明體"/>
            </a:endParaRPr>
          </a:p>
        </p:txBody>
      </p:sp>
      <p:pic>
        <p:nvPicPr>
          <p:cNvPr id="8" name="Picture 6" descr="tierlogo9704"/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FCFBF8"/>
              </a:clrFrom>
              <a:clrTo>
                <a:srgbClr val="FCFB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3586" y="6523404"/>
            <a:ext cx="1872208" cy="27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97429" y="83890"/>
            <a:ext cx="1022689" cy="96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28497" y="156388"/>
            <a:ext cx="89154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22621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48" r:id="rId7"/>
    <p:sldLayoutId id="2147483749" r:id="rId8"/>
    <p:sldLayoutId id="2147483750" r:id="rId9"/>
    <p:sldLayoutId id="2147483752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tx2"/>
          </a:solidFill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jpeg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79.jpeg"/><Relationship Id="rId7" Type="http://schemas.openxmlformats.org/officeDocument/2006/relationships/image" Target="../media/image82.jpeg"/><Relationship Id="rId2" Type="http://schemas.openxmlformats.org/officeDocument/2006/relationships/hyperlink" Target="http://www.google.com.tw/url?sa=i&amp;source=images&amp;cd=&amp;cad=rja&amp;uact=8&amp;ved=0CAgQjRw&amp;url=http://news.fx678.com/C/20150105/201501051719091960.shtml&amp;ei=6KK9VM6oFZTn8AX3xoLQCw&amp;psig=AFQjCNFAJLQKQdqHLVgDeepKGg5wBh6c1g&amp;ust=1421800552429066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hyperlink" Target="http://www.google.com.tw/url?sa=i&amp;source=images&amp;cd=&amp;cad=rja&amp;uact=8&amp;ved=0CAgQjRw&amp;url=http://geft.edn.udn.com/files/16-1000-4040.php&amp;ei=l6K9VILOH4SnmwXIsoKoDQ&amp;psig=AFQjCNH__2iF8pR6axNSvmSSYZhOq8Ecxg&amp;ust=1421800471593257" TargetMode="External"/><Relationship Id="rId9" Type="http://schemas.openxmlformats.org/officeDocument/2006/relationships/image" Target="../media/image8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93.jpeg"/><Relationship Id="rId4" Type="http://schemas.openxmlformats.org/officeDocument/2006/relationships/image" Target="../media/image9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emf"/><Relationship Id="rId5" Type="http://schemas.openxmlformats.org/officeDocument/2006/relationships/image" Target="../media/image97.emf"/><Relationship Id="rId4" Type="http://schemas.openxmlformats.org/officeDocument/2006/relationships/image" Target="../media/image9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image" Target="../media/image105.jpeg"/><Relationship Id="rId7" Type="http://schemas.openxmlformats.org/officeDocument/2006/relationships/image" Target="../media/image10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4.png"/><Relationship Id="rId5" Type="http://schemas.openxmlformats.org/officeDocument/2006/relationships/oleObject" Target="../embeddings/Microsoft_Excel_97-2003____1.xls"/><Relationship Id="rId4" Type="http://schemas.openxmlformats.org/officeDocument/2006/relationships/oleObject" Target="../embeddings/oleObject2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7" Type="http://schemas.openxmlformats.org/officeDocument/2006/relationships/image" Target="../media/image123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8.png"/><Relationship Id="rId4" Type="http://schemas.openxmlformats.org/officeDocument/2006/relationships/image" Target="../media/image13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6.jpeg"/><Relationship Id="rId4" Type="http://schemas.openxmlformats.org/officeDocument/2006/relationships/image" Target="../media/image145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52.png"/><Relationship Id="rId4" Type="http://schemas.openxmlformats.org/officeDocument/2006/relationships/image" Target="../media/image15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04528" y="404664"/>
            <a:ext cx="8736971" cy="1470025"/>
          </a:xfrm>
        </p:spPr>
        <p:txBody>
          <a:bodyPr/>
          <a:lstStyle/>
          <a:p>
            <a:pPr algn="ctr"/>
            <a:r>
              <a:rPr lang="zh-TW" altLang="en-US" sz="5400" dirty="0" smtClean="0"/>
              <a:t>世界</a:t>
            </a:r>
            <a:r>
              <a:rPr lang="zh-TW" altLang="zh-TW" sz="5400" dirty="0" smtClean="0"/>
              <a:t>經濟</a:t>
            </a:r>
            <a:r>
              <a:rPr lang="zh-TW" altLang="en-US" sz="5400" dirty="0" smtClean="0"/>
              <a:t>趨勢與台灣的機會</a:t>
            </a:r>
            <a:endParaRPr lang="zh-TW" altLang="en-US" sz="5400" dirty="0">
              <a:solidFill>
                <a:srgbClr val="00206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216696" y="4365104"/>
            <a:ext cx="8193360" cy="648072"/>
          </a:xfrm>
        </p:spPr>
        <p:txBody>
          <a:bodyPr>
            <a:no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林建甫  </a:t>
            </a:r>
            <a:endParaRPr lang="en-US" altLang="zh-TW" sz="28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l">
              <a:spcBef>
                <a:spcPct val="0"/>
              </a:spcBef>
            </a:pPr>
            <a:r>
              <a:rPr lang="zh-TW" altLang="en-US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台灣經濟研究院長</a:t>
            </a:r>
            <a:endParaRPr lang="en-US" altLang="zh-TW" sz="28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l">
              <a:spcBef>
                <a:spcPct val="0"/>
              </a:spcBef>
            </a:pPr>
            <a:r>
              <a:rPr lang="zh-TW" altLang="en-US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台大經濟系教授</a:t>
            </a:r>
            <a:endParaRPr lang="en-US" altLang="zh-TW" sz="28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l">
              <a:spcBef>
                <a:spcPct val="0"/>
              </a:spcBef>
            </a:pPr>
            <a:r>
              <a:rPr lang="en-US" altLang="zh-TW" sz="28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Facebook, e-mail: clin@ntu.edu.tw</a:t>
            </a:r>
            <a:endParaRPr lang="en-US" altLang="zh-TW" sz="28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6" name="Picture 6" descr="tierlogo9704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CFBF8"/>
              </a:clrFrom>
              <a:clrTo>
                <a:srgbClr val="FCFB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1466" y="6414155"/>
            <a:ext cx="3104534" cy="456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1064568" y="1916832"/>
            <a:ext cx="1986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/>
              <a:t>2016/3/2</a:t>
            </a:r>
            <a:r>
              <a:rPr lang="zh-TW" altLang="en-US" dirty="0" smtClean="0"/>
              <a:t> 再興中學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489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/>
              <a:t>主講人簡歷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04528" y="764704"/>
            <a:ext cx="8617322" cy="5838819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1" hangingPunct="1">
              <a:lnSpc>
                <a:spcPct val="70000"/>
              </a:lnSpc>
            </a:pPr>
            <a:r>
              <a:rPr lang="zh-TW" altLang="en-US" sz="1500" dirty="0" smtClean="0">
                <a:solidFill>
                  <a:srgbClr val="002060"/>
                </a:solidFill>
              </a:rPr>
              <a:t>其他現職：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台大人文社會高等研究院副院長</a:t>
            </a:r>
            <a:endParaRPr lang="en-US" altLang="zh-TW" sz="1500" dirty="0" smtClean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中華台北</a:t>
            </a:r>
            <a:r>
              <a:rPr lang="en-US" altLang="zh-TW" sz="1500" dirty="0" smtClean="0"/>
              <a:t>APEC</a:t>
            </a:r>
            <a:r>
              <a:rPr lang="zh-TW" altLang="en-US" sz="1500" dirty="0" smtClean="0"/>
              <a:t>研究中心執行長</a:t>
            </a:r>
            <a:endParaRPr lang="en-US" altLang="zh-TW" sz="1500" dirty="0" smtClean="0"/>
          </a:p>
          <a:p>
            <a:pPr lvl="1">
              <a:lnSpc>
                <a:spcPct val="70000"/>
              </a:lnSpc>
            </a:pPr>
            <a:r>
              <a:rPr lang="en-US" altLang="zh-TW" sz="1500" dirty="0" smtClean="0"/>
              <a:t>PECC</a:t>
            </a:r>
            <a:r>
              <a:rPr lang="zh-TW" altLang="en-US" sz="1500" dirty="0"/>
              <a:t>中華</a:t>
            </a:r>
            <a:r>
              <a:rPr lang="zh-TW" altLang="en-US" sz="1500" dirty="0" smtClean="0"/>
              <a:t>台北董事長</a:t>
            </a:r>
            <a:endParaRPr lang="en-US" altLang="zh-TW" sz="1500" dirty="0" smtClean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經濟部產業發展諮詢會秘書長</a:t>
            </a:r>
            <a:endParaRPr lang="en-US" altLang="zh-TW" sz="1500" dirty="0" smtClean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財政部所屬事業移轉民營評價委員會諮詢委員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陸委會諮詢顧問</a:t>
            </a:r>
            <a:endParaRPr lang="en-US" altLang="zh-TW" sz="1500" dirty="0" smtClean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海基會顧問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台灣證券櫃檯買賣中心董事</a:t>
            </a:r>
            <a:endParaRPr lang="en-US" altLang="zh-TW" sz="1500" dirty="0" smtClean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台灣競爭力論壇總召集人</a:t>
            </a:r>
            <a:endParaRPr lang="en-US" altLang="zh-TW" sz="1500" dirty="0" smtClean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中華經濟與金融學會理事長</a:t>
            </a:r>
            <a:endParaRPr lang="en-US" altLang="zh-TW" sz="1500" dirty="0" smtClean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中國時報、工商時報、經濟日報、旺報主筆</a:t>
            </a:r>
            <a:endParaRPr lang="en-US" altLang="zh-TW" sz="1500" dirty="0" smtClean="0"/>
          </a:p>
          <a:p>
            <a:pPr>
              <a:lnSpc>
                <a:spcPct val="70000"/>
              </a:lnSpc>
              <a:spcBef>
                <a:spcPts val="1800"/>
              </a:spcBef>
            </a:pPr>
            <a:r>
              <a:rPr lang="zh-TW" altLang="en-US" sz="1500" dirty="0">
                <a:solidFill>
                  <a:srgbClr val="002060"/>
                </a:solidFill>
              </a:rPr>
              <a:t>經歷：</a:t>
            </a:r>
            <a:endParaRPr lang="en-US" altLang="zh-TW" sz="1500" dirty="0">
              <a:solidFill>
                <a:srgbClr val="002060"/>
              </a:solidFill>
            </a:endParaRP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總統府財經諮詢小組委員 </a:t>
            </a:r>
            <a:r>
              <a:rPr lang="en-US" altLang="zh-TW" sz="1500" dirty="0" smtClean="0"/>
              <a:t>2008~2012</a:t>
            </a:r>
          </a:p>
          <a:p>
            <a:pPr lvl="1">
              <a:lnSpc>
                <a:spcPct val="70000"/>
              </a:lnSpc>
            </a:pPr>
            <a:r>
              <a:rPr lang="zh-TW" altLang="en-US" sz="1500" dirty="0"/>
              <a:t>經建會</a:t>
            </a:r>
            <a:r>
              <a:rPr lang="zh-TW" altLang="en-US" sz="1500" dirty="0" smtClean="0"/>
              <a:t>諮詢委員 </a:t>
            </a:r>
            <a:r>
              <a:rPr lang="en-US" altLang="zh-TW" sz="1500" dirty="0" smtClean="0"/>
              <a:t>2003~2012</a:t>
            </a:r>
          </a:p>
          <a:p>
            <a:pPr lvl="1">
              <a:lnSpc>
                <a:spcPct val="70000"/>
              </a:lnSpc>
            </a:pPr>
            <a:r>
              <a:rPr lang="zh-TW" altLang="en-US" sz="1500" dirty="0"/>
              <a:t>考試院退撫基金委員會諮詢顧問 </a:t>
            </a:r>
            <a:r>
              <a:rPr lang="en-US" altLang="zh-TW" sz="1500" dirty="0" smtClean="0"/>
              <a:t>2008~2014</a:t>
            </a:r>
            <a:endParaRPr lang="en-US" altLang="zh-TW" sz="1500" dirty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經濟部貿易調查委員 </a:t>
            </a:r>
            <a:r>
              <a:rPr lang="en-US" altLang="zh-TW" sz="1500" dirty="0" smtClean="0"/>
              <a:t>2006~2012</a:t>
            </a:r>
            <a:endParaRPr lang="zh-TW" altLang="en-US" sz="1500" dirty="0" smtClean="0"/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金融消費爭議案件評議委員會委員 </a:t>
            </a:r>
            <a:r>
              <a:rPr lang="en-US" altLang="zh-TW" sz="1500" dirty="0" smtClean="0"/>
              <a:t>2008~2011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衛生署健保精算委員 </a:t>
            </a:r>
            <a:r>
              <a:rPr lang="en-US" altLang="zh-TW" sz="1500" dirty="0" smtClean="0"/>
              <a:t>2006-2010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台灣經濟學會副理事長 </a:t>
            </a:r>
            <a:r>
              <a:rPr lang="en-US" altLang="zh-TW" sz="1500" dirty="0" smtClean="0"/>
              <a:t>2007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台大經濟系主任 </a:t>
            </a:r>
            <a:r>
              <a:rPr lang="en-US" altLang="zh-TW" sz="1500" dirty="0" smtClean="0"/>
              <a:t>2000/8~2004/7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行政院國家發展研究班第三期結業 </a:t>
            </a:r>
            <a:r>
              <a:rPr lang="en-US" altLang="zh-TW" sz="1500" dirty="0" smtClean="0"/>
              <a:t>(</a:t>
            </a:r>
            <a:r>
              <a:rPr lang="zh-TW" altLang="en-US" sz="1500" dirty="0" smtClean="0"/>
              <a:t>副學員長</a:t>
            </a:r>
            <a:r>
              <a:rPr lang="en-US" altLang="zh-TW" sz="1500" dirty="0" smtClean="0"/>
              <a:t>) 2003/7~2003/9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德國自由大學客座教授 </a:t>
            </a:r>
            <a:r>
              <a:rPr lang="en-US" altLang="zh-TW" sz="1500" dirty="0" smtClean="0"/>
              <a:t>2003/1</a:t>
            </a:r>
            <a:r>
              <a:rPr lang="zh-TW" altLang="en-US" sz="1500" dirty="0" smtClean="0"/>
              <a:t>至 </a:t>
            </a:r>
            <a:r>
              <a:rPr lang="en-US" altLang="zh-TW" sz="1500" dirty="0" smtClean="0"/>
              <a:t>2003/2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德國</a:t>
            </a:r>
            <a:r>
              <a:rPr lang="en-US" altLang="zh-TW" sz="1500" dirty="0" smtClean="0"/>
              <a:t>DAAD </a:t>
            </a:r>
            <a:r>
              <a:rPr lang="zh-TW" altLang="en-US" sz="1500" dirty="0" smtClean="0"/>
              <a:t>獎學金訪問教授 </a:t>
            </a:r>
            <a:r>
              <a:rPr lang="en-US" altLang="zh-TW" sz="1500" dirty="0" smtClean="0"/>
              <a:t>2003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考試院考選部典試委員 </a:t>
            </a:r>
            <a:r>
              <a:rPr lang="en-US" altLang="zh-TW" sz="1500" dirty="0" smtClean="0"/>
              <a:t>2000</a:t>
            </a:r>
            <a:r>
              <a:rPr lang="zh-TW" altLang="en-US" sz="1500" dirty="0" smtClean="0"/>
              <a:t>至 </a:t>
            </a:r>
            <a:r>
              <a:rPr lang="en-US" altLang="zh-TW" sz="1500" dirty="0" smtClean="0"/>
              <a:t>2003, 2002</a:t>
            </a:r>
            <a:r>
              <a:rPr lang="zh-TW" altLang="en-US" sz="1500" dirty="0" smtClean="0"/>
              <a:t>年為高考三級暨普考財經組召集人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台灣經濟學會 理事 </a:t>
            </a:r>
            <a:r>
              <a:rPr lang="en-US" altLang="zh-TW" sz="1500" dirty="0" smtClean="0"/>
              <a:t>2000/1 </a:t>
            </a:r>
            <a:r>
              <a:rPr lang="zh-TW" altLang="en-US" sz="1500" dirty="0" smtClean="0"/>
              <a:t>至 </a:t>
            </a:r>
            <a:r>
              <a:rPr lang="en-US" altLang="zh-TW" sz="1500" dirty="0" smtClean="0"/>
              <a:t>2002/12</a:t>
            </a:r>
            <a:r>
              <a:rPr lang="zh-TW" altLang="en-US" sz="1500" dirty="0" smtClean="0"/>
              <a:t>； </a:t>
            </a:r>
            <a:r>
              <a:rPr lang="en-US" altLang="zh-TW" sz="1500" dirty="0" smtClean="0"/>
              <a:t>2006/1 </a:t>
            </a:r>
            <a:r>
              <a:rPr lang="zh-TW" altLang="en-US" sz="1500" dirty="0" smtClean="0"/>
              <a:t>至 </a:t>
            </a:r>
            <a:r>
              <a:rPr lang="en-US" altLang="zh-TW" sz="1500" dirty="0" smtClean="0"/>
              <a:t>2007/12</a:t>
            </a:r>
          </a:p>
          <a:p>
            <a:pPr lvl="1" eaLnBrk="1" hangingPunct="1">
              <a:lnSpc>
                <a:spcPct val="70000"/>
              </a:lnSpc>
            </a:pPr>
            <a:r>
              <a:rPr lang="en-US" altLang="zh-TW" sz="1500" dirty="0" smtClean="0"/>
              <a:t>Salzburg Seminar </a:t>
            </a:r>
            <a:r>
              <a:rPr lang="zh-TW" altLang="en-US" sz="1500" dirty="0" smtClean="0"/>
              <a:t>研究員 </a:t>
            </a:r>
            <a:r>
              <a:rPr lang="en-US" altLang="zh-TW" sz="1500" dirty="0" smtClean="0"/>
              <a:t>1998, 2005</a:t>
            </a:r>
          </a:p>
          <a:p>
            <a:pPr lvl="1" eaLnBrk="1" hangingPunct="1">
              <a:lnSpc>
                <a:spcPct val="70000"/>
              </a:lnSpc>
            </a:pPr>
            <a:r>
              <a:rPr lang="zh-TW" altLang="en-US" sz="1500" dirty="0" smtClean="0"/>
              <a:t>美國芝加哥大學 </a:t>
            </a:r>
            <a:r>
              <a:rPr lang="en-US" altLang="zh-TW" sz="1500" dirty="0" smtClean="0"/>
              <a:t>(University of Chicago) </a:t>
            </a:r>
            <a:r>
              <a:rPr lang="zh-TW" altLang="en-US" sz="1500" dirty="0" smtClean="0"/>
              <a:t>研究 </a:t>
            </a:r>
            <a:r>
              <a:rPr lang="en-US" altLang="zh-TW" sz="1500" dirty="0" smtClean="0"/>
              <a:t>1995 /9 </a:t>
            </a:r>
            <a:r>
              <a:rPr lang="zh-TW" altLang="en-US" sz="1500" dirty="0" smtClean="0"/>
              <a:t>至</a:t>
            </a:r>
            <a:r>
              <a:rPr lang="en-US" altLang="zh-TW" sz="1500" dirty="0" smtClean="0"/>
              <a:t>1996/8</a:t>
            </a:r>
          </a:p>
          <a:p>
            <a:pPr marL="457200" lvl="1" indent="-366713" eaLnBrk="1" hangingPunct="1">
              <a:lnSpc>
                <a:spcPct val="70000"/>
              </a:lnSpc>
              <a:buNone/>
            </a:pPr>
            <a:r>
              <a:rPr lang="zh-TW" altLang="en-US" sz="1500" dirty="0" smtClean="0">
                <a:solidFill>
                  <a:srgbClr val="002060"/>
                </a:solidFill>
              </a:rPr>
              <a:t>博士</a:t>
            </a:r>
            <a:r>
              <a:rPr lang="zh-TW" altLang="en-US" sz="1500" dirty="0">
                <a:solidFill>
                  <a:srgbClr val="002060"/>
                </a:solidFill>
              </a:rPr>
              <a:t>論文指導教授 </a:t>
            </a:r>
            <a:r>
              <a:rPr lang="en-US" altLang="zh-TW" sz="1500" dirty="0">
                <a:solidFill>
                  <a:srgbClr val="002060"/>
                </a:solidFill>
              </a:rPr>
              <a:t>Clive W. Granger 2003 </a:t>
            </a:r>
            <a:r>
              <a:rPr lang="zh-TW" altLang="en-US" sz="1500" dirty="0">
                <a:solidFill>
                  <a:srgbClr val="002060"/>
                </a:solidFill>
              </a:rPr>
              <a:t>榮獲諾貝爾經濟獎</a:t>
            </a:r>
          </a:p>
        </p:txBody>
      </p:sp>
      <p:sp>
        <p:nvSpPr>
          <p:cNvPr id="5124" name="投影片編號版面配置區 4"/>
          <p:cNvSpPr txBox="1">
            <a:spLocks noGrp="1"/>
          </p:cNvSpPr>
          <p:nvPr/>
        </p:nvSpPr>
        <p:spPr bwMode="auto">
          <a:xfrm>
            <a:off x="7594600" y="6492971"/>
            <a:ext cx="2311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2B054551-EE8C-4C81-98A7-503801578B76}" type="slidenum">
              <a:rPr kumimoji="0" lang="zh-TW" altLang="en-US" sz="1200" b="0">
                <a:solidFill>
                  <a:srgbClr val="898989"/>
                </a:solidFill>
              </a:rPr>
              <a:pPr algn="r"/>
              <a:t>1</a:t>
            </a:fld>
            <a:endParaRPr kumimoji="0" lang="en-US" altLang="zh-TW" sz="1200" b="0">
              <a:solidFill>
                <a:srgbClr val="898989"/>
              </a:solidFill>
            </a:endParaRPr>
          </a:p>
        </p:txBody>
      </p:sp>
      <p:pic>
        <p:nvPicPr>
          <p:cNvPr id="5125" name="Picture 9" descr="http://gmg.tw/html/COL_AUTHOR/f_19_3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999764" y="1916834"/>
            <a:ext cx="1724025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大  </a:t>
            </a:r>
            <a:r>
              <a:rPr lang="zh-TW" altLang="en-US" dirty="0" smtClean="0"/>
              <a:t>綱</a:t>
            </a:r>
            <a:endParaRPr lang="zh-TW" altLang="en-US" dirty="0"/>
          </a:p>
        </p:txBody>
      </p:sp>
      <p:sp>
        <p:nvSpPr>
          <p:cNvPr id="1027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0789F36-1E59-4734-B6CE-6727562713C1}" type="slidenum">
              <a:rPr lang="en-US" altLang="zh-TW" smtClean="0"/>
              <a:pPr/>
              <a:t>2</a:t>
            </a:fld>
            <a:endParaRPr lang="en-US" altLang="zh-TW" smtClean="0"/>
          </a:p>
        </p:txBody>
      </p:sp>
      <p:pic>
        <p:nvPicPr>
          <p:cNvPr id="1028" name="Picture 5" descr="捲軸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2" r="1982"/>
          <a:stretch>
            <a:fillRect/>
          </a:stretch>
        </p:blipFill>
        <p:spPr bwMode="auto">
          <a:xfrm>
            <a:off x="200472" y="908720"/>
            <a:ext cx="9513888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Rectangle 2"/>
          <p:cNvSpPr>
            <a:spLocks noChangeArrowheads="1"/>
          </p:cNvSpPr>
          <p:nvPr/>
        </p:nvSpPr>
        <p:spPr bwMode="auto">
          <a:xfrm>
            <a:off x="495300" y="228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TW" altLang="en-US" sz="4800" dirty="0">
              <a:solidFill>
                <a:srgbClr val="0000FF"/>
              </a:solidFill>
              <a:latin typeface="Arial" charset="0"/>
              <a:ea typeface="標楷體" pitchFamily="65" charset="-120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7181850" y="533400"/>
          <a:ext cx="18161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" name="多媒體項目" r:id="rId4" imgW="3473450" imgH="3473450" progId="">
                  <p:embed/>
                </p:oleObj>
              </mc:Choice>
              <mc:Fallback>
                <p:oleObj name="多媒體項目" r:id="rId4" imgW="3473450" imgH="3473450" progId="">
                  <p:embed/>
                  <p:pic>
                    <p:nvPicPr>
                      <p:cNvPr id="0" name="Picture 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1850" y="533400"/>
                        <a:ext cx="1816100" cy="160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648699" y="1210300"/>
            <a:ext cx="6034088" cy="420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en-US" altLang="zh-TW" sz="3200" dirty="0" smtClean="0">
                <a:solidFill>
                  <a:srgbClr val="C00000"/>
                </a:solidFill>
                <a:latin typeface="+mn-ea"/>
                <a:ea typeface="+mn-ea"/>
              </a:rPr>
              <a:t>2016</a:t>
            </a:r>
            <a:r>
              <a:rPr lang="zh-TW" altLang="en-US" sz="3200" dirty="0" smtClean="0">
                <a:solidFill>
                  <a:srgbClr val="C00000"/>
                </a:solidFill>
                <a:latin typeface="+mn-ea"/>
                <a:ea typeface="+mn-ea"/>
              </a:rPr>
              <a:t>年</a:t>
            </a:r>
            <a:endParaRPr lang="en-US" altLang="zh-TW" sz="3200" dirty="0">
              <a:solidFill>
                <a:srgbClr val="C00000"/>
              </a:solidFill>
              <a:latin typeface="+mn-ea"/>
              <a:ea typeface="+mn-ea"/>
            </a:endParaRPr>
          </a:p>
          <a:p>
            <a:pPr marL="514350" indent="-514350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zh-TW" altLang="en-US" sz="3200" dirty="0" smtClean="0">
                <a:solidFill>
                  <a:srgbClr val="C00000"/>
                </a:solidFill>
                <a:latin typeface="+mn-ea"/>
                <a:ea typeface="+mn-ea"/>
              </a:rPr>
              <a:t>美洲</a:t>
            </a:r>
            <a:endParaRPr lang="en-US" altLang="zh-TW" sz="3200" dirty="0">
              <a:solidFill>
                <a:srgbClr val="C00000"/>
              </a:solidFill>
              <a:latin typeface="+mn-ea"/>
              <a:ea typeface="+mn-ea"/>
            </a:endParaRPr>
          </a:p>
          <a:p>
            <a:pPr marL="514350" indent="-514350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zh-TW" altLang="en-US" sz="3200" dirty="0" smtClean="0">
                <a:solidFill>
                  <a:srgbClr val="C00000"/>
                </a:solidFill>
                <a:latin typeface="+mn-ea"/>
                <a:ea typeface="+mn-ea"/>
              </a:rPr>
              <a:t>歐洲</a:t>
            </a:r>
            <a:endParaRPr lang="en-US" altLang="zh-TW" sz="3200" dirty="0" smtClean="0">
              <a:solidFill>
                <a:srgbClr val="C00000"/>
              </a:solidFill>
              <a:latin typeface="+mn-ea"/>
              <a:ea typeface="+mn-ea"/>
            </a:endParaRPr>
          </a:p>
          <a:p>
            <a:pPr marL="514350" indent="-514350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zh-TW" altLang="en-US" sz="3200" dirty="0" smtClean="0">
                <a:solidFill>
                  <a:srgbClr val="C00000"/>
                </a:solidFill>
                <a:latin typeface="+mn-ea"/>
                <a:ea typeface="+mn-ea"/>
              </a:rPr>
              <a:t>亞洲</a:t>
            </a:r>
            <a:endParaRPr lang="en-US" altLang="zh-TW" sz="3200" dirty="0">
              <a:solidFill>
                <a:srgbClr val="C00000"/>
              </a:solidFill>
              <a:latin typeface="+mn-ea"/>
              <a:ea typeface="+mn-ea"/>
            </a:endParaRPr>
          </a:p>
          <a:p>
            <a:pPr marL="514350" indent="-514350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zh-TW" altLang="en-US" sz="3200" dirty="0" smtClean="0">
                <a:solidFill>
                  <a:srgbClr val="C00000"/>
                </a:solidFill>
                <a:latin typeface="+mn-ea"/>
                <a:ea typeface="+mn-ea"/>
              </a:rPr>
              <a:t>中國大陸</a:t>
            </a:r>
            <a:endParaRPr lang="en-US" altLang="zh-TW" sz="3200" dirty="0" smtClean="0">
              <a:solidFill>
                <a:srgbClr val="C00000"/>
              </a:solidFill>
              <a:latin typeface="+mn-ea"/>
              <a:ea typeface="+mn-ea"/>
            </a:endParaRPr>
          </a:p>
          <a:p>
            <a:pPr marL="514350" indent="-514350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zh-TW" altLang="en-US" sz="3200" dirty="0" smtClean="0">
                <a:solidFill>
                  <a:srgbClr val="C00000"/>
                </a:solidFill>
                <a:latin typeface="+mn-ea"/>
                <a:ea typeface="+mn-ea"/>
              </a:rPr>
              <a:t>台灣發展機會</a:t>
            </a:r>
            <a:endParaRPr lang="zh-TW" altLang="en-US" sz="3200" dirty="0">
              <a:solidFill>
                <a:srgbClr val="C00000"/>
              </a:solidFill>
              <a:latin typeface="+mn-ea"/>
              <a:ea typeface="+mn-ea"/>
            </a:endParaRPr>
          </a:p>
        </p:txBody>
      </p:sp>
      <p:pic>
        <p:nvPicPr>
          <p:cNvPr id="1031" name="Picture 8" descr="http://4.bp.blogspot.com/-Ar-0IAuBG18/Ux1faMhGUAI/AAAAAAAABeo/8cGw221IMMY/s1600/mba_salary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061468" y="2060848"/>
            <a:ext cx="3242637" cy="3839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848544" y="404666"/>
            <a:ext cx="8420100" cy="13620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4800" dirty="0" smtClean="0">
                <a:solidFill>
                  <a:schemeClr val="accent1">
                    <a:lumMod val="75000"/>
                  </a:schemeClr>
                </a:solidFill>
              </a:rPr>
              <a:t>2016</a:t>
            </a:r>
            <a:endParaRPr lang="zh-TW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FC4CB9-E07C-4EFB-A623-4AFFB33E0F20}" type="slidenum">
              <a:rPr lang="zh-TW" altLang="en-US"/>
              <a:pPr>
                <a:defRPr/>
              </a:pPr>
              <a:t>3</a:t>
            </a:fld>
            <a:endParaRPr lang="zh-TW" altLang="en-US"/>
          </a:p>
        </p:txBody>
      </p:sp>
      <p:pic>
        <p:nvPicPr>
          <p:cNvPr id="57348" name="Picture 2" descr="C:\Users\d5230\AppData\Local\Microsoft\Windows\Temporary Internet Files\Low\Content.IE5\1LSQGRU7\MC910216995[1]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4452" y="1988840"/>
            <a:ext cx="4407327" cy="26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29666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FC45BD-3E2F-4C07-9A40-8B6D586A7D50}" type="slidenum">
              <a:rPr lang="en-US" altLang="zh-TW" smtClean="0"/>
              <a:pPr/>
              <a:t>4</a:t>
            </a:fld>
            <a:endParaRPr lang="en-US" altLang="zh-TW" smtClean="0"/>
          </a:p>
        </p:txBody>
      </p:sp>
      <p:sp>
        <p:nvSpPr>
          <p:cNvPr id="11267" name="內容版面配置區 2"/>
          <p:cNvSpPr>
            <a:spLocks noGrp="1"/>
          </p:cNvSpPr>
          <p:nvPr>
            <p:ph idx="4294967295"/>
          </p:nvPr>
        </p:nvSpPr>
        <p:spPr>
          <a:xfrm>
            <a:off x="490750" y="2297670"/>
            <a:ext cx="8915400" cy="1432246"/>
          </a:xfrm>
          <a:prstGeom prst="rect">
            <a:avLst/>
          </a:prstGeom>
        </p:spPr>
        <p:txBody>
          <a:bodyPr/>
          <a:lstStyle/>
          <a:p>
            <a:r>
              <a:rPr lang="en-US" altLang="zh-TW" sz="2600" dirty="0" smtClean="0"/>
              <a:t>2016</a:t>
            </a:r>
            <a:r>
              <a:rPr lang="zh-TW" altLang="en-US" sz="2600" dirty="0" smtClean="0"/>
              <a:t>，國際景氣受美國量化寬鬆退場升息、歐盟</a:t>
            </a:r>
            <a:r>
              <a:rPr lang="en-US" altLang="zh-TW" sz="2600" dirty="0" smtClean="0"/>
              <a:t>(</a:t>
            </a:r>
            <a:r>
              <a:rPr lang="zh-TW" altLang="en-US" sz="2600" dirty="0" smtClean="0"/>
              <a:t>反</a:t>
            </a:r>
            <a:r>
              <a:rPr lang="en-US" altLang="zh-TW" sz="2600" dirty="0" smtClean="0"/>
              <a:t>)</a:t>
            </a:r>
            <a:r>
              <a:rPr lang="zh-TW" altLang="en-US" sz="2600" dirty="0" smtClean="0"/>
              <a:t>撙節、中國經濟放緩等</a:t>
            </a:r>
            <a:r>
              <a:rPr lang="en-US" altLang="zh-TW" sz="2600" dirty="0" smtClean="0"/>
              <a:t>3</a:t>
            </a:r>
            <a:r>
              <a:rPr lang="zh-TW" altLang="en-US" sz="2600" dirty="0" smtClean="0"/>
              <a:t>大變數左右</a:t>
            </a:r>
            <a:r>
              <a:rPr lang="en-US" altLang="zh-TW" sz="2600" dirty="0" smtClean="0"/>
              <a:t>	</a:t>
            </a:r>
            <a:r>
              <a:rPr lang="zh-TW" altLang="en-US" sz="2600" dirty="0" smtClean="0"/>
              <a:t>。</a:t>
            </a:r>
            <a:endParaRPr lang="en-US" altLang="zh-TW" sz="2600" dirty="0" smtClean="0"/>
          </a:p>
          <a:p>
            <a:r>
              <a:rPr lang="zh-TW" altLang="en-US" sz="2600" dirty="0" smtClean="0"/>
              <a:t>其來有自，</a:t>
            </a:r>
            <a:r>
              <a:rPr lang="en-US" altLang="zh-TW" sz="2600" dirty="0" smtClean="0"/>
              <a:t>2008</a:t>
            </a:r>
            <a:r>
              <a:rPr lang="zh-TW" altLang="en-US" sz="2600" dirty="0" smtClean="0"/>
              <a:t> 金融海嘯陰影猶在。</a:t>
            </a:r>
          </a:p>
        </p:txBody>
      </p:sp>
      <p:pic>
        <p:nvPicPr>
          <p:cNvPr id="11271" name="Picture 16" descr="http://images1-tradimo.eccdn.net/image/50efb3725a2b943c4e000000/210/Euro%20zone%20recovery.jpeg?v=1905144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9961" y="3629273"/>
            <a:ext cx="2786063" cy="2416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20" descr="http://t2.gstatic.com/images?q=tbn:ANd9GcRwlSw6a5uuo0jOuQAScVhM97bwG4Ci7XjVOipKrrVxMYFX-4Js4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4568" y="123810"/>
            <a:ext cx="22669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AutoShape 2" descr="data:image/jpeg;base64,/9j/4AAQSkZJRgABAQAAAQABAAD/2wCEAAkGBxQSEhUUEhQWFhUWGBgXGBgWFxUXGBwYFRUYFhYcGBcYHCggGBomGxQVITEhJSkrLi4uFx8zODMsNygtLisBCgoKDg0OGxAQGywkICQsLCwsLCwsLCwsLSwsLCwsLCwsLCwsLCwsLC8sLCwsLCwsLCwsLCwsLCwsLCwsLCwsLP/AABEIAKYBMAMBEQACEQEDEQH/xAAcAAABBQEBAQAAAAAAAAAAAAAAAgMEBQYBBwj/xABHEAACAQIEBAMFBAcFBgYDAAABAhEAAwQSITEFIkFRBhNhBzJxgZEUI0KhM1JicrHR8BVTgpLBJEOisrPhc4OEw9LxFiVj/8QAHAEAAgMBAQEBAAAAAAAAAAAAAAMBAgQFBgcI/8QAOhEAAgECAwQJAwQBAwQDAAAAAAECAxEEITESQVFhEyJxgZGhscHwBTLRFELh8SMzUpIGYnLCJDSi/9oADAMBAAIRAxEAPwD3GgAoAKACgAoAKAI13Aoxkgg9crMs/HKRPzqbkWRxeHWh/u0nvlBP1ouwshnF4cq6PbSYJDBcoOUqwjUgEBshielFwsLOLf8AuX+tr/50WC49hMSHEiRBgg6EEbgjv/GQRIM0WBMfqCQoAKACgAoAKACgAoAKACgAoAKACgAoAKACgAoAKACgAoAKACgAoAKACgAoAKACgAoAKACgAoAKACgAoAKAA0ARFweVmYHRoJB2kALI6jlUCNtPjM3IsOFSNRQQKw98OqsNAQDrvr3qCUxwMKCTtABQAUAFABQAUAFABQAUAFABQAUAFABQAUAFABQAUAFABQAUAFABQAUAFABQAUAFABQAUAFABQAUAFABQBwigCBa4aQAouuEGygINJkAtlnTbSDp1qblbDWMsi1kYF/fAJZ7jKFIM5pJEaR6Eii4NWJmGxqPOVlaNDlIMGJ1jbSixNyTUEhQAUAFABQAUAFABQAUAFABQAUAFABQAUAFABQAUAFABQAUAFABQAUAFABQAUAFABQAUAFABQAUAFACXcKCSQANydB9aABHBEggg7EUAdZgBJMAdTQBEt+VdYXEZWKypKMDodcrRuNQY6VOaIyZ5fa9peKXEXrZS06JduquhUhUuuigkNroo6dazyrWbyO5hvpUK1OMtpptcFbfzua/wZ4xONd7b2hbZVzgq5dWXNl6qpVhppqNd96ZCopaGPG4CeFtdpp70a2rmAKACgAoAKACgAoAKACgAoAKACgBnGYtLSNcuuqIolmYhVA9SdBQBiOIe1TCoxW1bu3YE54S1a7e/dZSemoUjXSaptrRZ9htp4CtKzktlcZZEPD+1MsSDh7UaRkxaOT/AIfLH5E1Z7SV3F/O8mGCjOWyqsL9r/BpPDvjTD4tvLGa3c6JcjmjfIwJDfDQ+lRGcZfaxeJwVbD/AOosuKzXj+TS1YyhQAUAFABQBAOIa0QHl0/XAlgf21Uaj9ofMAa1JF7Hf7RzaW0Zz3gqvzdoBH7sn0osRcbu4y7bAe4qZB7+UsSg6sCQM4HXRdJOsQSxNywDjeagkhtxND+jDXT/APzgj5uSEHwmamxG0DYq6NTZkdldS30aB/xUWC5Iw2JW4JU7GCCCCD2YHUH0NQSPUAQLmOYsRaUPBhmZsqAjQgEKxZh6CBBBIOlTYhvgC8RymLyhB0cNmt+ktAyH4gDWATRYLkm/ikQZnZVHckDfb4moJuQbVo32Fx1IUfo1Yaju7KdnPQHVR2LECdCNR1uHlSTZYJOrKVzIT3yhgQ3qDr1BOoLhY4vDATmut5hGwIART+ynf1YsfWi4WJly1IhSV21XLOh/aBHpt1qAseUeLvZpaw9jF4xcTfLqt6/lPlBSxL3I5UBA1j67dKuCbzNdHGVaUbRZV+xzi8Ym0hhjdtMnK8uCPvizplELy5Zk6kVWEbSZsx2IdTD003fTfd3tnuPb6YckKACgAoAKACgAoAKACgAoAKAGsViFtozuwVEBZmOgCqJJPpAoA8j4lfv8XxRUlrOHtwQCNUBYgHKdDiGyPq0i2FOhPvlOEqkmtx0K86eAoxlrVln/AOK3d7+c9LguC2LKhbVlRBnMQGcnaTcaWJ9ZrbCnCCsjztfE1q8nKbbKDjXj3DWkfIGxDL7yZXtrAueW83LiZTBB0AaY+JBtJ6IhUpJraepR38HaxGDGPw1prIkm7ZB5VyPla5aIjKyEBpUKCATAI1w4ijeO3HJo9B9L+oyjUWGrPahLLPdc9Q9nnGnxWEBunNdtO1m436xQBlYxpLW3QmOpNVpz24qXEVi6HQVpUuD8tV5Gnq5nCgAoAKAORQB2gAoAhDhVn+7BA2UyVHwU6D5CpuyLImBQNqgkCKAImIwALZ0Yo+xIghgNg4PvAdNiNYIkzNyLDZwLsee7y9ra5JHZmLM3+UqaLkWJlmyqAKoAAEAAQABsAO1QWFFAelADFrAWlMrbRT3CgH6ipuyLIkAVBJ2gAoACaAMv49x9o4DGW/NtZ2sXVCm4gJY2yAIJ3mgtD7keWex26G4jZgyPs1w/M+VM+tJpK0pHU+oz2qVKzysvGx73TjkhQAUAFABQAUAFABQAUAFABQBl/aXfZOHXSu5ayp0nRr9sHT4GPnUPRvkOw0VKtCL0cl6nmuL4nfscKGKssVzX2N8qoN3Kt8YdctxiRblbUTkcyy6AEkup32F3FPqDU8ZO63+hTXeJmziUxdu4j3WuNcItN5y3Ld24HuImYwhS0uT3EPK5mYAZZ7jDdaNDHHuGRimtB2vq9xbtryyDnwuK8y7dNuyqt5gVw0mSNFIGtQmS1fP5f2L7wrhr+G4di1v2biWzYusDcKrN1l8pQlky4zjISWIGYABRuYnJ7LbL0YqVaCjrc2XsbBNjFH8JxAA9SmGsI5HzX8jWOh/po631T/7c+70PQqaYAoAKACgAoAKACgAoAZv4pEEu6qB+swH8aAIVzxDhVMHE2Z3jzUmPhM0WIuhq54lsASvmuO9rD4i4O2hRCDRYLnBx4mcmExTfFEtzPbzXU0EjbcYxJ93AvH7d7Dr9QrtQGZy3xLGfiwtkf+qn/wBmjILMeXH4nrh7Q+GIn4/7odaAs+A1e8TJaMYm3dsD+8Zc9nQSSbtssEHq+WgCp8deL7mGwtu/ghZvB3C5mabeVlYgqUPNqo9ImobUVdjqNCdWahHVnnvD/aPicTrisResKdhgLFlliBq7XS90H0VTvUOpFOzY6OBrSgpxV0+Gflr5Gm4VgeFYsD767jLg3XEYnEPcE7zYzKBt0SKte+aF9DaWzLJ+HqaLDeGMAiwuBwwH/gWzod5JBJoIdJXHn8KYR3820v2e7lVRcw/3TrlJj3RlYajlZSpyiQYqbiZU2mTFvYmzo5TEgfq5bN6AOqk+W7bmQbY9KgqT+G8Tt3w2QmVOV1YFWU9mU/kdj0JoJJlABQByaAI9/H2kID3EUmYzMqzG8Sddx9aCLoiYnxHhLZh8TYUxm5rqDTvvU2ZG0r2uVeP9oPDrJUNirZzbG2wuCdNCUmDrOvSatGm5aFZVYx1GL/tL4aqlvtAaCBlVXLGSBoI13nTsat0M+BVYiDV/YYX2rcLM/wC0HTcG1dB+YK6bVCpSYSrRXHwJOD9pPDbi5lxSgftBxE95G9SqM3oiHiIJ2eXcxziPHuH42y+HGMsffKbY+8UNmYcuUE+8DBHwqkqUkusshsKyUk4vNZnnvAwjpe4ZjZTzH29371XRrltSds5QOh/EHaI5arh57P8Ajlu05m76rRdW2MpLKWvJol4PwAoVPtN+87qpQrbfJbNsZAiRGYAeWGJBBLFjNbVFvecCVXZbyNXasqsZVVcqhQQAIRdhPRRvG25plkhG1JmJ8TcaOMuJhMKPMGcZiCIu3E1VFP8AdoRnd9pUdjPOxdRzfRQ7+R6X6ThVhl+rrZJaLi9yXub3w5jcHw/CW7D4uwWSS7B15rjsblwgAzGYtA6CBV40Z2skzFWxcZzcpyV222LxXtG4dbib8ztlt3W/5Vpn6aqtUIWLpPRlNi/arhIJt3huRDYfEk7TBED699KhUX+65E67t1beP8ma4h7WrgANu/YkkmPIuGEkwCxcZrm2ggCDqaYqVNvUV09Zftv87SjxHtZx7iLd62pBmRZUHL6q2YesyKOip2yZd16iea+fO09it4ziNyf9nw1gdDcvvdb/ACW7aj/j+lZTYdyYoD7/ABtpfWzhxbjXveuXAfp1oLKnJ6EZsPqTcx+Kcfq5rFsD4GxZRvzqLoasNN7hhbGFWf0tyf72/ib3/VuGhzHRwUxi1ZwVti1vB4cMfxCzaDf5ss9KrtoZHAPeSv7byiEAUdlAH8KjbHRwCGrnHm/W/Oo2xqwUeBEuccPequoOjgo8CLd48e9Q6g6OBXAhX/EJG7R8TH8ar0jHxwMeBXYnxkie9cH1/nvRtSZE8PRprrNLtaGLftDYa2luvHpA/OjpHHViv09Gr9qb7E/exV8X8TjEoyPgfLLHNnS6LUuBysyqIuH95W9Kv00HHrO/YZo4GpGpenFq3Gy/L8igs8vl276q/KcrKDmUIADmOh69KRON0503b0dzoU9qMoUcRFSyya1Vtb79+qt2D+Kw6ZMyPmyleV4eOYDRjzKR3mlQqT2rSVh9WlHYvGW0lZWl1sr21efn3Eu3xjELbt5sTjWJBEJeuj3SV1IYb6ak07paspNRsYqeBw8acXKEpPPTPT08RjENcuiSl5gQP019iNp6s0adN6j/ACLWfh8Q+OGpSTcaH/JpejfoRfsThSy2bIgEnST6DMY3kDQUXvm2/Es8POkrwpwXKzfnlr2HpngzipcriLSoWLJZYHlHl3sOWtgwOuMRyDGn2hq203tJX7/c8pjqSpVXsaPrLseg1xvxfctXGcYq5mKforYteUp0AKs4Z2MdlIJBMCa6UcKlnJZHnXjpTT2Hnfcviy4mS8Q+K2ZlZ7+LS4wkq182SIkDlt5FT90IzGBJ7kYQg+ta3aN26s49VttZPK/tbzK7DDGYhgg+3XSdWRmuFNyAW83QAAjlM9zU7VFEbNfRW9/L1LHD+zLEOSWwhJOseYtobTqwVgo0iFk9yN6TUqU3ojRSp1VZyfznfUveHexVyB5r4a37phLV24wjUjM10aTp10pfTpaRQxYeTzc5eX4L3C+xzDhQr4i6R1FtLFsHWeqM0fOj9VO1lZLkkCwlO93dvm3/AEWK+yXhn4rbv6NdePhCkaUuVeT1GqjFaE7D+zjhiCFwqRvq1w/xao6eXEOghw9Sfa8H4BdsJh9e9tT27j0FQ60nvDoIcCfb4Vh12s2h09xf5VR1L6sYoJaIo/F/g2zjVBEW7qjKGyyrINkuLpmUbgjVTtoSCuTjLU00MRUofbo9U9H2mSs8N4vhhky3LyjRct3DXhHxxCi58JMDtUxqVIZXv5D5wwNfOScHv3p9gzc4bjsQ96ziGKMlnzlt3XDq+fOqgW8OLdohXQAhy/vDvNNUpSWpm2qFJ9SHZf8AGha8D8DI+Gt3sJintm/ZRjcNtS+VwjqqFSptII1Qb/izRVaTjSySK4urUxUr1H2W0XYiO/smbU/a0diZm5hwd9/duAxtsQfWtkcbJK1kc2eAhJ3u13kB/ZRiFMrcw1zQzytaJPSJW4F0AGxJipWMdtEVlgE79Z/PArr3s8xynmsIw01tNYuN0zEC4LQ/WgabjU1ZYvihT+nNfbLzZX4nwe6MQ6X7Y11fBswjUmXsZ1GwG+ubfSj9TDgV/RVVks+9kTA+ERiGZbJRypy6izZGbppcZbgEkjN5esGARUPEUlpHyL08NXv1n5s9Yx3HCTvXNcz19LBJIrLmPY7VRyZsjQihqXNBa0UK8o96LEbSEuAOtQyyuyBiscimCwk7CdT8BuaqNjBlRivENpWylubeDoY/dPNHyosyzlTi7Nq/DV+CzK3EcfciUUAHZmOn1MfTKao5RW8cr2ullxdkvyQbmJvPqWIHTKMv5nU/IVR1YjVCo1+F7v8ACIz4WdWDN8WcnX0+faq9K9z9CP00X1ppvtcvT+DtmwEnIiqI1gbf1rUOTlq2Op0oUv8ATikuz53jqn9nfaJk/KBPyqpfay0t2C1TtII32J+bbJ+Zqrfz5qUabatr5+O4r8Zhw162DMZLhgE9CsazJ97rFaKc2qba4owV8Op4qmpf7Zb3y/J3G4dUuXYAE2jHeVfoT6A/SinOU4xvx9hVehCnUnKKteD8U/wWHCkDG1I3W5/1B0+tQl1pLmvQ3YeVoRfKXqi8GFhWCgSrtrvCuBd0GwA8yPl0p7jvF0KyUnF8SCuFYkiCdOgJ6EjTQAaaSQNqqom2pXjGNyZ7ObZZ8RhlMO6F7UmB52FuJiLEkdAbwkDcLTaErvuX4Z5T6tR2Ix5Sku52kvVnpGA8HcOxKrijh/M88C7F57twDzBm/R3GKqRJ0jTWtLnJ5NnDjThH7Ul3GgwHCsPYEWbFq0O1u2iDXf3QKW5IuTM4qOkRNjhuVXpEFjhequogsNzSrssFRcAoAKACgAmi4HZqbgUfiBcl7DYnojNZc9reJyqD6jzUsfIk9KfQlnYVUWQz4GHl2LmGO+Fv3bIHa2W86wPh5N62PlUVk07l4u6NDNJuWO5qnaYWR0XDVlUkiLB5ho6R3Cw1ibFu6Iu20cdnVWH0IqyrcSNkwP2bXU1Wx6fpMhZZF7VOSItKRW8R8RWbOjuqneJlo/dGv5UXYNRj9zM7f8a5yRYtu/SSpA/0H/FVZtx1shlKVOeVNOXYsvF2RWYjiGIuGGYL+yOY/DlgfUmkdKtV+P5N8aFTgl/+n7JeYymHcyGYx2Bie8ogC/WapKvwLrCOV9t37X7Ky9R6zgEUQFAHUQI+YAy9B0pMqsm9R9PD04R2UlbsVvBZDtu0oMga99zHoT09BVHJvUaqcU72Fdfj+dQW5HMunb+Pr8Km+YNXVht7QjaR0XoT0n6VZSZSULr2Gm1Mj3joSO3UA/PerrJZhbazWvzIeReg2/qf639ao3vLLkQcSv39v9y5P+a3T4Nuk+1e5z62WLp/+MvWJH42fvQDswYEekmf4imYf/Tb3qxjxrvXjB6STTXEd4YCRYUTveXl3BVsw/5TRO+1K2uT8RmGktmnHRdePg/4L5eB3yNrhBg63v1dvx9PyqP87NNsGnnr3/g5/Yl3YK4M9Lok/Hn1qtqxf/4252/5CfBuKa1xK24/vln1S7YNttPSA3xWn4bNwS3p+WZx/q8f8VZy/bKLXY0onsPhR4t37Y/3WKxC7zAe6b6gegW8BHSI6VpqOyueZiW5NZmy5yoAKgAoAKACgAoAKAO1NgCKLAV3H+M28JZ8y4d2CIvV7je6ogE9CSYMAE9KvCG0yG7GY4txi6LJe81jEWHtv5lm1bY57TIG+6uC4QTkYmWgNK6JOamSUYNcy1OEqibW4yGC4zibd/C4lntu94YSxmtlgLlo3Mpa8PdNz7/LM6G2DAgipVRVG1wNEMIlh3Vb4W8T2gis7RmOUAFABFFgACpUQueHY3xsXJWxad+zHkSfWdR9KvKyzk7HpYNyypQcn4LzKfEYrE3f0l4r+xZ5f+L3uneKS68V9q72ao4KrU/1JW5R92Mrw1BHKCZmB/EnTWk9PJ7zYsDRX7SYEgCdB0A79h/2pN76GvJJLQdVfkOw3+dVbLXOhYHb4VVsCXgOGXcQwW1bZ5MaA5RpPM3uqI7mmU6U5/ajPXxVGgr1JW9fDUVgeHBzcDubeQHVbbXczgwEBQwC0GNdY0mmU6O1dPd3i6+L6NRcVfa57Nlxz8zW8F8O4c4cXDlvZgXRrjnDkupC+UU1m3oSzZjM6A1sp4ens317ThYv6jiemcfttk0utlxvx4aGKxK87DlIDN7k5NzGSfwdvSK51TKTPS0XenF56LXXv58Rk/1/XaqjRl019O4A+g7L/WtMTFbNnyHk07CdhS2XuVnEby27iEgmUu6/O2evTStVKLnBpcV7nMxdZUsRCTTfVl6x4kLiWK8y5bYKdHYa+qqYB+U1oo09mnJN7vcw4utt4ilKMXlJrxjcl8Lu5BbeNEvuGA1MXFZdPWXFUbXSdsV5DaaapJrdUfnf8o1FvxU4WEw1wnoXZFH0EkVbpYRX3B0NWpK+w0udvz7EF+OYxm920g7zr9CD/GlSrwtr5GiOHq7VthW5yfol7lRfLrdnd3VSABILLcCqCCDmBNwArGokdath55px3P1Qj6jFbFSE/wB0OGV4vn2rwuey+BmAuY1Fu3Lw8y25uXUKF3NoWnZZADIWsGCoy7xIrVVknG6PIxVmaqsyZcKkgKACgAouAVVsk5QpAKq6ZAVICgKsiDGPxFH4jcu3ne1awkWrLZZt3HZCcSC0HmzPYUDRptELMuK0xVkUbKe6pblKlVZr7IrjKVt3rrtbVlYEhoYtlibYcAgbDJXzmrHWwkP8Er7zHcSuC7aw7sSUOKwjAa5gb2GwV26Qw90l791vi5O9aqTUarkvmYjZ28DNPlY9z4ULhsp5wi5EMDE6GATBIBIAJAJgkiTVakFtOxghfZVyVkpewXuBWKlQIuZPjPtG4fhyV88XXXdLA8wyNwWHIp02ZhToUJS0FzqxgrsxfFva5iHBGFwyWhpD33zMJ2m2sBSeksfnWqGBk+BmnjYJ2WZk7dk6aQPSP6nvXnnJH1OMXZLT589iVbSKU3cbZCoqM3oQ5JakjA4U3rqWkjO7BRmMCT3MEgfKrQg5yUVvFV6saNN1JaLgXKeHMoLXnIRTlZ0GS0Dmyj768FLCdOS289K1RwaX3P53nJn9Wcns0o57r5vwjpxzki0wnDLC47CC3ChsOt4Byzh7jBsg1APZthpbOgpypQjVjbgZKmLrzwVRzz62zllZZf1v1JAd7Ru3MNC5AxdsQzZUVWzXnGHBLl7jamFAgqBrMOl1buPfczWjU2YVs72ts2u21ZJy0stN7IHCMSzniFzDuqgWwUtoosoRzJnCmQCq5oBOrOJjSEUp7Tm4Ps/JtxdJU44eFZN5u7bu9ztfn6abxxuJWrOKQ3Gl7eEa1cYLmm+wEqMo6TGkKNRpFS6sY1Os9F5i44WrWw76NZSqJpf9qvnn3c3qYwLoB2Fc09OJP/3UknYn5bUEOKYl/Xfp10/metSiuzd3ZAxRm8npauj0k5dj/h39afDKm+1e5z66viIP/tl/6jfiAe5/4n5G0f5UzCvJrl7mb6omnTf/AHf+rF8ItZrd4DcuCPjlUr+YFUrytKD5E4SDlGquMrrwTLNrrdVYfIH+BrMox3NHWUlbNfO44hBEj+ooas7F4yTV0ROKuEey5MBWBJPRVuWmJnpGWflWjC3u0vmpx/qyXR9z9Ynq3s9zhrquGA8nDG2GVR9wDfWz7v4sqywOoYt0irQ6PoL0/wDc79u88jNtzdzZVEWQdpyAKCAqGyTk0mUyUhM1nlULWCar0oWOg06FUhoVWlSuVFJToFWUP9tWMKb1l2K3M73Aq27jllvMXVwLakkZiyz3Q1qabWRRNJ5mUxr+a4uJoBBAcMgKTm5lIzAgSYInppNc1Z1bPiek+3DtrWxjRhv/ANZh2uDVT52gCwim2bfXT7qwnfet9OS6WS5GCELYOTe9X9z23jniXC4NA+JvJbB2Bks37qKCzfIGr2OTtJHnXH/bHuuAsZtwLuIJRZ7raHMVjWWK/Cnww05ZiZ4mETF8X4njsaD9qvMyHa2ALds7jS0CCwkEDPJME6AGt1LCRjrn8+fwc6tjr6ZfOP47MyHheC6hFmd9FlssxosaCdBMDqe1adiMFbQwvEueaz9PH18FxLrh/AiuwCk7gHMxG8FhJUHciRJ3MVDcFmkIdepJNbvm70GgteDbPvTY7h7WZ1XbMyr/AJiB/rUwW1JJi6ktmEpcE34I33DeH2sLc4hasrdvPbww0cqcxZGYKq21DSdB37V1adONNyUTymIxNXEwo1KrUU5PTdpm7u2QG0VfhCG2ttszsyKuWDlHTU9TuanRwVrf0VUtqGKkpOSySb3ra/Ajgl027d/Mqc15mlAXJXnBLXc2S1cBYQCyRl6VaF1e5GLUZTha+UVrlZ5aK12u53uQOJcUtWsUjJdYi3g0tZrPlliwOqB5ItkiJYTHSkVKsIVLt7jbQwlWthmtmzc287rK2tt/YVNnjoti75Vi2DeULdzlrika6BNO+pYsW1J3pH6pK7jHXU3P6bKeyqlR2i8rKz8c/LQrMVimuMzudWiYAUQIgZVAEDKukdBWedSUm2zo0qEKUVGK00vn5jEVS445FAHGE1KZJw/l0qQC5Ppm6dh/26miPkLk7K6K03FW6PMYANbYLOmuZfzIO1admTh1VoznVasIV4upK14vXLevyN8TxVtlTKfMOZZC6jlRy06akSulNo0pRvfL4jHi8dRqbGz1lfNdiZALXFn9IoO/NaDesjf8qdswfB+Jj/UVYt/ek+cb/kcsYlhqrO28qSSRpOncx0I+lUnBPKSSNNDESS26cpSW9N3tvy/D8i3ucQMK2UuHAaeYxIBg5VJOpJmOvrWR09ptN5r5xOp+o2IRnGN1LPK+V0uCfoReNv5iHKDpauluVgNlEagT1+lXoRcHnxRnxklUi7L9sr5Plke38HwVuxjLi2mJV8NaYAuzwLd24AAWJhQLigAaCtOIVqR4xfeaGawxmMaOzWhSuVChyA5NJlMlISTWWdQukILVmlULJCS1KdQmwpWp1KoQ0PLXTou4pjqCt0IlGV/HlRE89n8trQIDQTIcgG2VGrhjlAUazljWnor2GH4hjLNsjPKkhZT9IQx0ZeSc0GRO2lc6ULSyPRUaknDramJ8U8aN9LmURaAKy2Q6kgFsyuQWjsCFBOpnTVhqdp3ZFZXw7XFeQ9xrhVzE32xF1j5t3WG5hbQksloQIKqhWYEFj11NegoUY7B86xWOaqW3Ll5/NBVjw2V1RNNBO7fKdtdZ7x8a0RdNavMxTxFWavsu3AnWODHcmPhqTAga/SpddL7UZ9mcs5fktxhFyZAIEbdz+1HvfOsm09raNOz1Nkj3HyaRHaNvl6U2MdoyTnsZMzGevDbNj9D2HcPcKsrb5WDR3ykGPyoi9mSZSpFTi48U14mnTxc7pjfOJDX7WS0ttYVSVdSSd9AU1JJ7bQNqxd1La7jhy+jxhOj0auou8m3rpu8dO8zeBxb2biXLejp7pIkDlKjQ9gxj1rLCpKMtredith4VqbpyWT1t239jmLxVy6ZuuznfmJMfCdvlUTqSlqyaVClRVqcUuwapY0KACgAoA4akk5FAAw61KIbK2/xW2DlLDXSJluxELJnfXp0rTHDzedjBV+oUIvZcs+CzfZZZkDG4sPdU2pMLlBAIkllOmmi7CSe86b6adJxpva7fU4mLx0alZKnuTWjzbt5fNEOWbeQaliScoyhmLMxgKoAkyYAXQE1SUnLTJfjeQqcKENqo7v5l2eRcf/jeLRWZrCKoGYqHD3VBGmdFB1PQetYv1+GlJRjNtvK9rJ9jZSGJ4xSXn6FRxKwbLgxBVgSBsQQDIPYqZHx9a20ZqrFrj8/gbKSoTjWp6XzW5/Myd4R4V9oK2mv3E5ioVTlGhkcwEnTpI6CmT2HNZLPiPoxqrDOUpu0W1ZZZXyz13rebPiXs2wq2yWe6zhk/SXolQ6+YqzHMUzASdyNt6fFKPxHKr1ekjp5yfq2c9mGBFnEoqeUSlrEm6LIIW2L1yx5COWAdmPk3CM/MFGo6lGMmo0mYZNSneJ6oDXIUi1hU0+MyrQTRKoFhJNZ5zLJDbNWacyyQ2zVlnULpCJpG02y1h22K2UE7i5Eq2K72GjkJkzP+IPGdnDHIkXbpnQGEXL7xdwCQoOhyhjJAiSAetSoSkYquJjDu15GcxvHXuW/tN51i0StlYyo16Mty4YJIVfvLaJqSVumW0ZaVls3RrwSdWUXxMX9je8tvE39RezFUYMWKq7KpuAEmZBYiSIYDQLBxVlsNXO7gaka0Z20Wnz5uKPiw0KEAls6/7pUUKArszKSEyyJAG5AmtkaipQUuKGYm049GtePBb2+XubbC+HuI4lVd8SbasC2WGtBdBli2vNqNedgR21rh4j/qNQk4q7twt356eFzlxwGCpP7dvi3dL8isZgeIYJS7ZMZaGrbpdUd5AJIHrm+VOwf/AFDCtNRbcXwdmn87u8y4j6Vhaq6kdl9vv+Sy4fjkvWRdQZQdCp94HXQxp0Otelo1VVWR5nGYWWFm4TyG7uJnQVqULZs5U67llEg3Yzdz1p8b2Mc2trizOqIrwTdz9HMWDVSoUAFABQAUAFABUgNXcSi7sBVo05S0QuVWEM5Mg3eMLBKKzACZA0+u350+OGf7nYxz+ows3BOVt6WXjodw737uohBJG2Y6GPh+dRNUqeuZSNbEVVdWj5v8eYrEcH93zblx82YEZoA+7ZlIgA7rtJmaIYnXYSVreplr0G0uknJp3Vr2WnLs4s0XDvDqJaDxatyob3QT7oO/c/GsFbGSlNq7eZag6MElTh4IxuAtDzv/ADb3b8AIVQf3WJ7a/Ts1W+j7o+e841PZ6e6z60teWiRf+HsQLeKw7XCFtDNDkKQl65aIts0mcolx2lh3rm4yDnh5xgryyy4xTzS56cy+Kcurwzz5lxb4WcE93EYm6hK22B8tizYgtGtydQcwWF7sIIArE8QsVCNKjF6rVWUbcN2mr4aomVSOxG0bbOvFsxnHrhKKsDOEt2oQEgsiC0MnUgxp3rt4SCjK6eV3LPm75lcXJww6i9X6v+xtcBcYsuTEMxOqRcT0ByBc0woJid6s6sFbOKXHJ+5qjiINNtzbeqvsrheyz0WdnqLwvhm4zfftZw6jd7zBmVe62iSxbpzBaJ42na8by7Fr36eBkhCpd7EFyebt/wAtXzfcj2TwKmEtWfIwZzBILtlYF3YCXZiNWP5CBoIrz2Kq1p1FKpv0XIVWoSpu8lrzuaxadB5GYVNNUiAJqJSAQTSJTLWG2NZpSuWSExStlsm44qVpp0CrkJxWJS0he4wVRuSYGugHqTsBua6uHwrkxE6iirs8u8YePL177vDA27ZkTOW4/cyCDbtjrBzagEoZU+mwmDUfuORiMW2urkuPsjH8OUq4CSzmOjtEGRm2AGuimNenKJ68Uo/PnzsORVbnHPTtWfZx8/M1WJs5+HYVtcq2bEk9BdKG/mkRLEsJGywF3afPTd5q+9nsqS2aM9nK0X6E6/ZP2eyzBmXLdIAAkzeuGATyDpupgDXMzLljGRTnZ8Sv0epJU8nlZFR4Jwq4jHEsAy2VzDQADysuRYjUC7euNB6op0iByPrtWVOk1HlHx18sjqVmlHnJ+Ube92KwmNuNirTMXUW7qqtsrcRXS7inOfLcnLFo23G/6QqCsQMdSlCNCSVnda5borLLi8n42ZiUmxng1y/9sw+e7icjuhLFruVVIdhackQpNwWybZ5oaJqcR0X6aeyo3SdtL3y6y45XzIX3Ex/9k4qbCforsnLG2e2zpHoGtuvwVB+Gul9AxLrUoylq8n2r+PO4j6tRVXCqrvhl3PT38C3xdtiCVgCdhvXq4SSdmeErQnJNx0GLFoTVpSbE06avYywNeGP0QKFQVO1ABQAUAIu3lX3iB8TVowctCk6kYK8nYiYjHke6m+xuHID8F94/SnwoX1fhn/BkrYtxXVj/AMnsr3fkQsW7mA9wa6QkDpruTt6gRNaIwjHSPiYZ4iVRqPSa7or3fDsRI8LcGGIJEgMGIJPMYygzLAgbHoaXi67ptcGvmgjCKCpuUlmna7ze7S+XkaHivB7eGUSQ2ZX1IM8oG0k/rdO1YI1ZVJZcUbYVVUjLLRdp3hnE8Patk3Izyu8ky1m0xgCQNSe1VrUas5Wjp/LM6nJp52RV8c4w+JdPs9m67QdMuWRlcSFBJjn3LfStOHoRopurJJf13eQqrVlGFoq+ft3FlgeH4x1QX7tqyFCwp535QN8pCoNNTzHU6islSvhoNunFyv3LzzfkTSqVdhWjbzb793mYwB7TOjaXEuFvw8xYSSCNDoxjpBHc12+rOKlH7WrdnzeceDlFtSXWUr9t/mX9k8XldSN1OhGmgPQjsNPyrPsuDXE3U5wqQtu9O0ZXDWkIOmhkDQ6xGgUZvgNh0Aq/SVJFejoU7P5f53HLaPcvo1lWc2pnLAVXBlZbbNsxiY5RqQalyhTpNVGlfxa3iltVsQpxjdRv2X5v19DVYXwrjsRo+IcKWzEKXJB7yzEfUDvC7Vyv12Gg7Uqd32fx85murlnKduxW83e/h4Gp4H7NMPa5mBLTJLEuxPc9JpVTFYqtlJqK5GT9RTpf6az4vVmz4fw1LIhB86TCik9pu7M9WvOq+sTKcJCaGwEk0qUiRsms8pXZYAKIwbYXHFStlKhco5FJ4n8U2cEhLczxoinUztmP4Qddd4BgGDXcwn09zsYa+KjA8g45x/EY5s5uwozQRKLbQyvICdHZZliWaOqg5K72HwkUrW7zl4jFNPN9y9/n5IGFWIKAkHTM07LsBMfUTvE6AV0KaS0OfWbf3eXx/N28vuGKEBMkAc0soUCOZjC6/XXSryeynfQ5tTaqVIpWv2vu+I0uGzHBjCXcOzqqs2UlheOHuOxSURWyHV0GZlJ8skCZA8lWrxm9qmtq0uz14H0LBynTioO12rPfuG1v4W6GVuJOmHtELbDGwLpJH3uZr1o3HGYmNAZLjWBCMZXrbajThtcdfYtRg6d9gr/DvE8NZ4nc8q6zWrgK5nmM91kYGSBCl1YbRJ0gRXM+p0a9bDXlHrXvbkr+x0HBOjHW8b35J6PyGuH8SvLjLaXcXdUG/kKs4h7a3HS2oZuV3zombKAYxSgnlgE6NJ0G400+rfJaNpN9is8r/wC3mYb52evz53nPDvG8QrWPPxMFi5YOxOUHGXbbi4ogEHK6BphPLBmCAE4zCUJRn0VO+lrb+omrPvTa/dcmEss2RVxgxvGvNtybaISDB/R27bW1PpmuXiR+yQetdr6HhZUKMIS1V2+1/heYj6pLo8NKL/dbwWne76cO02pWvRHkrCbdqdlEd4qW7bysYKWiRga8cfdhdVKhNSBFuY4a5QXjcjRR8XOn0mmqi/3ZfOBmliY57C2vTvby9yuu8Und9O1rbsZutv8A4QK1Qwr4eP4Xucyr9TgtZ90dP+T9kiC+LuM4WzCuZBjmIP7VxtdN9Nj3rXGhCKvP53HHrfU605qNC0W733tdsn8RLuYO3ahr93mbaXImdOVRrE9vhVHUlLKEchbjC96s232sl443DaCB3ZVOZUdiwnYlC+qGCRAIHcb1nVS7tI2Kko2qUnfl/OorwdxVrd25ks3LrsilVSQSTI5oGi6nm2060nH0FKCbmoq7u3w+biYYrb2ork/mRf4zgmMxRJxL28Mh2SQzAEazEyfWRXOhjMNQ/wBJOb47vncxkalScXFKyfD85+w9gvCmGtQFW5ibmnUwCdAXK6KvXmJ0GggVP6zFYh2yivnH2tzF9Wirb14+ZtOBcCtWUPmWbZuOSXbIhWJIRVHRQhAiN5JkkkvbVkuG9599zHKpOUm7vxMf4ouWExDJYIVFQNcVQvlq2YhYB5F5QeWIGWYk6lttbVs72vx04Z+h0MHtq6m8rX7O/mY7izriAItnSQr5spLHWRpL7g5RpEbVtw+1Rb63avmnaRiqVPERts9j08N7HuE+Ebt0e/cX1GWPrux+dUr/AFOFN6JmeP0xRh15tPl7mj4Z7Kmc/es5TrmKrPzC5j9azy+qVZL/ABxS8ff8CpUcLBWlJy8PN6+Z6JwbwnYw6hVUADYKIH8zXMqU51ZbVWTbIli2o7NNWRepbCiAAB6UyMFHJGVtt3YurkBQAVDYCSaXKRIg0lu5J0LV4U2yGxyI3rfRw9xcpWMP4x8crZzWsOQbg0Zz7id9diw7f949Fgvp2W1I4+Lx2exDx18Ofl6HmNx3usWYuc+pZ/eaR7u8jucpk6AsYruQopJO1vnzTxOTOrstq98+/Le36X7UjluwSQM0d8vMfmFGnpqTCzpFNvuFuaj1vnn55WuTsMAIUasNCSf4kSevr6VdWiZqjcs3kuz+i0wumxn1ykD5TuN9ai99THV6srxHP7OU6m5iZyqumJviESSEADe6D0M/Gucvp9CLezFK/A6sfrmKsutnxFeJOH2rPD7XloJN69pz6Bb91ZPNJ3UEn6zWCU5RlZcT3n0irtqzzbX41MNawbv5twnQHKBAGmuwJE6RO57+s1FGSipPXTuH4dzqYiqr/blpuNL4Z49xF/urN3OEWefyjCiFjM/N1ESxri4j6LQnJtwz5N+zS8hdXEYai0qt1zWnne3iy0vcM4niF8u/fQWz7wzqJ12Is2oYR0Jj0NXw/wBKhCd4U9lre/a8n+REvq2Cp2cU5d/8WLvgfBUwqEKczNq7kRMbACSQok6SSSSSSa7tCiqatvPPfUPqFTFy2pZJaLh/JLV5P+labWRylK7LC3bLfCkt2NkYuR5ZbvKFzFgBqSxMDfvtXl3FuVkj7K6kIx2m1biMDHltba8n95cORPiJ1YfQetM6FR+558FmzL+rc86cer/ulku7e/JcxvBqcS+S1F5iY52W3bmeiEy8fP40+NGSytb18TFPFUpra2tvm8o9yWb8+0ieJMI1m41u42ZrYgjQIHOUDKg/CC25k6Vso0lHQ4uPxkp77rwXK0fzdkAWNtFMQiidCxEj5AyxPcOaY5nN2VdX3epquG8NJZLVoTcuMLYZhPQ3LlxxImFV2IkTlVdoA59bEJKUpPKKbfca7bEU1q8jUW+KWcGCtqwty0g/2q+zKXZxAuZeWLxTWRoB7q6jLXnZ0K+Le3ObjJ/ZFaJbr8L7vF5DI0pOLmlktXxMt4iwKWMZfs29Ffy7iDYKLqkZfQAqxA6CB0rqYKvKthYVJ6q6fO28dhm1tR4288vY0fCeN+Xg0luU5yp1nK95ykAfssAPjXMr4TbxL45eSVzZh6UZR2+JAxPFxOx9SdI09a1QwrSNyVhrA+K72GR0RbYLM9wM+YvDGQCixmAAyjUe6O1bVSTS5WWX589Dn1MKnNuT58/AG4nxHE8q3MgYagKC5B2IDaLJmBpsd4zUuc8PTXXbffl2fP4J6DO8bJcbfPQsuE+z4GfOZmmDGZicwMydYJGm8nv0A5tb6zK6VFf0LnKnHn88/nI1/C/BWGtHMbeY/tkt+RojUxFVLbeXLIzVMdUatF2NLZsqohQB8ABT4Uow0MUpOTzF1LKhUEhQAUAcqGBwmlykSJpTzJOqtOp0rlWzt24EUsxAAEkmAABqZJ2EV0aOHbeQqc0ldnmnifx0bpNvDfo4MvquYbFp0ZbY76Fj+JQCG9Hhvp+yk2cbEY9NtRMUtsaQRJ6x/CBEfAgdh27cUo2OJKTd2/D5+O87AaSBmidWJbMdvdU8ygj8RA/hQ+toCexq+7T53IdtWs5jNOup94kncKlsabARO0DSKhLYWYSld+m711/JY2UCoAsqnoFUb7BRJc6d8v724jViZySV07t+PeSLc9RHxMt86smYatrjoNAol+Io+w5Wg5cVfVR+1dJxKgCTJy3T0BiSWABB89W+/vPqH0dvq7OrRieDsRYuc4AusQDmKjlu3GYSoEgAgnQCOmwquJllT5X9TXgIp4ms3v0fc9NM+4v/AGbWwj4lt+SyNQymS94/i12AP5dJrXTvJnL+vJU3Hs5rfzNZe4kFOo1+tbI0WzyU8ZGLzQf2grCAd/SKHRcc2H6uE+qnqScEkDWlTZooRssy4wIpEjoUjwS7iEUS/wB86kwJAtJrPKPTvqfhXJhSlN2j1V5s99XxNKitqp/kknp+1PkuXHNrkN2kuYoksZUfJZ9B0EjcydCB1I0RpwpZRRzauIq4yN5vLy7l7vPgW+G4GsQxdhrpm5deyajbvNTtsROMVvb79OzkV3iDCOjAM7Mj+6zFSQQZyuxGusQe3wNXhNPtRhrJ6N5P5YTbYg29NNRruM/mK308wis85ZS+cB9OLvHLL+zS4Xihw2KtXyCbdtnNwCCcjo6MQNzlzhoHQGuXVouvQnSX3SVl2nTr02oprRalpxHFcPtMt6xiPPUN5i4O2yG35hPKzSJtIGOfKdAYMaRXOoU8fUi6VWGy7WdR6293bK+tt5n6Xajsp3XBfP4MpxDF3cU7XWgXr+vLsiqMmjHXIimSTuzD5dijSp4aCpx+2PHe9fFvwQ+jF6L7peS/C82SRiwYCzktqFXpAUACB3I6nv12pfR27XqdeGzGKUdEiVw61dvnKixBEkDUdxruZ3J7baaqrSp0leTBt6vI1fBvCqJqw+M6sSdzrMVx8T9Sk8kIlVUFaJr8FgANhArmRU6zMFWuy2sWAK6uHwqgYZzbJEVvskLOVVsAqpIUAFABQAkmltgcpebJFKtaKdK5VsY4jj7WHttcvOqIoksxjb+NdKhh29BFSqo6nkPi/wAVXca3lhTbsTIQkgsAZD3oIy7aWz8xIgenwWCjGN2sziYvFy2snl68vniU9hcwkDlBnMdFkDQgHr20DdoEGug2rHJleL7fn952OMFcEIslhuxYkmQTKrECDqrEdmDGRVEnLIZfo3eWVuD4717W05Eu3g8wHmHlA0k79jkWAF3jvp03c3bQyuooO6Wb+avNsn2bXKBLZY0GiqQOunurrq3y660bzKJt6irqgETuZjTnOwIUfhXT+G3WE2Q0rZfx38WdUZdCACdh1179yasszNJNuw5ZdTqWUAzqSANN9+g1+lRJ2zCNGTlax23xLCX7GMXzrYAeywd3S2pbyLdp1DNq1s/ZrZcANObKAZBrhYmPWbXafQfpM3SjBVN2T7DFYTiCKhUkwWZsygx94qAoDoZLWmJgRFz5VWdKckpJHVhi8PSxTbknGSvlua+al74f4rYt3LoDMouJZ5ijKuZGvNc3JhVFxNz9TW7C05pvaR576/iY4uzpy0y+d7Lu3kYZg4IO2sfkda6V5LKx4uVFK92X3C7CgT1NY60pNnUwdKCjfeWlqyT8KztnRjC5b4KxApMnc2U4WR824XDNeu+WCZnnPYTzf4pkD+Qpf2q509uVSdm+02GHwbFltWbedzqF91VRdCzt+FBoB3OncjHiK9PDwdSq/wCXwXE2Ope0Y/0ibiuD4vDqr4gWXtsypmsF+QuwW3mDe8rMVEjYsNxrXPofV8PiJunFNNK+a4a+Avo5J55lP4iUPh7gP4RnHoU1P1GYf4q00ar6ZeA6rQvRlyz8CBxLAXLQXMMw3VxsQTJBMCDmG+2o7mK060Kl7d6GSpTildfNc/nAT9uQjV1M6asFP0aJj/Sp6KXBmlYqns5yXjZjbYwai2M3UkagfEr69yKsqT1nkVeJUupSV/Tva/IWZCtMO7aEzABGoAA1IEntvtUTabVskjRQpyjFp5yer3ckuSNTwLw413Kz+7ppHYHc/En1jTSYHKxeOjSuo6mptU1mb7h/D1tqFUaDSvOVsRKpK7MdSrcuMNhO9TRw8pu7MdSrwLG3biuzRoKJkcrjlackVCqtgcqpIUAFABQBw1VgcioUbhcUFp9OkVbInFeJph0LuRoCdTG25J6KOp/iSAeph8K5OxmrV1BczxrxH4hfHvmk+QhlF90MV1DEHZQYIBk7EyQoHpcJhIxjc4WKxL2tlvP5kvneQVtaLu06AkBVJGupO4E6LqBIJ1InbdJ23nPcnZvRL5lz5792Q6beaAozRuRIBPUSYnr0ga7nWpim3dsXOajy8328vm4VlnlzEjQEIDHZUXJr12Bn61LaS1Kxu2urm9L+uf4J+HthvwZV/CARncjqza5EHp23OgKZNpkxUFq7ve93cS1u5DKgF29MwGk5jJkgTIX1BJEzVZK+RFKS+5q0c+8Ye+R7vUxmOrOZMQFHKBrrsI0GlWSsQ10muXLgt3eyuxWLyhgJze7IMZm1DBdTlXQ6DVoJcgKaM9XmjVGMdFl+OL+dmbKo2nec4QqNGnN5a+hgjzCIGmoBjQ6CplBzVn3/ADeMp1YUvt1enF8+XqQ7OH8s8qiSNIVdpM6RM+nSpVOKtkNdXbWb82SbPD2mSBm79p10gbnvp/Nijne2YiWIja18iTg+EMSuYAIdeolRBEiZkklukj6VCju+fL/NxSri4xWWvz0X8cS/wWHAMII9T+f84EVeVkjlznKbNfwnDEgVza0lc7GDpS2UaOxYga1jbOvGFtR4tUF7ngXgu0Mjt1LEfJQsf9RvrS6j0N1BGhXEeVgsbfgFBibdu/1drK2beW2gOhBd+YEjld41NcPEU+mxsYvVR6vBSbd34LLnY2U5Qh1p6XztqLtt9nwt1wFC372FspbQZba58mIZ8ggB8tzLI/UXeslRKviYR3xjNt73+23ZvNuKdN1P8Sssl52KHi03FZF0N1ltidgbtxUBPoM1dCh1Gm9yv4K47ExtRdt9vNo3fBOEjEC2bgBw4TkQtJc5gqtdGXljK/KGIObWawxh0T2n9zz7L7viKVMTKd1HJK6ZmPF3kpi2sW7KLkUOYUBQvlh4Ud9TvpoOla6ans9I5PP+h2GnGS6Nq9uPd+TPYjE5myCABtAAgqFEiOxbTvE9SKfGFltfN/4Hay2Fklfyt+ffkbfw94ZSZcg/Cfnr/WgFcPGY+SVojpy6NZG3wmHUAKogDYV5+c5TlmzBUm9WWuHsAVrw9BPNmKpUZMRa69OmkZ2xdP0IOVRsAqpIUAFABQAUAAqyRAqn04JlWyDxjiIsWmuEE5QTA9BNdLD0FKSiY8TX6ODkeLcX44+NcPdEpBcWyTlOQtBf9aMjELttqJkejpYeEVZbjhVa007t5vLLnuXDtHrOGUKbt3VVXRFj8GoJkQTPSNJ0itFRvcc2FZKWyt/v7ebEXrhZQ0KMzBQSMzcz5Yk+6kjYH11JqYRSbe8tnZQ3WbsNWrBdgCZ0+AAPRQNie+pgfOn2FTqqMbpfOfEl21RWt2gNXXNpoAmbYdczGSx7aTqZTe7Lvb2Nq+byfsTDckSZg6QNNFTPHwAO3UnXQRVNkITSQxfxIVZI0YS0amJXlB7S++/vHc1bYsiu26k7LTRdpxn2De8xKLB0UbcvaQJJ7wNgKuolHO+S3ZvmytvuWadBuiwAAqifqeX5U1RWVhqeWfa+fy5y3hs4J/ChAAMxO8wPe+JNQ4p5ESquHa9/zTuRPt4CNS3YgAaAR/Of6FC1M88RdJWFWbYU6SSdZNXsLlNyRJTDljqaq5KJVZ5I0HCODAkSZ1rDWxDtkdPC4FSltSZrrFoKNK5zdzvxioqyHDQWFAVBJ//Z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0968" name="Picture 8" descr="https://encrypted-tbn2.gstatic.com/images?q=tbn:ANd9GcTq3rSPoDwnhBUvOfWXaQH732vtSmeqAuZC0ciobaJWdjWHDaE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1193" y="3551473"/>
            <a:ext cx="2847975" cy="2571768"/>
          </a:xfrm>
          <a:prstGeom prst="rect">
            <a:avLst/>
          </a:prstGeom>
          <a:noFill/>
        </p:spPr>
      </p:pic>
      <p:pic>
        <p:nvPicPr>
          <p:cNvPr id="40970" name="Picture 10" descr="https://encrypted-tbn3.gstatic.com/images?q=tbn:ANd9GcTqx85YJqAFX76uY5Iw-ybJDPZsgQUXovwnExI7A17ZlIpzTy6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868" y="3707168"/>
            <a:ext cx="3054350" cy="2262193"/>
          </a:xfrm>
          <a:prstGeom prst="rect">
            <a:avLst/>
          </a:prstGeom>
          <a:noFill/>
        </p:spPr>
      </p:pic>
      <p:pic>
        <p:nvPicPr>
          <p:cNvPr id="40974" name="Picture 14" descr="https://encrypted-tbn0.gstatic.com/images?q=tbn:ANd9GcR9VBMGt7vsTguWii6fIMgOSYvA5PaTR10cxZs4xpApyRdN6Zf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6856" y="0"/>
            <a:ext cx="4875644" cy="225739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新平庸經濟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5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26626" name="Picture 2" descr="http://image.slidesharecdn.com/random-141217195637-conversion-gate02/95/20141218-20-638.jpg?cb=1418851449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6"/>
          <a:stretch/>
        </p:blipFill>
        <p:spPr bwMode="auto">
          <a:xfrm>
            <a:off x="4016896" y="1124744"/>
            <a:ext cx="588910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http://pbs.twimg.com/media/CCuMjJ8WEAE7rI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55" y="2149054"/>
            <a:ext cx="4032449" cy="401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572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 noChangeArrowheads="1"/>
          </p:cNvPicPr>
          <p:nvPr>
            <p:extLst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45" y="980729"/>
            <a:ext cx="8135937" cy="547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標題 30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b="1" dirty="0" smtClean="0">
                <a:effectLst/>
              </a:rPr>
              <a:t>主要</a:t>
            </a:r>
            <a:r>
              <a:rPr lang="zh-TW" altLang="en-US" b="1" dirty="0">
                <a:effectLst/>
              </a:rPr>
              <a:t>預測機構</a:t>
            </a:r>
            <a:r>
              <a:rPr lang="zh-TW" altLang="en-US" b="1" dirty="0" smtClean="0">
                <a:effectLst/>
              </a:rPr>
              <a:t>對</a:t>
            </a:r>
            <a:r>
              <a:rPr lang="en-US" altLang="zh-TW" b="1" dirty="0" smtClean="0">
                <a:effectLst/>
              </a:rPr>
              <a:t>GDP</a:t>
            </a:r>
            <a:r>
              <a:rPr lang="zh-TW" altLang="en-US" b="1" dirty="0" smtClean="0">
                <a:effectLst/>
              </a:rPr>
              <a:t>預測</a:t>
            </a:r>
            <a:endParaRPr lang="zh-TW" altLang="en-US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5062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5474" name="Picture 2" descr="http://images.takungpao.com/2016/0218/201602180253448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20" y="932712"/>
            <a:ext cx="4774304" cy="579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76" name="Picture 4" descr="http://pgw.udn.com.tw/gw/photo.php?u=http://uc.udn.com.tw/photo/2016/02/18/1/1838785.jpg&amp;sl=W&amp;fw=750&amp;exp=36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136" y="784156"/>
            <a:ext cx="3960440" cy="607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02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日期版面配置區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altLang="zh-TW" smtClean="0"/>
              <a:t>Clin@ntu.edu.tw</a:t>
            </a:r>
          </a:p>
        </p:txBody>
      </p:sp>
      <p:sp>
        <p:nvSpPr>
          <p:cNvPr id="11267" name="日期版面配置區 4"/>
          <p:cNvSpPr txBox="1">
            <a:spLocks noGrp="1"/>
          </p:cNvSpPr>
          <p:nvPr/>
        </p:nvSpPr>
        <p:spPr bwMode="auto">
          <a:xfrm>
            <a:off x="82550" y="659130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altLang="zh-TW" sz="1400" b="1" i="1">
                <a:solidFill>
                  <a:srgbClr val="66CCFF"/>
                </a:solidFill>
                <a:latin typeface="Book Antiqua" pitchFamily="18" charset="0"/>
              </a:rPr>
              <a:t>Clin@ccms.ntu.edu.tw</a:t>
            </a:r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TW" altLang="en-US" smtClean="0"/>
              <a:t>社會科學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752600"/>
            <a:ext cx="9243881" cy="4724400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Social sciences vs. Sciences</a:t>
            </a:r>
          </a:p>
          <a:p>
            <a:pPr lvl="1"/>
            <a:r>
              <a:rPr lang="zh-TW" altLang="en-US" smtClean="0"/>
              <a:t>人性 </a:t>
            </a:r>
            <a:r>
              <a:rPr lang="en-US" altLang="zh-TW" smtClean="0"/>
              <a:t>vs. </a:t>
            </a:r>
            <a:r>
              <a:rPr lang="zh-TW" altLang="en-US" smtClean="0"/>
              <a:t>物性</a:t>
            </a:r>
            <a:endParaRPr lang="en-US" altLang="zh-TW" smtClean="0"/>
          </a:p>
          <a:p>
            <a:r>
              <a:rPr lang="en-US" altLang="zh-TW" smtClean="0"/>
              <a:t>Humanities vs. Social sciences </a:t>
            </a:r>
          </a:p>
          <a:p>
            <a:pPr lvl="1"/>
            <a:r>
              <a:rPr lang="zh-TW" altLang="en-US" smtClean="0"/>
              <a:t>人文 </a:t>
            </a:r>
            <a:r>
              <a:rPr lang="en-US" altLang="zh-TW" smtClean="0"/>
              <a:t>vs. </a:t>
            </a:r>
            <a:r>
              <a:rPr lang="zh-TW" altLang="en-US" smtClean="0"/>
              <a:t>制度</a:t>
            </a:r>
            <a:endParaRPr lang="en-US" altLang="zh-TW" smtClean="0"/>
          </a:p>
          <a:p>
            <a:r>
              <a:rPr lang="zh-TW" altLang="en-US" smtClean="0"/>
              <a:t>社會科學沒有標準答案</a:t>
            </a:r>
            <a:endParaRPr lang="en-US" altLang="zh-TW" smtClean="0"/>
          </a:p>
          <a:p>
            <a:r>
              <a:rPr lang="zh-TW" altLang="en-US" smtClean="0"/>
              <a:t>沒有絕對的對，沒有絕對的錯</a:t>
            </a:r>
          </a:p>
          <a:p>
            <a:r>
              <a:rPr lang="zh-TW" altLang="en-US" smtClean="0"/>
              <a:t>自圓其說</a:t>
            </a:r>
          </a:p>
          <a:p>
            <a:endParaRPr lang="en-US" altLang="zh-TW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5157" y="1428750"/>
            <a:ext cx="2302802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1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pic>
        <p:nvPicPr>
          <p:cNvPr id="11272" name="Picture 14" descr="Social Scie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3423" y="4000500"/>
            <a:ext cx="3482578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193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日期版面配置區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altLang="zh-TW" smtClean="0"/>
              <a:t>Clin@ntu.edu.tw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經濟學</a:t>
            </a:r>
            <a:endParaRPr lang="en-US" altLang="zh-TW" dirty="0" smtClean="0"/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經世濟民</a:t>
            </a:r>
            <a:endParaRPr lang="en-US" altLang="zh-TW" dirty="0" smtClean="0"/>
          </a:p>
          <a:p>
            <a:r>
              <a:rPr lang="zh-TW" altLang="en-US" dirty="0" smtClean="0"/>
              <a:t>選擇的科學</a:t>
            </a:r>
            <a:endParaRPr lang="en-US" altLang="zh-TW" dirty="0" smtClean="0"/>
          </a:p>
          <a:p>
            <a:r>
              <a:rPr lang="zh-TW" altLang="en-US" dirty="0" smtClean="0"/>
              <a:t>分析</a:t>
            </a:r>
            <a:r>
              <a:rPr lang="zh-TW" altLang="en-US" dirty="0"/>
              <a:t>的基本</a:t>
            </a:r>
            <a:r>
              <a:rPr lang="zh-TW" altLang="en-US" dirty="0" smtClean="0"/>
              <a:t>工具</a:t>
            </a:r>
            <a:endParaRPr lang="en-US" altLang="zh-TW" dirty="0" smtClean="0"/>
          </a:p>
          <a:p>
            <a:pPr lvl="1"/>
            <a:r>
              <a:rPr lang="zh-TW" altLang="en-US" dirty="0"/>
              <a:t>抽象思維</a:t>
            </a:r>
            <a:endParaRPr lang="en-US" altLang="zh-TW" dirty="0"/>
          </a:p>
          <a:p>
            <a:pPr lvl="1"/>
            <a:r>
              <a:rPr lang="zh-TW" altLang="en-US" dirty="0"/>
              <a:t>訓練推理</a:t>
            </a:r>
            <a:endParaRPr lang="en-US" altLang="zh-TW" dirty="0"/>
          </a:p>
          <a:p>
            <a:r>
              <a:rPr lang="zh-TW" altLang="en-US" dirty="0" smtClean="0"/>
              <a:t>人性瞭解的踏板</a:t>
            </a:r>
            <a:endParaRPr lang="en-US" altLang="zh-TW" dirty="0" smtClean="0"/>
          </a:p>
          <a:p>
            <a:r>
              <a:rPr lang="zh-TW" altLang="en-US" dirty="0"/>
              <a:t>賺錢的</a:t>
            </a:r>
            <a:r>
              <a:rPr lang="zh-TW" altLang="en-US" dirty="0" smtClean="0"/>
              <a:t>利器</a:t>
            </a:r>
            <a:endParaRPr lang="en-US" altLang="zh-TW" dirty="0" smtClean="0"/>
          </a:p>
          <a:p>
            <a:endParaRPr lang="zh-TW" altLang="en-US" dirty="0" smtClean="0"/>
          </a:p>
        </p:txBody>
      </p:sp>
      <p:pic>
        <p:nvPicPr>
          <p:cNvPr id="12293" name="Picture 5" descr="http://www.thepalmbeachtimes.com/Pictures%20folder/Pictures/Economic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2920" y="836712"/>
            <a:ext cx="3229769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7" descr="http://t3.gstatic.com/images?q=tbn:ANd9GcRNiG85pQqYFc83MUZ2ADO6xM7HTbYLjtuI5wBtxU4fFrFzGBkrm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8486" y="1620839"/>
            <a:ext cx="1888331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9" descr="http://t0.gstatic.com/images?q=tbn:ANd9GcQIGz9eMvfZTWxz8jsvfsabYQq7xCf3JBt0u17zdqPcLb8IEks2K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69224" y="4707867"/>
            <a:ext cx="2662238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pages-from-ditc20082cer_en-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48944" y="3773851"/>
            <a:ext cx="235783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68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2016</a:t>
            </a:r>
            <a:r>
              <a:rPr lang="zh-TW" altLang="en-US" dirty="0" smtClean="0"/>
              <a:t>年黑天鵝之一：</a:t>
            </a:r>
            <a:r>
              <a:rPr lang="zh-TW" altLang="zh-TW" dirty="0"/>
              <a:t>油價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/>
              <a:t>情境一：</a:t>
            </a:r>
            <a:r>
              <a:rPr lang="zh-TW" altLang="zh-TW" sz="2800" dirty="0"/>
              <a:t>伊斯蘭國（</a:t>
            </a:r>
            <a:r>
              <a:rPr lang="en-US" altLang="zh-TW" sz="2800" dirty="0"/>
              <a:t>IS</a:t>
            </a:r>
            <a:r>
              <a:rPr lang="zh-TW" altLang="zh-TW" sz="2800" dirty="0"/>
              <a:t>）發動大規模的襲擊，破壞產油國家的油田、輸油管線等供應鏈，油價恐怕會一夕爆漲超過百元；</a:t>
            </a:r>
            <a:endParaRPr lang="en-US" altLang="zh-TW" sz="2800" dirty="0"/>
          </a:p>
          <a:p>
            <a:r>
              <a:rPr lang="zh-TW" altLang="en-US" sz="2800" dirty="0"/>
              <a:t>情境二：</a:t>
            </a:r>
            <a:r>
              <a:rPr lang="zh-TW" altLang="zh-TW" sz="2800" dirty="0"/>
              <a:t>若敘利亞總統阿塞德下台、伊斯蘭國垮台或是伊斯蘭國被趕出利比亞，中東地區恢復和平，現在戰火肆虐的北伊拉克及比亞都會有大量石油加入生產，油價恐怕將會再向下探底，進入每桶</a:t>
            </a:r>
            <a:r>
              <a:rPr lang="en-US" altLang="zh-TW" sz="2800" dirty="0"/>
              <a:t>10</a:t>
            </a:r>
            <a:r>
              <a:rPr lang="zh-TW" altLang="zh-TW" sz="2800" dirty="0"/>
              <a:t>美元超低的時代。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/>
              <a:pPr/>
              <a:t>10</a:t>
            </a:fld>
            <a:endParaRPr lang="zh-TW" altLang="en-US"/>
          </a:p>
        </p:txBody>
      </p:sp>
      <p:pic>
        <p:nvPicPr>
          <p:cNvPr id="83972" name="Picture 4" descr="http://photocdn.sohu.com/20160107/mp52797590_1452096917143_2.jpe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42" y="4883254"/>
            <a:ext cx="2930995" cy="173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090" name="Picture 2" descr="http://img.secretchina.com/dat/media/15/2014/09/10/20140910200300895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321" y="4780769"/>
            <a:ext cx="3772875" cy="215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3186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704528" y="908721"/>
            <a:ext cx="8420100" cy="1362075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zh-TW" altLang="en-US" sz="4800" dirty="0" smtClean="0">
                <a:solidFill>
                  <a:schemeClr val="accent1">
                    <a:lumMod val="75000"/>
                  </a:schemeClr>
                </a:solidFill>
              </a:rPr>
              <a:t>美  洲</a:t>
            </a:r>
            <a:endParaRPr lang="zh-TW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FC4CB9-E07C-4EFB-A623-4AFFB33E0F20}" type="slidenum">
              <a:rPr lang="zh-TW" altLang="en-US"/>
              <a:pPr>
                <a:defRPr/>
              </a:pPr>
              <a:t>11</a:t>
            </a:fld>
            <a:endParaRPr lang="zh-TW" altLang="en-US"/>
          </a:p>
        </p:txBody>
      </p:sp>
      <p:pic>
        <p:nvPicPr>
          <p:cNvPr id="6" name="Picture 4" descr="http://azatty.files.wordpress.com/2012/12/map-nafta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2370" y="1844824"/>
            <a:ext cx="6446447" cy="4193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931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 descr="title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144" y="5063658"/>
            <a:ext cx="98144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/>
              <a:t>2008 </a:t>
            </a:r>
            <a:r>
              <a:rPr lang="zh-TW" altLang="en-US" dirty="0"/>
              <a:t>金融</a:t>
            </a:r>
            <a:r>
              <a:rPr lang="zh-TW" altLang="en-US" dirty="0" smtClean="0"/>
              <a:t>海嘯</a:t>
            </a:r>
            <a:endParaRPr lang="zh-TW" altLang="en-US" dirty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-17714" y="1059625"/>
            <a:ext cx="3656856" cy="4525963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次貸危機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投行：貝爾斯登</a:t>
            </a:r>
            <a:endParaRPr lang="en-US" altLang="zh-TW" sz="2400" dirty="0" smtClean="0"/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二房：房利美、房地美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>
                <a:solidFill>
                  <a:srgbClr val="C00000"/>
                </a:solidFill>
              </a:rPr>
              <a:t>投行：雷曼兄弟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TW" sz="2400" dirty="0" smtClean="0"/>
              <a:t>AIG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冰島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臺灣、東亞出口劇減</a:t>
            </a:r>
            <a:endParaRPr lang="en-US" altLang="zh-TW" sz="2400" dirty="0" smtClean="0"/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>
                <a:solidFill>
                  <a:srgbClr val="C00000"/>
                </a:solidFill>
              </a:rPr>
              <a:t>連動債造成大量申訴</a:t>
            </a:r>
            <a:endParaRPr lang="en-US" altLang="zh-TW" sz="2400" dirty="0" smtClean="0">
              <a:solidFill>
                <a:srgbClr val="C00000"/>
              </a:solidFill>
            </a:endParaRPr>
          </a:p>
        </p:txBody>
      </p:sp>
      <p:pic>
        <p:nvPicPr>
          <p:cNvPr id="9221" name="Picture 4" descr="AIG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7715" y="4906965"/>
            <a:ext cx="20732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投影片編號版面配置區 8"/>
          <p:cNvSpPr txBox="1">
            <a:spLocks noGrp="1"/>
          </p:cNvSpPr>
          <p:nvPr/>
        </p:nvSpPr>
        <p:spPr bwMode="auto">
          <a:xfrm>
            <a:off x="709930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318AFE2-C855-4D98-B5A5-F8D5A652D8CA}" type="slidenum">
              <a:rPr lang="zh-TW" altLang="en-US" sz="1400">
                <a:ea typeface="標楷體" pitchFamily="65" charset="-120"/>
              </a:rPr>
              <a:pPr algn="r"/>
              <a:t>12</a:t>
            </a:fld>
            <a:endParaRPr lang="en-US" altLang="zh-TW" sz="1400">
              <a:ea typeface="標楷體" pitchFamily="65" charset="-120"/>
            </a:endParaRPr>
          </a:p>
        </p:txBody>
      </p:sp>
      <p:pic>
        <p:nvPicPr>
          <p:cNvPr id="9223" name="Picture 11" descr="http://img1.qq.com/view/pics/13512/1351293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18694" y="2786063"/>
            <a:ext cx="2868613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7" descr="http://news.xinhuanet.com/fortune/2008-12/15/xin_022120515074075025603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47683" y="908720"/>
            <a:ext cx="2890838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2" descr="http://money.udn.com/magimages/43/PROJ_ARTICLE/0_0/f_186367_1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564314" y="813470"/>
            <a:ext cx="3133725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4" descr="http://ins-info.ib.gov.tw/images/ad6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547761" y="2808255"/>
            <a:ext cx="27813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7" name="AutoShape 6" descr="data:image/jpeg;base64,/9j/4AAQSkZJRgABAQAAAQABAAD/2wCEAAkGBhISEBITExQVFBUVGBYYGRgYGCEYFhgaGBcaGBoXFxgaHScfGBojHRgdHy8gIycpLCwuGR4xNTAqNSgrLCkBCQoKDgwOGQ8PGjEkHyEqNSkvKSk1NSksKSwsKzUqNSwqKywsLCksKSwsMCwsKiktKSwpLCwpLCksKSwsLC8pLP/AABEIAKIBNgMBIgACEQEDEQH/xAAbAAACAwEBAQAAAAAAAAAAAAAABQMEBgECB//EAEwQAAECBQEEAwoKCAUEAwEAAAECEQADBBIhMQUiQVEGE2EVFjJUcYGRk6HTM0JTdJKUscTR4RQjUmOCs8HwNWJyovEkQ2SENEWyJf/EABkBAQEBAQEBAAAAAAAAAAAAAAACAQQDBf/EACsRAAIBBAICAgECBwEAAAAAAAABAhIxUfADEQQhYYFBcaETIjJCscHxI//aAAwDAQACEQMRAD8A+oVyp0ysXKTUTJKESJS2QmWolS5k1JJMyWrggaNHrubO8fqfV0/uI7/9hUfNqb+dURdj1b6seaXZR7mzvH6n1dP7iDubO8fqfV0/uIvQRNb1Iqlayj3NneP1Pq6f3EHc2d4/U+rp/cReghW9SFK1lHubO8fqfV0/uIO5s7x+p9XT+4i9BCt6kKVrKPc2d4/U+rp/cQdzZ3j9T6un9xF6CFb1IUrWUe5s7x+p9XT+4g7mzvH6n1dP7iL0VNrVCkSVqSpCCG3lpKkjIGQnJhW9SFK1njuZO8eqfV0/uIO5c7x6p9XT+4jDytpThOKv0pIWLVKmEzDKUlRICOq6tgA3ZrgxL0krl9cckkSpRUUXJlgqDuxL2kEAAsYVvUhStZs+5k7x6p9XT+4g7mTvHqn1dP7iMf0d2nNm1KwJil9YiZuKLJwkhAJSHSww4zHlNXP6xpa5hCBJPGfkIJDrSoAtc2NbQ+XhW9SFK1my7mTvHqn1dP7iDuZO8eqfV0/uIxO1a6eaSjYrZSFpKnUN4LIyp8m1JLGDo7VzzVoAK1OSogrJTZbaVKDlwHdubQrepClazbdzJ3j1T6un9xB3MnePVPq6f3EYmq2sVLSJyFTTct3VNQlQIJt6uzdSOADnGcRYXtNa6WnUVsOvUgDKSEhgHLC8J0cADQHIhW9SFK1mu7mTvHqn1dP7iDuZO8eqfV0/uIwdJtJZqgetWAZpwZupKkpUcagpIGnA8oudItrzjOKOsACZ0xKUJNimSGBKg2HU2TltMQrepClazYdzJ3j1T6un9xB3LnePVPq6f3EZZU+arZ8xdylpFljTGmINxC1KUC6k5AAJOvBoXbQTPTOWgJmpLzbUvNUWBRaygq1TZD6ZLu4hW9SFK1m67mzvHqn1dP7iDuZO8eqfV0/uIz/SOomSjOtVMStapZQJc1wAQU3LQrKXYhkliQNMmKtDXK6ipIM8SkS0hCps1gCAhRTcjKVkKDNqC0K3qQpWs1Xcud49U+rp/cQdzJ3j1T6un9xGFlVizLlFlKKpaUB1zQy3WSXC07yvCL40bEb3ZKVCnkhTlQlod8l7Q7ly/phW9SFK1njubO8fqfV0/uIO5s7x+p9XT+4i9BCt6kKVrKPc2d4/U+rp/cQdzZ3j9T6un9xF6CFb1IUrWUe5s7x+p9XT+4g7mzvH6n1dP7iL0EK3qQpWso9zZ3j9T6un9xB3NneP1Pq6f3EXoIVvUhStZR7mzvH6n1dP7iDubO8fqfV0/uIvQQrepClayv0cnTCaqXMmKm9VPKEqUEpVb1MpbGxKU6rPCCOdH/hq/wCc/dqeCE7iNiP/AOwqPm1N/OqIuxVkB9pT/m1P/OqIcdUnkISv9CNijBF2xPZBYnsiSilBF2xPZBYnkIApQRdCE8hHeqTyEAUYIvdUnkI4UJ5CAKURVUkrQpKVFBIa4AEjnhWC4xnnDKxPZBYnsgDHjocbbf0ma1stLWoO7LVchJxkAmJdpdFBOUtZmG9YSCSkEbqCguAQ7vd2ECNXYnsgsT2RgMrK6MKTMVM/SJlykFGEpAayxJb9pI4mOjojIAWyUEkS0oK5aV2BCQnAVq7OX4mNUJSeQg6pPIRoMjP6JhUmRJ60hEkk4QLlEkvl90MohmiSj6LJk1AnSpigGtKFC4MdWU4IJIHONV1SeQjhQnkIwGYqOi8tdQJqggpcqKOqS6lFNpuXqoObmPFo9bU6MypyZSHMtEu9koSACFs4yN3TgOMaWxPZBYnsgDGJ6EJBCuuWFCZ1jhI1cc3OgbXXMe5/QmWpa1masKUVFwlIyskm7G8zsNGbGY2FieyCxPZGgy0romi2Yla1KEwpcJ/V4S7J3T4OXYNpFed0KQqZfekasDJQrVmuKsrIbwlOdecbGxPZBYnsgDOTujqVzVTFrUq4vawYMgoR5k3KUBzU50iKh6LIllW+paSlrFAWgsgX9qh1YI5ZjUWJ7ILE9kYDIT+hyFCV+sH6tKEh5MtRNibd4qDqH+U405Q9pZFiEo/ZAGAEjAbwRgeQQysT2QWJ7I0FKCL3VJ5CDqk8hAFGCL3VJ5CDqk8hAFGCLxlJ5COWJ7IApQRdsT2QWJ7IApQRdsT2QWJ5CAFPR/4av+c/dqeCDo/8NX/Ofu1PBFTvuCYWCn/xOf8ANqf+dUQzqVs3nhZT/wCJz/m1P/OqIs7XnW2dpP2Qnf6ERbX7WmJmFKVAB0h93ddILkHJDkDUaiIqfbM9U9SXTZcQnT/NhyNccTnlgx52hX2S1KDPyI1YHGmdIUVO26gABJQlVykklP8AlChu5bJMQUOafbc6wlRF1hVlO69wHBiQLueWivN6RTxLQQQTdndBNtoJBYs+RkAaxSG2JtkokAlafipGcKIGh5DGPbjxM24sTko3LSsgiwDDpAD+U8eRjQaTYu0lzZIUsgquUCwbRTaOWPnhnX1RlouAfIGYTfpLekfaIr7epZiFLmEgoKg2c50DRx+ZyThxOhe84+TJSp9s0dLWJmJceccRCXaG1JqFbmgSCd19S2refh4JzEXRqStSjM0QxH+ryeSPaaoEeURXick+TjUpr3/n5EXUu0ee7E0zZYuSEqUoEWgnCEqwesDa8j/Qeafbk0rW5BADpwADulQYjKsDLeZxmJDPGrD0QkTt2dv3M1oPgHBMu7L9uMx0ml+d0gniUs3JKgpIBtBZyoFwCzG3HEczrFef0nqRLKnSFBZDBFxYpSQGSo6FWvERNszaBUVXBLMCCEgAgkjgOziYvioHZADLYtSqZKSpRBUQHIDB88HLR2ZtUJmlCsDGfNx7IpS0qmy5yUHe3ftJbzwgqAtEzqyHXgMM6hxHzPO5+bjp/hr7z8ESmo3NtUL3CYrpnYit1apVIy9QPQ6tIppq8CPowblFNrr4LR5qdtzE1IQCm19G1ygZy7m8MRgMXB4UaHpLPWckAG8h0NiwqT8bUN54jqNoq60jda4ByEY3QcuHzkO44RHS7VmKmqBttcswDsAdHGrgYPPsMWC1svb9QsTLilw1o6oh8gFhdvA8PtiWl2zUKkS1KLKICiyUjFgURvKZzwILZPKKytpzEoUpRL5bCTxZsJyr2HPKKkrb0xUrUO+XSAwZwEhQYHGpB5QA/XtZbS98C4C57d0E+EwJ4Pl2DZ1jiNrTCuWCQEqSLsgAKNpSkuHSTvYPIZDh0FVt+ckoCSnKHLJDal1De0YOz8uceRt+cZ0tLptWEktLdOQm7eubU69nkgB2dsTgm9SkhKkkjdAZkKUT4RLAjiMgcIqz+kU3IlrSTa+iVMbkjg3Mh+PCKEjb0xU1blFoCrMDG47OcuSCeRHmjitvTnVopIKRoM3KToWHxXMAX6LpHOXJuK0uVKALAYASefC4ueFuYe7OryuUlRLu/BjqcEDQjRoy07bUwS3QQTdwSHI1TgAu3khtRVxMtJUQSXdvKeUYB9TTHUfJHjae0epSDaVOW8nshfRVwExXHCQPKpSUj2mLkra1xDJwc5cEA+DhnL9ntiZpuLUX08hiSTt9SVEjIJ0Ln+zGqlrcAszgFjqOyM5s8SkKmTLHUJhS6iWSSQ/hIAGr8TDWh2r1jOm0lnDuQSCWOAQcEEFuEcniePPhTUpd/GCY1f3Em0p5SkkasSOPLhCaXtic5BbwbvBYgOnsGRc2h04wy2vOZSO0K/pGQ290gmypjJSLSUubQTawuKnBwCftjtKGU/pHOTJQrRSgoh05U0tKsaYuVy9OsRzulE6ySQUuQb2GSQVgs+6BgY1zEStsTXOlvKwsBcoansAPmipL6QTDcFW4lg+AGu3bscfC8kaB0rbk0zUhK0qSVAOliPBCixZ2Y44xFQdIqhU9EuYlASoHQhwQknnk6e3kYpVW2piUFXJXFI0CCpkuBoWz2xb2RtVUyTctrgVAsG0Ps1jAN+j3w1f85+7U8EHR74av+c/dqeCLnfcEwsFP/ic/5tT/AM6oi/tDZwmgAkpIyCPw4xQp/wDE5/zan/nVEOoTv9CNhH3tH5U/RH4xzvZ/ef7B+MPCWyYz9ZthU1apckhKUuFzC5APJIGVq7AQBxPCIKOTNiISWM4AjhaHHmfEdlbEQrwZwP8ACH+2Ik7NpsXoVOPOYcP2IG6PREpoKNWDJSntAGPOMwBYldHACCqYVAZZmdu2GVZRompsWHGDy08kKRULp2IUZsniCXUntSTn+Eu/A8C7QsEAguCHB5gxjSa6Yfu4IlgAABgMMITr6Nh92YoDkQC3nh1BGgR97Z+VP0fzg72j8qfoj8YeQQAj72z8qfoj8Y53vfvT9H84eGEO06qYJLyzkO+W4FmPlaAGWzqBMoHJUVM5PZowGmse00UsTDNt3yGf2Y5RltpV1UEJCesSsv4O8ACtIDk8WcseEQr2pUPLUVTAkIDsnU2oJKsZUCFbpGdBxjHFO5jXZs6iSlaShTkHXhCpXR0fFmLA5EA/hCubVVHXi1awn9bgggYUbdeBBDeSKcqtr7lJUv4gIVaWcKQ5AtbIuw757HOmj3vb/eH6H5x3vd/en6H5wn2ZWVVq71THJChcHKUlCsAjTgYuya9ZlpKlTAbZjhiFXJa34uhzhuMAW+9396fofnHD0aHyn+wfjFNdfNvUAtbJAbDXFkgMShjlRLAl24NHpFbNKir9ZaOu1x4OjDU64xwgC13t/vP9g/GO97v70/Q/OEdPtGpvm3Km22boIbIse0n4xchj29sTSauo6lIvmqUVgO2+1p1SwZLtq2j4gBqOjYf4XI/yB/tj13s/vP8AYPxj1sWpUpCL7rrlje8LCizjhiHUAI+9o/Kn6I/GOjo2flT9EfjDuCAF9HsWXLc7yiQxJPa+ANMiJxs6W7gMc5BL55Z9HLhFmCAKo2bLBBCWZuJbdLhxxIPE5yYkRSpCirLkvkk8Gxy1PpiaCAKe0dmiaBkpKXYjt1BHmhf3tH5U/RH4w8ggBH3tn5U/RH4xTTs+WZnV9cbgW8DD8nfs9kN9uInGW8lTEFyBqR2Rl6Oeq+594l34vHzvM8x8DXS/58EOf81I972v3v8AtH4x6l9Gw+9MJHEAAP54Y0CV2b5cn0gdsWY7uOdcVLrrv8O5Yl6P/DV/zn7tTwQdHvhq/wCc/dqeCPad9wTCwU/+Jz/m1P8AzqiHUJaf/E5/zan/AJ1RDDacxpSz5PaQITv9CNhP0jqFzBLlIJSFqLq4kJyfMPttjtLShKQkBkgMAOEVaasvmLKsCULR5yVE+weiHSUgAPxxElHgUkeV0kMpA3RHpUsGMAhmySxHA4MWOjM09WpB+Iph5Dke14s1MiINhymVOPAlI9Ac/wD6gBtBBBABBBBAHleh8kYnaVbM6kGWVBTtu6sX7HHmjcQumbAknRJT/pJHs0gDJJrp3VSyVqCny+C1zZ/Vq4A+njHmqrp3WptmTGYaeCcDwjaLeJ4cMHQahewZKdVrD81Af0hTs2TLmLKTckZY38ubiPKfNDjaUncztWKQ2jNE1ipdpJ0BIAuWAcJAcADV+EeqSvWbr1LHYXHBPIE4JOU4xGiHR2UdFL+kPwjve3L/AGpn0vyj1NEE6tVaLVHws5USzHAKgG/4iGfXzHAQqaRavnwVh1EDeYe2NL3ty/2pn0vyg725f7Uz6X5QBka7aM9KwEmYwUm5gWYJDs2oJLnJiWXXTuuXvrt3mB8DQsxbXTHZw46nvbl/tTPpflB3ty/2pn0vygDGprqlKSb5ytwM44laQ4ADksTjkI9UVdU9XvLW4UXuBBaxTAA/5mz2RsO9uX+1M+kPwgHRuX+1M+l+UAK9iVSiqSFFTuRvF1YHFwPsjTLqEDVQHnihM2RLQhakDfCVMokkgtwfSMrIrI+f5nly4OqY99kuST6ZueuBAILg8YOtihLq0mTLUkWjTPYD6dIzlJ0omKUXKCkAswZyE3aufYI7eOVUFLKKNl1sHWxk6DpBMmJXlJIBIZOvLX4raq1GAxJaJZu25iUJdriHJIYfEYpF2U73lDHlFg1CFvHq4O3GEUrbbSRMwoqZuAy5yHLYGnOKlJtoIWVq3iQ2scPP5seHkUGv1eEZ2vyaaZNA1/LEQd0ped9OCxzxdm9OIr1k4LQnktJ9oEIFbOKUkmaAVL4kkAFZUwJ4nA83GO5NNdo00o2rKtK+sRaCxVcGfGHftEVjMpQvrHlhRy76vxAduBzGTp9jkSTLE6UpllT4LFkXDCcFw765HnsVMhIlpSuZKBDeEoh95W8eBUQWJtGYyUIyuga/ulLcC9DnQOHL6NntjynasoqtC0FWtoULm5gRkJuyJXXIUmYhKipC7bjkbun0WGOAd4nodgCTPTNSsMkFNrYa05H+a4vwEaB10e+Gr/nP3angg6PfDV/zn7tTwRc77gmFgp/8Tn/Nqf8AnVEN5soKSUnQhjCeQf8A+lP+a0/86ohiqc4fQQnf6EbCFWzermFB3rxw1Np+1j7DDRFOpZS4ItL8hoRpx1hf0nUiVIM4uLCMp1yWx6ftixQ7ZTalCiUrAThR8Jxgg8X9MR376PSl01DtKWDR0mKYrxC6r2ypRslIMxXZ4I/1HhAk99Iq5SJRs8I7o5Z4n+9WizsD4BPHJc/tF8kdn4R6p9nksZ1qiNE6pT251V2+jtvgQAQQQQAQQQQAQQRXnTWV5tIAo7f2J16QRhadORHIwj2ZQrUu20gjVxp5Yvo23NDlSZbWJWAMHfLAFRUwz2eiK9R0oWJalgILFIbJO8CoPlvBY8vTjh8jwYc8u36z8kUJSqRpqanCEhI4RLGQX0ondUhYRLBUohlAgAJtuzfksSQ2I91PSWcDLtQkhaEL8E4u5srGM8Y7IxUUoxsizWQRnjtmYJxQUpYKUNM2gFla8cZ7REWxukK5ywlQlsxJKXbA4OX1LHHLnFA00EQ063fzRNABBBBABC2i2BKlhYa68ubuA4AeSGUETKEZPtoxpP2xVtoBEpDBkgtgYAYwiNVLx4ONMDD/APEbGPPVp5D0RRpj0VMsEkBAJ1IAD+Vo9GuTzTy/KNd1aeQ9EHVp5D0QAj2VTpnImJI3cMRjO8XHbn2xDs3o8pM9YmJC5duCeJcNjmzvGkAjseM+CE5KTXtESgm0xNt02dWQGSAoaYGjDs0hFWVV6QApI3gc9nkjaJWFDBBHZmPJSkcB6I9izC04CWdSVNcdTkqAd3f4wfjqYgqKe9t9IYaa5uKhnlnlH0Dd5D0QMnkPRAHzxFMoTLrpZ0x5CNcbwb2w6FZdhOSdAMmNSyeQ9EdSUjRhACno/wDDV/zn7tTwQdH/AIav+c/dqeCLnfcEwsVqmY1dUn/xaYemfUCLU+Z4IOgz+EU6ySpVdUBIc/o1KWdtJ886xJJqJjYSkdpL/wBISv8AQjYi6RbPNXI6pK7AVAkkPgZZoi6P7FEubMUVJWiYQlKQndSlCWy73LJclX2Rluk3SmaiYEpmOGuUCMBJG5xclWVsdE2842uwFqMmkKvCKATwyUxPVL6yj1/mlxp/hP8Af8/6LtfSSpctaxLluBh04fyCDZtWSJm6kJQ1toIBdAVyY68In2rOCZK1FNzAYId8hsEh8wpn7SNOCShCbiA5SJeiVnIvLjdA1GsYQXtq7SmICLEglTaglsgNaNcqDlw3I6QsrulK0FglLlKSAyjksTkDRjyGojzO2t13VkolLLkMd5yyDusceEccWj0mqSsBpMpQCQXKS3gpfH8SQ3Bi8AWl7fUJxl2pwUg53t4lmGhxjJH9I8023VrUpLB0puO6QA+QxKgFMNc8opS9ug1PU9XKwoHHhFnZhxPDRncuzOy2XUdYQlcpCRalQAScOSQNLfQYAlkbUWqXNVaHS5TrkOQCX7QYi2ptabLUlKUpcpUWLqOFBIYhg5KgA+M5IiDa89EuQlcuVL3lhDLTaMEjlz08rxBP2gEluol3HrAkW5cKRaCC2pPsEASJ6SrKwgBBNgUXBB8FKiwfAZTRd2hUtM/hB+2E1VtUhcpKZUppicbmTuupOFY8EJ83mh3tPZKpigtKgCwDEYwSdR5YAzlPttZuCkJAYFO4QCEhJdnLgEnHkjidqhiSiWN5KfB1e7Ifwhkse0xfndHVJSVK6kJAyW4fR9keKPYxmB0GUWI4ENy1TGOcU6e/YF1dti2UDZKJzgo3XuSMB8O7P2R4Xtcnqv1Us7qSdw8cCzUHIAYn8ni+jcw69UfK54vy55jz3rrxiTjTGnk3cRoFqdqPOsslkdYQMbzvr5cDPZHnYm2+smkdXLTukgpDFsDXiMgcIbd7cz91q/HXnpr2wI6NTBp1Qw2ARjlppiAGmyp1xX2W/ZDCKOy9nGUFOq4qbQMAwi9AENUtgPLGel9IVlClYYIKgbTbxy+jPhucONrzLUJ/1AewwrWsW2ptGGG6CB/Dhx2QBTR0omkzAQjdmJSN06ErGXOrpYN/xeo9tTVAbqSXIUwwMIIDAk6LufkOcUaKad8rSg6tbLAuYnjcXPYWyY8V1eUoTYhIvYkFOQ9oYpAZ9AXOG4tADA7VnbmEMQh2QVbyyQGN4xg+wRe7oKduqXyu3LfL4bt5njJ1e3t4J6tBaWFB03JGHxoWbsEWRt9f6R1TIt5MXt0Z9Hf2QA0kbZnG8/qlJSHwFAHH7QubPY7PECtvzghyEA3hLlJ0JUC47CknBduD6rE7VJWvclHdUALA+EgsSCSRwaOS9pKsmEIlJZQz1YCQHUDdnPl7TwjQNdm9JFLKbygeE+CMJ6t27QFl8M6eHBxS1oUhK1aFNxbRrXOIS7Pq70AqSnXBYMQNCPs80MKOeDNQOd32F4AxEynPWqMlSkodwXYtw0Maujr1pkS7yVeGAo6kAgBzxOvohjP2FIShTBKM3XHQdmThPZFuSEyZSUkhkjKjgeX0mOrn5lyRSRxcHBLjk2zGSFqSlmLlASMpFpw4JCi7sDx46cY0ylJlWAkl3wceDMA4jO8By0823G0JTFV8thgm4MOwmBVfLDOuWH0dQzwx545DtMS6+rSCCVC/ggAOXd3LkkDAYYbEOqXaTS0JckhIGRvcsgYfyQ9NbLxvIzpvDLh8c8QJr5d1oUgqzgKD41xAC/o98NX/ADn7tTwQdHvhq/5z92p4Iud9wTCxEuZbX1J5Ukj+bUwt27tVMinJVkNkAsVPhKB2rOOwBZ4QwnIeuqh/4cn+bUxk63Z02pq0oWhQkSmWVswWSnJB5ANLH8R4xaScveCG2o+sndidGpc6SZlS6pk1fWEjHm7AeXJo3NMQVo4AO3ohfJ2UEIlzc7zOHwArRuTYEXpZZST2/biPOTqfZ6rtRUcF+sH6tWAcaFN4+iNYQo2ipElUwoloJceBjBWBkL3sjIGmdRmH1XNKUKUMkDD6efIYdrwipdslQDy0kXqZks1tylKtUXBxjR3JDxIK6tvLVLlTEy5alFSk+ATawBAG9yOvHLDn42jtooVKHUSjegKUohgzBhzwwDZ04axerJyeqcy5ZFyXZDjIRwuB3Ukv2J4R2oq1BRAlSylA3zY7AouDWuACo8Hw57YAbFKbiLN5rntw78+bwrp9pTGJtSyUOwQoHDMnXg+eTw2NTwYvbdpjyPzhFTbYWvrFGWgmxbbinISoJtJzqS+PzgCar2qUoSZqElpiUl0sHYuoXHLRRqdqKTKlqVLlAqWQp0EgErQzB+IN3mES0+03SsiTLDLCQbGGbw5c9g4jBPY8g2q0tKhKQHUE4SMbyBo4HHVzoDAEiKshKQZMvTLAAA9TcQQThjjyQ+ScRj9pdIUy7f1MvPV6oJIuQ5dtGHD/AJjWKmsW7IAz3SSdUJUQ/wCpXjAGOwnV+MRbGmzBuoOS3sh5W1UtrZhwoHDO4GToOEUkV9LTpe6wFskEnLtwfhpHzOfwp8nKpKfS/dfoRGPUuyxVVZS4Uu0uAPigi0EkG1T5f0Qu2ltCcyOqmHI1Avc3G4FkjgGGOPnhp3bldZ1XWC/9nj9nbHmVt6SrSYNCdGwNSXGI+mixfJrpxFxKrf1QBNoBJSi4MSCS5PCJ0Vs0KTcpgt2G67JCnISzto2umWeLMnbslaSpMxwlnwXzphniem2gmYm5CiRzYj7QIAmJWZfBKynzBTfjGGl9MatKikhCyCxx/VJbzxtaiT1stcslnDOO2M6rosqWm4G8vkJHDsjq4HxpOs4/IXJ2nAcmX+lSEKygllc2IcEdo15RTPR6ZwmJ9B/GHFFJ6uUhJ+KkA+Vs+2Jbx/Yjml12+jrj30uxCOj039tPoMeJnRlavCVLV5Uv9saG/wDtoL/7aMNM93rqZnltysxHe9uZ+0j6MaC/+2gv/toAz3eyv9qX9GAdF1ftS/oRob/7aC/+2gBAno3MGi0DyJIiQbDWgKWJm+EqtwwBIZyc8Id3+X0RFUyhMQpDkOOGvtjVcyXtHzfatXO6uwqJQDdkvnR35RsZszraWS3x5aDktoUk5Y8uUS968o+EpSvQB7BHjbJEsywBakJIHIMzD0R08/LGaSicnj8M4SbkKqjY5VLMtwBcVXXG7IOHADM4Dl9OGkTU8mVahCZidxdzJX5XUGyCxwHYe2IjWC57+BDcHd7vLw88VSzL3/C1c+FgAuOGmGblHKdhZqKe6beJiWSQVb6QTbaHICNdw69nJokpaNpomBTpckNMUTnLq4KGTj/NC2U6Sr4MglJGeIOeHFvb2Zt01QwIw6lKLAv4RwBjzQA66PfDV/zn7tTwQdHvhq/5z92p4Iud9wTCxDMU1dVH/wAOT/MqY8Km/qbWyQw8+I5Wf/Nqu2kpx6Z1QItUVO60chn0ae2Er/QjYu7QRbII5BPsIilLmOUJbUiLe21tKbmpI9r/ANIh2bK3nPAe04iCi3tOpEuUtZAVaNDocjsMIqPbK1oJslPcG3WBJKiGuIfe4jidIe7SWRJWQEqIBICvBJGjxn9kVgWiYrqZOSUslLO3WahTD4oPnMARp6QTQhEwU6CVX5HDfQGGjlRUT/CIq7Q6RKTKSBIlJSsSyyklSS4JLBJGE7udM9kNairEtCQiVLSFEBSbAcKsfdScvd5AGJiOdtMB0CXKIEtNwCQwudRT4QSxAxnMAXDtiZ1oRYCkkji2OBOgJGRzzFGVNlpStRkykEICvg1DU4BLWnQaKjkysSJziRK3VC49XvEkk4VzZi7Qy/SnZJSjwWIIHxblBt5ikNz48NIAoS9rIlpUpKJaTcwaWUk7q1fxKbLh/CizsGsE6nTMXKQlXW6JBYKKgLg4cned4in7WP6OqYqUlRuIAKRgl0i4X4uS2SRhQi9sisHUX9WlLrYplBw5UEvjVsOewwBR2pXJE6YgyparbC6k3OFJ33yMhKfQ0Mauey2/yj+sVtoz1dapPVoIABdSX+KovyI1DuPCjm2ZMzrApKSpNoG6HYgnUDMAQV8oTCklTJSFOObtl+DM8Ka+RKmunrsJA+LcxtOX4uZgV/eLUzrCkixeQR4B4huUUTsuZkJC0ghmEo43rscB+Q84FoBAWZhmYChi1WqU5y78H0PJ2xFWklSUy0r6+5BQpIJQQDd+rBB7CfPrBP2UsoKQmYHfVBOoIA8zkxyXslYQEWzGBJwgg+FcNORA7NecaCeiFPILGbfvIXlJIFoPEOMhUOKFCZSLRzJJ0cnUwl/QprpISoBIAA6tTAANjL+bycou3TPk1/RP4RgH2z5z39jfZHJu2JdrpIUXZtP7EVtlUiiib1gKQsAcizEE9kZgTxeQglQfGMkc8R87zufl4o/+f5IlNRa7NrMnuhKubH2Qll9JHCiycIKmfLh+3TGsWJSlCnl3hnVgHVi+sVJtiUpliWClW5aNGAUvic5EdvDJy44yldos8I6VqJWLBurCRvEuN5zpjKW9ujRbkbbUQl0ZJLscDwdS2u/6A8VhIkggWAFTlmPxTdlsAgqJ85aF8rabKUhEpIJv8FSnJSkh3YEfBpGAeDGPQDc7cW6dwZCXyosVFkjdQeRL/jDD9N4Mp/8ASWfytp2xlaTbPWhQMlLS0pUnfUHbQO2oJLdsXZ22ZiUEqlgEEAi4nFpJLsOX28oAuo26veJQlkhyyw+nBxnOHxEHfOqx7A9wTlWMkjk4Ygh9MP2CkmsASm2WlN43gCoJAyl8KAOB7cmPBrEZT1YIJByVH4pL5Vg5VADTZ3SMzGdKRq+8zAGWzPqWmOR2HztaOpvEtX7Qf0h4y9PtBC5/VmUjBWHdyydX7DbkaFhrDqUsuEoYFl28gWJ+2D9IDqbOCQ6iwiOoqUJS6ikJZ3Vo3njIqrVglCyd0lw7h/LDGpqOspWvs3SLnZmIy/DHGPneP5r5uVwcevX7mKSdhxKmylPb1amLFmLHkWjq5kpOvVh+bD7YR7MSkJUBMuS4a1ZxusxKW9Eeq2YkEOUlgWC1qBJUQ7qyWxgdp0j6Jo3NVIBZ5b8sR1FbJdgqW7swZ35DthOFoBllU3eCWBvYjCTujkbSS7u+X4V0yAJiCFoJC7lB8s2AOeR2anWAGfR74av+c/dqeCDo98NX/Ofu1PBFzvuCYWKtXOKK6oUAVEU1LgBz8PUcBFylr1LWkBCxnJKSABxcmKtVWdRXzJipc5SF08lIVLkrmi5M2eSD1aSxZQOecWO+uV8lV/VJ3u4qUW7IlSSuWtsS1FKSElVqnIGToQ7cdYoo2soYEqZ9BX4RJ31yvkqv6pO93B31yvkqv6pO93E0SwVXHJ7lzJqpc1RljIFqV6OOJHIa8NIqprFGW65coEqYOnDG4gkFXJQJzi5UTL6TyVBjJqiDwNJOI/lx5HSORcVdRU3Hj+hzn5a9XCiWBXHJWmbWUlCbJSXKiMIJ0KWZKXGpBe7QAh+FSv29aW6mV4KSAUEsSylPgFm7BwhhM25TK1pqg5JzRTjk6n4PWBW26UgA01QQNAaKaRo2nV8g0KJYFcclXuqRVGX1UhgSpw92Mv8A6nj0ra5YiyToQN0ADdStiyi4JOmOEWx0ikD/ALFTz/8AhztXd/g+eY9L6SyFAgyaog6g0c4g+X9X2D0QolgVxyd2XWif1pWhCiAk4S4WnJSQ/hDl2w3kS0pSAlISNWAbXsHGE6OkslOkmqGmlHOGgYf9vlHrvrlfJVf1Sd7uFEsCuORvMlJUGUARrnMejCbvrlfJVf1Sd7uDvqlfJVf1Sd7uFEsCuORfT9K5qjMZIZMta2KS5KGDPcxckYi8duLsUWSFAILMcXO4a5yQzADJIZo8J6QU4ZqepDAgf9HO0Oo+D4x7PSaT8jVfVJ3aPk+0+mFEsCuOSKo2/NEpKkhJUolksXYNm24kM+Rrw1hps+tUuXKUpLKW7jkz+jTjzharpBTnWnqT/wCnO5N8nyxEielEoaSaof8AqTvdwolgVxycO2pv6QZYl7t1o3VekqtYF8szNm6KtP0inG90yzYhanyPAI5ny47AXibu5TXXfo9Rc73foc535v1esA29TZ/6epyCD/0c7IOo+D0MKJYFcck/R3bC54XeE7reDjVzo54Q0k0yEeClKfIAPshNJ6RSEPbIqUvq1HOD+iXEnfXK+Sq/qk73cZ/DlgyqOSfb6FGWkpBLKBLZLMctGcmzkEi7UaZIb+3MPO+uV8lV/VJ3u44elEk/9mq+qTvdxtEsG1xyJ01yQGf2xGZ8t3w/Nz29vaYd980n5Gq+qTvdwd80n5Gq+qTvdwolgVxyIkLlB2ADkE5OSC4JzkvzgUuUQxAPlJPBtSeWIe980n5Gq+qTvdwd80n5Gq+qTvdwolgVxyIiqUzMNGyScHhk9sdvlck/1xjXXhDzvmk/I1X1Sd7uDvmk/I1X1Sd7uFEsCuORGmbLBcM/lP2O3/JhnskqXOQQDaLnLYDhhnnFrvnk/I1X1Sd7uO99cr5Kr+qTvdwolgVxycp+ikpJdRUs9pYeyK3SalAlpQlICCkjTdBcH0xa765XyVX9Une7gPSqV8lV/VJ3u484eOof0xJi4RsZugtloWm4C7ik5GGd2EWKmelZSbtCCzsMO5DZuzrwh13yyfkar6nO93B3yyfkar6nO93HpRLBVccmbnuVXBaXuByTkAAZbDkDUAaxZlT1FQAZW8sgAkne0ADcHPph33yyfkar6nO93HU9J5I0k1Q/9Sd7uFEsCuOTvR74av8AnP3angiPovMKlVi7JiAuouT1ktUslPUSUuAsA6oI80dhO4hYexxo7BEFHGgaOwQBxoGjsEAcaBo7BAHGgaOwQBxoGjsEAcaBo7BAHGgaOwQBxoGjsEAcaBo7BAHGgaOwQBxoGjsEAcaBo7BAHGgaOwQBxoGjsEAcaBo7BAHGgaOwQBxoGjsEAcaBo7BABBBB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9228" name="Picture 8" descr="http://www.iarfc.org.tw/epaper/newepaper/source/0102-6C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547762" y="3376615"/>
            <a:ext cx="314007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504011" y="6477601"/>
            <a:ext cx="2311400" cy="365125"/>
          </a:xfrm>
        </p:spPr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12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/>
              <a:t>佔領華爾街運動</a:t>
            </a:r>
          </a:p>
        </p:txBody>
      </p:sp>
      <p:sp>
        <p:nvSpPr>
          <p:cNvPr id="14340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9B1486-208A-4139-A379-8AFECB3A986E}" type="slidenum">
              <a:rPr lang="en-US" altLang="zh-TW" smtClean="0"/>
              <a:pPr/>
              <a:t>13</a:t>
            </a:fld>
            <a:endParaRPr lang="en-US" altLang="zh-TW" smtClean="0"/>
          </a:p>
        </p:txBody>
      </p:sp>
      <p:sp>
        <p:nvSpPr>
          <p:cNvPr id="14339" name="內容版面配置區 2"/>
          <p:cNvSpPr>
            <a:spLocks noGrp="1"/>
          </p:cNvSpPr>
          <p:nvPr>
            <p:ph idx="4294967295"/>
          </p:nvPr>
        </p:nvSpPr>
        <p:spPr>
          <a:xfrm>
            <a:off x="1" y="908722"/>
            <a:ext cx="5607774" cy="5112345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zh-TW" altLang="en-US" sz="2400" dirty="0" smtClean="0"/>
              <a:t>美國</a:t>
            </a:r>
            <a:r>
              <a:rPr lang="en-US" altLang="zh-TW" sz="2400" dirty="0" smtClean="0"/>
              <a:t>9%</a:t>
            </a:r>
            <a:r>
              <a:rPr lang="zh-TW" altLang="en-US" sz="2400" dirty="0" smtClean="0"/>
              <a:t>的失業率，懸殊的貧富差距，觸發了這場華爾街之春的寧靜革命。</a:t>
            </a:r>
            <a:endParaRPr lang="en-US" altLang="zh-TW" sz="2400" dirty="0" smtClean="0"/>
          </a:p>
          <a:p>
            <a:pPr>
              <a:spcBef>
                <a:spcPts val="1200"/>
              </a:spcBef>
            </a:pPr>
            <a:r>
              <a:rPr lang="zh-TW" altLang="en-US" sz="2400" dirty="0" smtClean="0"/>
              <a:t>抗議金融霸權和財富不均。</a:t>
            </a:r>
            <a:endParaRPr lang="en-US" altLang="zh-TW" sz="2400" dirty="0" smtClean="0"/>
          </a:p>
          <a:p>
            <a:pPr>
              <a:spcBef>
                <a:spcPts val="1800"/>
              </a:spcBef>
            </a:pPr>
            <a:r>
              <a:rPr lang="zh-TW" altLang="en-US" sz="2400" dirty="0" smtClean="0"/>
              <a:t>反抗大公司的貪婪不公和社會的不平等。</a:t>
            </a:r>
            <a:endParaRPr lang="en-US" altLang="zh-TW" sz="2400" dirty="0" smtClean="0"/>
          </a:p>
          <a:p>
            <a:pPr>
              <a:spcBef>
                <a:spcPts val="1800"/>
              </a:spcBef>
            </a:pPr>
            <a:r>
              <a:rPr lang="zh-TW" altLang="en-US" sz="2400" dirty="0" smtClean="0"/>
              <a:t>關鍵聲明：最基本的事實就是我們</a:t>
            </a:r>
            <a:r>
              <a:rPr lang="en-US" altLang="zh-TW" sz="2400" dirty="0" smtClean="0"/>
              <a:t>99%</a:t>
            </a:r>
            <a:r>
              <a:rPr lang="zh-TW" altLang="en-US" sz="2400" dirty="0" smtClean="0"/>
              <a:t>的人不能再繼續容忍</a:t>
            </a:r>
            <a:r>
              <a:rPr lang="en-US" altLang="zh-TW" sz="2400" dirty="0" smtClean="0"/>
              <a:t>1%</a:t>
            </a:r>
            <a:r>
              <a:rPr lang="zh-TW" altLang="en-US" sz="2400" dirty="0" smtClean="0"/>
              <a:t>人的貪婪與腐敗。</a:t>
            </a:r>
            <a:endParaRPr lang="en-US" altLang="zh-TW" sz="2400" dirty="0" smtClean="0"/>
          </a:p>
          <a:p>
            <a:pPr>
              <a:spcBef>
                <a:spcPts val="1800"/>
              </a:spcBef>
            </a:pPr>
            <a:r>
              <a:rPr lang="zh-TW" altLang="en-US" sz="2400" dirty="0" smtClean="0"/>
              <a:t>抗議者要求在改革中增加針對富人和公司的稅收、結束公司福利、支持工會組織、增強對醫療保險和社會保障制度的保護，因此這個運動具有明顯的左翼色彩。</a:t>
            </a:r>
            <a:endParaRPr lang="en-US" altLang="zh-TW" sz="2400" dirty="0" smtClean="0"/>
          </a:p>
        </p:txBody>
      </p:sp>
      <p:pic>
        <p:nvPicPr>
          <p:cNvPr id="14341" name="Picture 2" descr="http://img.kanzhongguo.com/dat/media/15/2011/10/08/20111008133005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1073" y="908721"/>
            <a:ext cx="4135437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4" descr="http://djyimg.com/i6/11101420321019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7774" y="3715540"/>
            <a:ext cx="4167187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zt.stcn.com/zt2012/image/attachement/jpg/site2/20120917/d4bed98ad15911c0fded1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737" y="4476992"/>
            <a:ext cx="2952750" cy="1062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/>
              <a:t>美國救經濟</a:t>
            </a:r>
            <a:r>
              <a:rPr lang="en-US" altLang="zh-TW" dirty="0"/>
              <a:t>:</a:t>
            </a:r>
            <a:r>
              <a:rPr lang="zh-TW" altLang="en-US" dirty="0"/>
              <a:t> </a:t>
            </a:r>
            <a:r>
              <a:rPr lang="en-US" altLang="zh-TW" dirty="0"/>
              <a:t>QE(</a:t>
            </a:r>
            <a:r>
              <a:rPr lang="zh-TW" altLang="en-US" dirty="0"/>
              <a:t>量化寬鬆</a:t>
            </a:r>
            <a:r>
              <a:rPr lang="en-US" altLang="zh-TW" dirty="0"/>
              <a:t>)</a:t>
            </a:r>
            <a:r>
              <a:rPr lang="zh-TW" altLang="en-US" dirty="0"/>
              <a:t>政策</a:t>
            </a:r>
          </a:p>
        </p:txBody>
      </p:sp>
      <p:sp>
        <p:nvSpPr>
          <p:cNvPr id="20485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8E2B763-C8A4-48BD-8627-2717FBC44C44}" type="slidenum">
              <a:rPr lang="en-US" altLang="zh-TW" smtClean="0"/>
              <a:pPr/>
              <a:t>14</a:t>
            </a:fld>
            <a:endParaRPr lang="en-US" altLang="zh-TW" smtClean="0"/>
          </a:p>
        </p:txBody>
      </p:sp>
      <p:sp>
        <p:nvSpPr>
          <p:cNvPr id="20484" name="內容版面配置區 2"/>
          <p:cNvSpPr>
            <a:spLocks noGrp="1"/>
          </p:cNvSpPr>
          <p:nvPr>
            <p:ph idx="4294967295"/>
          </p:nvPr>
        </p:nvSpPr>
        <p:spPr>
          <a:xfrm>
            <a:off x="272481" y="874377"/>
            <a:ext cx="9433048" cy="3634743"/>
          </a:xfrm>
          <a:prstGeom prst="rect">
            <a:avLst/>
          </a:prstGeom>
        </p:spPr>
        <p:txBody>
          <a:bodyPr/>
          <a:lstStyle/>
          <a:p>
            <a:r>
              <a:rPr lang="zh-TW" altLang="en-US" sz="2400" dirty="0" smtClean="0"/>
              <a:t>「量化寬鬆」中的</a:t>
            </a:r>
            <a:r>
              <a:rPr lang="zh-TW" altLang="en-US" sz="2400" dirty="0" smtClean="0">
                <a:solidFill>
                  <a:srgbClr val="FF0000"/>
                </a:solidFill>
              </a:rPr>
              <a:t>「量化」指將會創造指定金額的貨幣，而「寬鬆」則指減低銀行的資金壓力</a:t>
            </a:r>
            <a:r>
              <a:rPr lang="zh-TW" altLang="en-US" sz="2400" dirty="0" smtClean="0"/>
              <a:t>。</a:t>
            </a:r>
            <a:endParaRPr lang="en-US" altLang="zh-TW" sz="2400" dirty="0" smtClean="0"/>
          </a:p>
          <a:p>
            <a:pPr>
              <a:spcBef>
                <a:spcPts val="1200"/>
              </a:spcBef>
            </a:pPr>
            <a:r>
              <a:rPr lang="zh-TW" altLang="en-US" sz="2400" dirty="0" smtClean="0"/>
              <a:t>聯準會主席</a:t>
            </a:r>
            <a:r>
              <a:rPr lang="zh-TW" altLang="en-US" sz="2400" dirty="0" smtClean="0">
                <a:solidFill>
                  <a:srgbClr val="C00000"/>
                </a:solidFill>
              </a:rPr>
              <a:t>柏南克主張量化寬鬆政策</a:t>
            </a:r>
            <a:r>
              <a:rPr lang="zh-TW" altLang="en-US" sz="2400" dirty="0" smtClean="0"/>
              <a:t>帶來刺激效果，於</a:t>
            </a:r>
            <a:r>
              <a:rPr lang="en-US" altLang="zh-TW" sz="2400" dirty="0" smtClean="0"/>
              <a:t>2008,2009</a:t>
            </a:r>
            <a:r>
              <a:rPr lang="zh-TW" altLang="en-US" sz="2400" dirty="0" smtClean="0"/>
              <a:t>年</a:t>
            </a:r>
            <a:r>
              <a:rPr lang="en-US" altLang="zh-TW" sz="2400" dirty="0" smtClean="0"/>
              <a:t>QE1</a:t>
            </a:r>
            <a:r>
              <a:rPr lang="zh-TW" altLang="en-US" sz="2400" dirty="0" smtClean="0"/>
              <a:t>灑下</a:t>
            </a:r>
            <a:r>
              <a:rPr lang="en-US" altLang="zh-TW" sz="2400" dirty="0" smtClean="0"/>
              <a:t>1.75</a:t>
            </a:r>
            <a:r>
              <a:rPr lang="zh-TW" altLang="en-US" sz="2400" dirty="0" smtClean="0"/>
              <a:t>兆美元，</a:t>
            </a:r>
            <a:r>
              <a:rPr lang="en-US" altLang="zh-TW" sz="2400" dirty="0" smtClean="0"/>
              <a:t>2010</a:t>
            </a:r>
            <a:r>
              <a:rPr lang="zh-TW" altLang="en-US" sz="2400" dirty="0" smtClean="0"/>
              <a:t>年</a:t>
            </a:r>
            <a:r>
              <a:rPr lang="en-US" altLang="zh-TW" sz="2400" dirty="0" smtClean="0"/>
              <a:t>QE2</a:t>
            </a:r>
            <a:r>
              <a:rPr lang="zh-TW" altLang="en-US" sz="2400" dirty="0" smtClean="0"/>
              <a:t>灑下</a:t>
            </a:r>
            <a:r>
              <a:rPr lang="en-US" altLang="zh-TW" sz="2400" dirty="0" smtClean="0"/>
              <a:t>6000</a:t>
            </a:r>
            <a:r>
              <a:rPr lang="zh-TW" altLang="en-US" sz="2400" dirty="0" smtClean="0"/>
              <a:t>億美元。</a:t>
            </a:r>
            <a:endParaRPr lang="en-US" altLang="zh-TW" sz="2400" dirty="0" smtClean="0"/>
          </a:p>
          <a:p>
            <a:pPr>
              <a:spcBef>
                <a:spcPts val="1200"/>
              </a:spcBef>
            </a:pPr>
            <a:r>
              <a:rPr lang="en-US" altLang="zh-TW" sz="2400" dirty="0" smtClean="0"/>
              <a:t>QE3 2012/9 </a:t>
            </a:r>
            <a:r>
              <a:rPr lang="zh-TW" altLang="en-US" sz="2400" dirty="0" smtClean="0"/>
              <a:t>每月採購四百億美元的抵押貸款支持證券</a:t>
            </a:r>
            <a:r>
              <a:rPr lang="en-US" altLang="zh-TW" sz="2400" dirty="0" smtClean="0"/>
              <a:t>(MBS)</a:t>
            </a:r>
            <a:r>
              <a:rPr lang="zh-TW" altLang="en-US" sz="2400" dirty="0" smtClean="0"/>
              <a:t>。</a:t>
            </a:r>
            <a:endParaRPr lang="en-US" altLang="zh-TW" sz="2400" dirty="0" smtClean="0"/>
          </a:p>
          <a:p>
            <a:pPr>
              <a:spcBef>
                <a:spcPts val="1200"/>
              </a:spcBef>
            </a:pPr>
            <a:r>
              <a:rPr lang="en-US" altLang="zh-TW" sz="2400" dirty="0" smtClean="0"/>
              <a:t>QE3S 2012/12 </a:t>
            </a:r>
            <a:r>
              <a:rPr lang="zh-TW" altLang="en-US" sz="2400" dirty="0" smtClean="0"/>
              <a:t>每月除了繼續購買</a:t>
            </a:r>
            <a:r>
              <a:rPr lang="en-US" altLang="zh-TW" sz="2400" dirty="0" smtClean="0"/>
              <a:t>400</a:t>
            </a:r>
            <a:r>
              <a:rPr lang="zh-TW" altLang="en-US" sz="2400" dirty="0" smtClean="0"/>
              <a:t>億美元抵押貸款支援證券外，還將額外購買約</a:t>
            </a:r>
            <a:r>
              <a:rPr lang="en-US" altLang="zh-TW" sz="2400" dirty="0" smtClean="0"/>
              <a:t>450</a:t>
            </a:r>
            <a:r>
              <a:rPr lang="zh-TW" altLang="en-US" sz="2400" dirty="0" smtClean="0"/>
              <a:t>億美元長期國債。</a:t>
            </a:r>
            <a:endParaRPr lang="en-US" altLang="zh-TW" sz="2400" dirty="0" smtClean="0"/>
          </a:p>
          <a:p>
            <a:endParaRPr lang="en-US" altLang="zh-TW" sz="2400" dirty="0" smtClean="0"/>
          </a:p>
          <a:p>
            <a:pPr>
              <a:buFontTx/>
              <a:buNone/>
            </a:pPr>
            <a:endParaRPr lang="en-US" altLang="zh-TW" sz="2400" dirty="0" smtClean="0"/>
          </a:p>
          <a:p>
            <a:pPr>
              <a:buFontTx/>
              <a:buNone/>
            </a:pPr>
            <a:endParaRPr lang="zh-TW" altLang="en-US" sz="2400" dirty="0" smtClean="0"/>
          </a:p>
        </p:txBody>
      </p:sp>
      <p:pic>
        <p:nvPicPr>
          <p:cNvPr id="20486" name="Picture 4" descr="http://imgcache.chinayes.com/cnews/20120919/20120919100304299001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5040" y="5729815"/>
            <a:ext cx="3024188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http://www.hungovertees.com/wp-content/plugins/wp-o-matic/cache/e8622_QUANTITATIVE_EASING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24862" y="4581223"/>
            <a:ext cx="195262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http://blog.cnyes.com/My/jordan.m217/images/2012091513272553775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2444" y="3898595"/>
            <a:ext cx="4762500" cy="272415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圓角矩形圖說文字 9"/>
          <p:cNvSpPr/>
          <p:nvPr/>
        </p:nvSpPr>
        <p:spPr>
          <a:xfrm>
            <a:off x="5107200" y="3882206"/>
            <a:ext cx="4682339" cy="2499122"/>
          </a:xfrm>
          <a:prstGeom prst="wedgeRoundRectCallout">
            <a:avLst>
              <a:gd name="adj1" fmla="val 22548"/>
              <a:gd name="adj2" fmla="val -61465"/>
              <a:gd name="adj3" fmla="val 16667"/>
            </a:avLst>
          </a:prstGeom>
          <a:ln cmpd="dbl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圖說文字 8"/>
          <p:cNvSpPr/>
          <p:nvPr/>
        </p:nvSpPr>
        <p:spPr>
          <a:xfrm>
            <a:off x="272481" y="3882206"/>
            <a:ext cx="4524503" cy="2499122"/>
          </a:xfrm>
          <a:prstGeom prst="wedgeRoundRectCallout">
            <a:avLst>
              <a:gd name="adj1" fmla="val -24501"/>
              <a:gd name="adj2" fmla="val -59827"/>
              <a:gd name="adj3" fmla="val 16667"/>
            </a:avLst>
          </a:prstGeom>
          <a:ln cmpd="dbl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2480" y="44624"/>
            <a:ext cx="8915400" cy="85010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Fed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是否繼續升息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542" y="1327780"/>
            <a:ext cx="3227705" cy="2461260"/>
          </a:xfrm>
        </p:spPr>
      </p:pic>
      <p:grpSp>
        <p:nvGrpSpPr>
          <p:cNvPr id="8" name="群組 7"/>
          <p:cNvGrpSpPr/>
          <p:nvPr/>
        </p:nvGrpSpPr>
        <p:grpSpPr>
          <a:xfrm>
            <a:off x="5733088" y="1196752"/>
            <a:ext cx="3650365" cy="2527176"/>
            <a:chOff x="5292080" y="1196752"/>
            <a:chExt cx="3369568" cy="2527176"/>
          </a:xfrm>
        </p:grpSpPr>
        <p:sp>
          <p:nvSpPr>
            <p:cNvPr id="3" name="橢圓 2"/>
            <p:cNvSpPr/>
            <p:nvPr/>
          </p:nvSpPr>
          <p:spPr>
            <a:xfrm>
              <a:off x="5508104" y="1700808"/>
              <a:ext cx="2952328" cy="1800200"/>
            </a:xfrm>
            <a:prstGeom prst="ellipse">
              <a:avLst/>
            </a:prstGeom>
            <a:effectLst>
              <a:glow rad="228600">
                <a:schemeClr val="accent3">
                  <a:satMod val="175000"/>
                  <a:alpha val="40000"/>
                </a:schemeClr>
              </a:glow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 cstate="email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92080" y="1196752"/>
              <a:ext cx="3369568" cy="2527176"/>
            </a:xfrm>
            <a:prstGeom prst="rect">
              <a:avLst/>
            </a:prstGeom>
          </p:spPr>
        </p:pic>
      </p:grpSp>
      <p:sp>
        <p:nvSpPr>
          <p:cNvPr id="6" name="文字方塊 5"/>
          <p:cNvSpPr txBox="1"/>
          <p:nvPr/>
        </p:nvSpPr>
        <p:spPr>
          <a:xfrm>
            <a:off x="5187027" y="4183920"/>
            <a:ext cx="452450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355600" indent="-355600">
              <a:buBlip>
                <a:blip r:embed="rId4"/>
              </a:buBlip>
              <a:defRPr sz="2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 smtClean="0"/>
              <a:t>勞動</a:t>
            </a:r>
            <a:r>
              <a:rPr lang="zh-TW" altLang="en-US" dirty="0"/>
              <a:t>參與率等各項指標顯示目前美國就業市場尚未完全復甦</a:t>
            </a:r>
            <a:endParaRPr lang="en-US" altLang="zh-TW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/>
              <a:t>通膨率偏低並未達</a:t>
            </a:r>
            <a:r>
              <a:rPr lang="en-US" altLang="zh-TW" dirty="0"/>
              <a:t>2%</a:t>
            </a:r>
            <a:r>
              <a:rPr lang="zh-TW" altLang="en-US" dirty="0"/>
              <a:t>目標</a:t>
            </a:r>
            <a:endParaRPr lang="en-US" altLang="zh-TW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 smtClean="0"/>
              <a:t>升息恐傷害經濟成長</a:t>
            </a:r>
            <a:endParaRPr lang="en-US" altLang="zh-TW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/>
              <a:t>國際經濟情況不佳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272481" y="4183923"/>
            <a:ext cx="452450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indent="-355600">
              <a:spcBef>
                <a:spcPts val="600"/>
              </a:spcBef>
              <a:spcAft>
                <a:spcPts val="600"/>
              </a:spcAft>
              <a:buBlip>
                <a:blip r:embed="rId4"/>
              </a:buBlip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認為現在美國經濟已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復甦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5600" indent="-355600">
              <a:spcBef>
                <a:spcPts val="600"/>
              </a:spcBef>
              <a:spcAft>
                <a:spcPts val="600"/>
              </a:spcAft>
              <a:buBlip>
                <a:blip r:embed="rId4"/>
              </a:buBlip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失業率降至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來的低點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5600" indent="-355600">
              <a:spcBef>
                <a:spcPts val="600"/>
              </a:spcBef>
              <a:spcAft>
                <a:spcPts val="600"/>
              </a:spcAft>
              <a:buBlip>
                <a:blip r:embed="rId4"/>
              </a:buBlip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強勢美元與油價下跌對於通膨的抑制效果也將減弱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5600" indent="-355600">
              <a:spcBef>
                <a:spcPts val="600"/>
              </a:spcBef>
              <a:spcAft>
                <a:spcPts val="600"/>
              </a:spcAft>
              <a:buBlip>
                <a:blip r:embed="rId4"/>
              </a:buBlip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要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盡早升息避免泡沫</a:t>
            </a:r>
          </a:p>
        </p:txBody>
      </p:sp>
    </p:spTree>
    <p:extLst>
      <p:ext uri="{BB962C8B-B14F-4D97-AF65-F5344CB8AC3E}">
        <p14:creationId xmlns:p14="http://schemas.microsoft.com/office/powerpoint/2010/main" val="121811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786184-00BB-47DB-87E3-17CA3F8DA54E}" type="slidenum">
              <a:rPr lang="en-US" altLang="zh-TW" smtClean="0"/>
              <a:pPr>
                <a:defRPr/>
              </a:pPr>
              <a:t>16</a:t>
            </a:fld>
            <a:endParaRPr lang="en-US" altLang="zh-TW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00472" y="980728"/>
            <a:ext cx="7170315" cy="511256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TW" altLang="en-US" sz="3000" dirty="0" smtClean="0"/>
              <a:t>法國經濟學家皮凱堤（</a:t>
            </a:r>
            <a:r>
              <a:rPr lang="en-US" altLang="zh-TW" sz="3000" dirty="0" smtClean="0"/>
              <a:t>Thomas </a:t>
            </a:r>
            <a:r>
              <a:rPr lang="en-US" altLang="zh-TW" sz="3000" dirty="0" err="1" smtClean="0"/>
              <a:t>Piketty</a:t>
            </a:r>
            <a:r>
              <a:rPr lang="zh-TW" altLang="en-US" sz="3000" dirty="0" smtClean="0"/>
              <a:t>）的最新力作</a:t>
            </a:r>
            <a:r>
              <a:rPr lang="en-US" altLang="zh-TW" sz="3000" dirty="0" smtClean="0"/>
              <a:t>《Capital in the Twenty First Century》</a:t>
            </a:r>
            <a:r>
              <a:rPr lang="zh-TW" altLang="en-US" sz="3000" dirty="0" smtClean="0"/>
              <a:t>（</a:t>
            </a:r>
            <a:r>
              <a:rPr lang="en-US" altLang="zh-TW" sz="3000" dirty="0" smtClean="0"/>
              <a:t>21</a:t>
            </a:r>
            <a:r>
              <a:rPr lang="zh-TW" altLang="en-US" sz="3000" dirty="0" smtClean="0"/>
              <a:t>世紀資本論）。</a:t>
            </a:r>
            <a:endParaRPr lang="en-US" altLang="zh-TW" sz="3000" dirty="0" smtClean="0"/>
          </a:p>
          <a:p>
            <a:pPr>
              <a:spcBef>
                <a:spcPts val="1800"/>
              </a:spcBef>
            </a:pPr>
            <a:r>
              <a:rPr lang="zh-TW" altLang="en-US" sz="3000" dirty="0" smtClean="0"/>
              <a:t>「世襲資本主義」（</a:t>
            </a:r>
            <a:r>
              <a:rPr lang="en-US" altLang="zh-TW" sz="3000" dirty="0" smtClean="0"/>
              <a:t>Patrimonial Capitalism</a:t>
            </a:r>
            <a:r>
              <a:rPr lang="zh-TW" altLang="en-US" sz="3000" dirty="0" smtClean="0"/>
              <a:t>）</a:t>
            </a:r>
            <a:endParaRPr lang="en-US" altLang="zh-TW" sz="3000" dirty="0" smtClean="0"/>
          </a:p>
          <a:p>
            <a:pPr>
              <a:spcBef>
                <a:spcPts val="1800"/>
              </a:spcBef>
            </a:pPr>
            <a:r>
              <a:rPr lang="zh-TW" altLang="en-US" sz="3000" dirty="0" smtClean="0"/>
              <a:t>資本主義具有先天重大缺陷，會自然而然不斷擴大財富與所得的差距</a:t>
            </a:r>
            <a:endParaRPr lang="en-US" altLang="zh-TW" sz="3000" dirty="0" smtClean="0"/>
          </a:p>
          <a:p>
            <a:pPr>
              <a:spcBef>
                <a:spcPts val="1800"/>
              </a:spcBef>
            </a:pPr>
            <a:r>
              <a:rPr lang="zh-TW" altLang="en-US" sz="3000" dirty="0" smtClean="0"/>
              <a:t>結合跨國力量，針對全球富豪課徵資本持有稅</a:t>
            </a:r>
            <a:endParaRPr lang="zh-TW" altLang="en-US" sz="3000" dirty="0"/>
          </a:p>
        </p:txBody>
      </p:sp>
      <p:sp>
        <p:nvSpPr>
          <p:cNvPr id="224258" name="AutoShape 2" descr="data:image/jpeg;base64,/9j/4AAQSkZJRgABAQAAAQABAAD/2wCEAAkGBxQTERUUEhIUFhUWFRcVFRQUFxUYFRUXFREWGBgVFhQYHCggGB0lGxcWITEhJSkrLi4uFx8zODMsNygtLisBCgoKDg0OGRAQFywkICQtLCwsLCw0MCwvLC0sMC8sNC8sLCw3LCwsLCwtLCwsLCwsLCwsNCwsNCwsLCwsLCwrLP/AABEIARMAtwMBIgACEQEDEQH/xAAbAAEAAgMBAQAAAAAAAAAAAAAABgcBAgQFA//EAEYQAAEDAQQFBQ0HAgYDAQAAAAEAAgMRBAUSIQYxM3OzEyJBUVMHFBY0YXFygZKhstHSFTJCVJGisSPBJCVSYnTwNUNjJv/EABoBAQADAQEBAAAAAAAAAAAAAAABAgQGAwX/xAAyEQACAQICCAUEAgIDAAAAAAAAAQMCEQQzBRMhMlFxkfASFTRBUhQxU6EigdHhJGGx/9oADAMBAAIRAxEAPwDzrxtsvLSUlk2jx99wAGM5Uqvj9oS9rJ7b/ml5baXeP4jlZdmuWEhjRZw9zmudkGAAMLAalxHTIPevk/yqqsjv8TioMJFQ6qE7r/orTv8Al7WT23/NO/5e1k9t/wA1ang0z8n74fqWfBpn5P3w/UraqTtmDz3C/j/RVX2hL2sntv8Amnf8vaye275q1PBpn5P3w/UsjRpn5P3w/Umqk7Y89wv4/wBFVfaEvaye2/5p9oS9rJ7b/mrUOjTPyfvh+pPBpn5P3w/Umqk7Y89wv4/0VX9oS9tJ7b/mnf0vaye2/wCatXwaZ+T98P1LB0Zb+UI8xi+pSopCKtO4W2yIqxtsm7WX23/NO/Ze1l9t/wA1aR0Zb+Vd7UX1LY6NN/KH9YvqVtVWefn0H4l3/RVZtk3ay+2/5rBtk3TLL7b/AJq1PBpv5Q/rD9SeDbfyh/WH6lGqrC07B7xIqrv+XtZPbd81nv8Al7WT23fNWp4NM/J++H6k8Gmfk/fD9SjVSHr57hfxlVfaEvaye2/5rP2hL2sntv8AmrUGjTPyfvh+pZ8Gmfk/fD9SjVSdsee4X8f6Kq7/AJe1k9t3zT7Ql7WT23/NWp4NM/J++H6lnwaZ+T98P1JqpO2PPcL+P9FVd/y9rJ7bvmn2hL20ntv+atTwbZ+T98P1LmtNywirXWcMdgLhURkEAgHNpP8AqCOiRK7LU6bwtTtqv/CB6P2+TvllZHkc6oLnGv8ATd1lF8rk8aZ53/A9F6Rtuk9MfHHrdlPsjlvLay7yTiOVyXJtYtzN8dmVNXjtZd4/iOVy3JtYtzN8dmVIs3qZdP8Ap4u+BIaLKItxygoiIgFEoiIAiIgFEREAolERAKJREQCiIiAUREQGCFH9INq3cycWJSEqPaQbVu5fxYl5y7jPSHMRUlx+Ns9J/DciXH42z0n8NyLwg3DssfmLkjkvHay7yTiOVy3JtYtzN8dmVNXjtZd5JxHK5bk2sW5m+OzKkOd1Mmn/AE8XfAkSIi3HKBERAEREAREQBERAEREAREQBERAEREAKj2kG1buX8WJSEqPaQbVu5fxYlSXcZ6Q5iKkuPxtnpP4bkS4/G2ek/huRZ4N07LH5i5I5Lx2su8k4jlctybWLczfHZlTV47WXeScRyuW5NrFuZvjsypDndTJp/wBPF3wJEiItxygREQBERAEREARaueBrK15dvWEB9EWrXg6itkAREQBERAEREAKj2kG1buX8WJSEqPaQbVu5fxYlSXcZ6Q5iKkuPxtnpP4bkS4/G2ek/huRZ4N07LH5i5I5Lx2su8k4jlctybWLczfHZlTV47WXeScRyuW5NrFuZvjsypDndTJp/08XfAkSIsErccoZRa4lkOU2IMogKxVLEmViizVYLkBq9gK+XejepfeqVUOlMGrIwFvRYxLBclhc2RYBSqkGUWuJZqoBlFiqygBUe0g2rdy/ixKQlR7SDat3L+LEqS7jPSHMRUlx+Ns9J/DciXH42z0n8NyLPBunZY/MXJHJeO1l3knEcrluTaxbmb47MqavHay7yTiOVy3JtYtzN8dmVIc7qZNP+ni74EiXxtUzWNLnGjQKknoovsoj3TJXNsTsOokB1OonNbaqvCrnMwR6ySmjizzTpTbLU9wsMI5Nppykmoleho/edu5fkrXE0AgkPbqy6F6midnYyyRBgFMAJI6SRUk+tewAqKip7fEaJpqF4o6Y1ZbL+5sCode+lnJXhHACMH3ZD1Of93+36qSXvbmwQvldqY0nznoA9aqiKxsmss9oklYLQ5+NjS4YuadXrz9yiWtrYj10fhaZE661s+39suMOUS0z0gns74mQNa4yEto7ryp0rv0Jvbvmyscfvjmv846fXr9ajndKlLJ7K5raua8kDrIIySSr+F0VwmH/5WrrX2vsfI6Lv0ttDJ2w22EM5TJrm6q9FfJVSm+7YYrNJI2mJjC4V1VChLbPa7wtEL5YOSiiOKrtZ8nlUv0t8Sn3Z/hRTVU6WWxEcaloVlf3Sd19zTRC832iyslfTE4urTVk6ijukN/XhZ3SPMUYha+jXmhyJo3LEvV7m3iEfnd8RWndN8Qf6TPjCO+rvcmOmOnGOh0pp1W28Lnz0XvO3zPY6aJghczFjaRXMVblX+ylxOWa8zRcf4Oz7lnwBedp7fHe1lOE8+TmMp5RmfUFdPw03bM9dGuxHgoptttZHJo7pUJ7bPFXm1/peXBk5S4FU/arOyyRWaaKVrpWGsjWkVIdnTy0zHrVs3famyxte01a5ocPWKqsNbexntpHDUUeGuNfxez+1/n7kftV/SNvNlmAbgcypOeLUfkpWFX14H/PI6dn/AGKn6tG278zxxUaoVFl96UbFR7SDat3L+LEpAVH9INq3cv4sSS7jPCHMRUlx+Ns9J/DciXH42z0n8NyLPBunZY/MXJHJeO1l3knEcrluTaxbmb47MqavHay7yTiOVy3JtYtzN8dmVIc7qZNP+ni74EiXDfF3NtEL4n/deCK9I6iPWu5Yqt1rnK01Olpr7la2C1Wy7qwvgdPEPuOZXV76eZe5cF+Wq0TjHZ3RQBpzdrLujMqVuajGrzUdvc1S4qiRPxRrxP3/ANEM0+jmnfDZo2OwOcDI8A4QK9J8mv1LrboFY6bM+ep+alJC2opcabbe0hYyWmhUUPwpcPcgGjNiksdvkhax3ISZtdQ4WnDUZ/qP0XTpvZHvtVkLWOc1slXECoAqNammBCE1eyxZ4ypyay221n0sas6F5mlMZdZJmtBJLCABrJXrBYIV2tljJRU6a1VwI53PrO6OxMa9pa4F2ThQ/eKx3Q7M+SxObG0udiZk0VP3wpKAjgo8H8fCe31FWu1ttt7nmaNMLbJC0ggiJgIORBDBkoled2vt15YZGPFnhBFSCA45Vof+6lPwFjAoqoukiY8TVHXVIltf6uRafQCyYCGsIdQ0OJ2R6DrXx7nj5o432eZjgY3HC4jJzSTqPkp71MSsAIo0ndFqsZJVG6K3dPbt9iudJjNFeTbRHA+QNYBkDStD00Up0ZvqW0Y+Vs7osNKV/FXX0DyL3S1AKKKY7O6ZEuJUkapdG1K1zNV4GkG1buX8WFSAqP6QbVu5fxYkm3GeUO+ipLj8bZ6T+G5EuPxtnpP4bkWeDdOyx+YuSOS8drLvJOI5XLcm1i3M3x2ZU1eO1l3knEcrluTaxbmb47MqQ53Uyaf9PF3wJEsUWUW45Q5LRagxwBLRUOJq4Cga2pOesfxVbWe2Me3Ex7XNGtzSCBQajRctuusSuLnOcKwyQ0GHVLSpqRWuQp/C1s91BkckbHPaJC91Rhq0yV+7lQ06K9FOpCDeK92OkYwOBxx8o01GYJyAGs1of0K6mWkODsDg4t1htCa9X8LzW3A0PY7HJVrWNH3fuxse0NrT/wCjium6bqbZ4uTjJoOmgxaqAk05xp0lWJOe7r85SpcwRjE9gLntOJ0ZIeAPJR3sldot8eQ5RlXVw84c6lfu9eo/ovLdo0wwRw8pJRnKHEAzE4yteHF3NpXnuOQzz610/YjMeOrsXJ8nUhpIyeMQNMjR7tVNaA6W3lEaFsjCHODGkHFzi2oGXkz8y+kFsa/7jmu6cnA5YiK5eUEeo9OS82O4Qxwc17zhfygZzQ0kWYQhurIYR7yvvYroaGUe2pMjpqVNGue8uoKUyFSoZB8vt4GeSFoBMRbyhxtFA5oJdQ9AxNr511w3pGQMUjGuLA/CXtJDSBnkcxmM/Kvg25gGTNxuJmLy5xDcQxgDCCBqAFACCtbTcgdHIwud/UDWudzcQa1oAAyy1V8lclBJ3QWtr3Oa1wLmhpIHRiFR+q5bPeuMnCw8mHvjMhIABjBxOp/pxNLa9Y9a+thsHJl5DnEvLSa9FGBuvWch01XGbhaY3R438m5rwI+aA3lH4zqFTnXX0EoDt+04qtHKx86uHnN52dKDPM1yWW3jEQTyjQKubmaZsNHa+o5Lj+wmEtNSCzBSgaBzZC/VTKrnVPojqXyl0cDmsaZZOYXn8GfKSskNRTrb0dBKsD0TeMWIt5WOoLQRibUFx5oIrrOoLoikDgCCCDqI1fqvKtl0BzDHSokl5R7jTE04g7Kgz+6G+ZeyAoYBUf0g2rdy/ixKQlR7SDat3L+LEvOXcZ6Q5iKkuPxtnpP4bkS4/G2ek/huRZ4N07LH5i5I5Lx2su8k4jlctybWLczfHZlTV47WXeScRyuW5NrFuZvjsypDndTJp/08XfAkSIi3HKBERAEREARFqX+QoDZF8pJqdBXw7+62lQ6kgdiL5RzV6Ctw7yFSDZERAEREAREQAqPaQbVu5fxYlISo9pBtW7l/FiVJdxnpDmIqS4/G2ek/huRLj8bZ6T+G5Fng3TssfmLkjkvHay7yTiOVy3JtYtzN8dmVNXjtZd5JxHK5bk2sW5m+OzKkOd1Mmn/Txd8CRIiLccoEREAREQBKIiAxRMKyiAUREQBERAEREAREQAqPaQbVu5fxYlISo9pBtW7l/FiVJdxnpDmIqS4/G2ek/huRLj8bZ6T+G5Fng3TssfmLkjkvHay7yTiOVy3JtYtzN8dmVNXjtZd5JxHK5bk2sW5m+OzKkOd1Mmn/AE8XfAkSIi3HKArFV87VHiY5oJaS0gOGsVFKjyhVHabntTb2jsH2pay19mdOZKtxAh7hhpSlMlFwXBVMS8K+I3wXbKBK9z47O+kpPPLmxmjieuq8PQ3SmE3ZAZ7ZFyxhq/HIzHiIJzBNQapcWJziSqhncovCSa7hJLI6R3LTjE41NGzENFfNReNZ5bXe88xitL7LYoZDE0xU5WV7dZJOoVS4LMqs1VYXkbZcz45nWuS1WNz2xytmpjixmge1w6KqwrxtgjgfLXJsbn18zaoLHWHoHKCdyXSfvqxESO/qQuIfiyOBxLmH2cvUvh3PtLnWy8Le0n+mMDoPLGxzmE+s0PrS5NixKrGJfG2WlsbHSPNGsaXOPUADX+FWvc30ummtszLQC1lqraLJi6Y2uwYR5MIafPVLkItFYxLg0htEkdlmfEKyNjc5g/3AZKs9B4p7U2G0RXw90+IOtFnkw4QM8TBHkR0CqAtwFFhmpZUgFR7SDat3L+LEpCVHtINq3cv4sSpLuM9IcxFSXH42z0n8NyJcfjbPSfw3Is8G6dlj8xckcl47WXeScRyuW5NrFuZvjsypq8drLvJOI5XLcm1i3M3x2ZUhzupk0/6eLvgSJERbjlAq7vA//p7P/wAB/EerEXxdZ2Yw8tbiAoHUFadVUCPN0xP+AtX/AB5eGVC9CNDbBNddnmlskL5HQBznubUl1DmfKrJewOBBAIORB1ELWOJrW4WgBurCBQfoosTcg3cab/lQA7a0D1csQvH0XvtlzzT2O3VijdM+WC0FpMb2yZ0Lmg0I1Zq0YIGsFGNDR1NFBU+QL522xxytwyRse3qe0OH6FCLlY6a6QRXsGXfYCZ8crHTytB5OOONwceeRQnLoUi7qNq5C55wDmWMhZ1kvc1n8Z+pSqw2GKFuGKNjB1MaB/C+s9nY8Ue1rh1OAI96WFymNJ7ktFh72NiBHflljsMo10eGNpIf92EOz869m67ubd992OBh5slgdDU/icxwcXHykg/qrOfA12GrQcJq2o1EClR6kfZmFwc5rS4anECo8xSxNyBd1S2ySthu6zH+ta3Ud/tiaKvJ6qmg/VRrSK4rzsscFre6yubYMJYyBrmu5IUDmknWKfNXCbMwvx4G49WKgxeaq3kYHAhwBB1g6ilhc8S238TYDa7OzlwYhK1gNC4UBIB69aqrSq9bFaWWae7aNvN0jKMhDmuBJBeJRShAPSfmrviha1uFoDR0AAAfouWz3TAx5kZDE17tbmsAcfOUsDshrQV19Pn6VusBZUkAqPaQbVu5fxYlISo9pBtW7l/FiVJdxnpDmIqS4/G2ek/huRLj8bZ6T+G5Fng3TssfmLkjkvHay7yTiOVy3JtYtzN8dmVNXjtZd5JxHK5bk2sW5m+OzKkOd1Mmn/Txd8CRIiLccoF4OmukYsFm5cxuk57WYGkAkvNBrXvKAd2wn7NFNffENOonHkD60CO7R3Tps9oFmms01mmc0vjZKBR7RrwkL0dI9IxZZLKwxl3fMwiBBAwkitT1+pR25Lit1ot0Fst4gibZ2OEUUTi4kvFC5zvN0Lbul+NXV/wA1vwqCbbSWaTXsLJZJrQ5peImF5aDQmhGVSvEvbTmKGywTFjny2hrDDZmEGRxeAadQA619+6f/AOJtm5d/IVe9zMtjtrG28E2iSGM2OV5rHyXJjmR9DXUqgSLStF6PjsbrRLFhcyMyOiDqkUFcOKlK0UWuzug2icRuZdNpMcmGkgLSzC4jnZdFM/UpHph/461bmT4SoToFdt6usdkdHbLO2zGNhERiJeI8uaXddOlAib6TXzLZmMfFZJbSXOwlkRALRhJxGvRXJR/RnugSW2RjWXfO2MvLHTFzSxhAzBpnWqnRGSgHcXFbFN/ypvjTaDu0w03ksD3VsM0sTWtc6dpAjFa5GvTl713aJ6Ry2vGZLHLZ2tDXMdIQRIH1+7TyAfquDuwj/J7T6LfjCktwj/DQbmPhhAeRo9pULRabTZpIjDNZyKtcWnGw1pI0j8Oo+tZ0X0qFtlnEUTuRhfyYnJGGVwrXAKahQZ+UeVRHux3Y6IRW2zP5OYkWV7hreyWoFfMf5U90VuOOxWWOCPUxuZ6XO/E49dSgseuERFJAKj2kG1buX8WJSEqPaQbVu5fxYlSXcZ6Q5iKkuPxtnpP4bkS4/G2ek/huRZ4N07LH5i5I5Lx2su8k4jlctybWLczfHZlTV47WXeScRyuW5NrFuZvjsypDndTJp/08XfAkSIi3HKBeBpto739ZxDynJ0kZJipXZurSnlXvogNImUAHUAPcvB0m0c77lssnKYO9phKBSuOmWHyKQolgeXpPdPfdkms+PByrCzHSuGpGdF4d8aDxz2KCzueWyQNYIrQ0UexzGgVArkDTUpgiiwPFmuqSSxOs0suJ7ozG6XDStRTFhrrootdGgdsgETGXvNyUeECIRsDcAIODrodSsNFNhc1IyXgaE6N94wvi5TlMUr5K0pTGa0UhRAeJpjcfftkks2PBygAx0rShrq9S9K77PycTI61wMayvXhaBWnqXSii20Ee0z0c7+gZFynJ4ZmS4qVrgNaUXvsC2RSAiIgBUe0g2rdy/ixKQlR7SDat3L+LEqS7jPSHMRUlx+Ns9J/DciXH42z0n8NyLPBunZY/MXJHJeO1l3knEcrluTaxbmb47MqavHay7yTiOVy3JtYtzN8dmVIc7qZNP+ni74EiREW45QLSWTCKmusDLymi3WCEBxfa0eHFU0wudqNaNNCVkXrHVoqecQBkaZtc7+GFdXJjqHuWeTHV/3P5lAczLxYQCKkOpQga61+krDLyYWtdnRzsAy6akf2K6WxgJyQ6kB8O/2YcVTSuHV04sNKefJa/aTMzzqAuBNOlpAP8AIXUIwsckOpAc32kyrRnziAMulwJFfUFmS8mAuBObaV9ZA/uF0cmOofoE5MID49+sy15mnuqtHXnGK1dSgBNR0F2H+V1cmEMY6kByG9Y60qSaA0Azo6lPiC6LPaA+uGuTi01FM2mhW3JDqWzW0QGUREAKj2kG1buX8WJSEqPaQbVu5fxYlSXcZ6Q5iKkuPxtnpP4bkS4/G2ek/huRZ4N07LH5i5I5Lx2su8k4jlctybWLczfHZlTV47WXeP4jlclx7WLczfHZ1SHO6mTT/p4u+BI0RFuOUCIiAIiVQBERAEREARKogCJVKoAiVQFAEREAKj2kG1buX8WJSAqP6QbVu5fxYlSXcZ6Q5iKkuPxtnpP4bkS4vGmek/huRZ4N07LH5i5I5bx20u8fxCrjuM/1YtzNxLOqcvHbS7yTiOUtj00jo3FC4loIByyrhrQ1r+EfovKmpUV3K6WwsuIgiUauWwsqqBprF2L/AHfNPDaLsX+75rR9SuBz/k2L+Ba6KqPDaLsX+75p4bRdi/3fNR9TTwHk2L+BaxK+UkhAJy8mtVd4axdi73fNfeDugtaQeTkIGQbzaUI6FanE08CPJ8X8CzI5K/zRfO2T4W16SaAUJr6h5KqA27ujQubQRSZ0rWnRnTX1ryJtNG6mRkVIzPQMLgaCuujiPWVZz0J2K06IxbV/Ay0orXkag5AnV0DzrAthrTA7o82Y66UVWeGYJH9PIAhvRkRRvrqfejtNAcjC0CjACBzuZhrmXUzwno6QmuoJ8oxfwLStFqcCQGVAFagPNTnlzWkdHWulj9X/AH1V61UI0vaG0ER6aZgAVFBVo19PUt4dMWggcnzB+EACuWR1qHPSiVofF/AtZ9ozyBPODTkaZmh/la2e1VDa1JcMWQNKHzn/AL1Ks3absrXk5NbTTmU5rsQ96xFppG0NDY5BhpQ80k0prJ8yr9TTwJ8mxfwLNjtYwgkGuAOdQHKra5/JZ7551PS1V/CWAfEqwGmceENEcgAbh/DUjDTMnpost01iDg7knkjFQHDSrg0df+xqfU08B5Ni/gWgZ+cAAenUOkFvzK2FoGoVPmGroz6lVbNM4wBSOTKprzKkupVxr05LYaaRgACOQUrmMNTXXmfWn1NPAeTYv4FpG0t6+ipI1AHrPmXg3w6swB+8IpMqE5CWM192rpUKdpnHSgieBTDQYcx1V1o7TVlDSN4JrnRh10665ZD9FWuemqlqxajQ+LVSfgI7copa2itec/PV/wCt3QUWtySVtTXZ1Lnuz63MeSiiF2pOgxqesV+CJZatH7OZJCY/xuP339df9S5ho/Z67P8AfJ9SIoaVzFHNJ4d5/Ze5t4P2fs/3yfUng/Z+z/fJ9SIli2uk+T6jwfs/Z/vk+pPB+z9n++T6kRLEa6T5PqPB+z9n++T6k8H7P2Z9uT6lhFFiddJ8n1Dbgs/Z/vf9S2Oj9n7P98n1IihJBzSX3n1NfB+z9n+9/wBSz9gWfs/3v+pEU2Q10nyfUeD9n7P97/qQaP2fs/3v+pEU2VhrpPk+o8H7P2f75PqTwfs/Z/vk+pESxGuk+T6jwfs/Z/vk+pPB+z9n++T6kRLE66T5PqPsCz9n+9/1J4P2fs/3yfUiJYa6T5PqZGj9n7P98n1LRtwWeuzPtyfUiIkFNJ8n1PpY7ohZOMLKUrTnOP4fKfKVlEXrT9jzlqbabfs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224260" name="Picture 4" descr="http://www.ctdf.org.tw/upload/times/2014050214211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54763" y="286821"/>
            <a:ext cx="2495550" cy="3752851"/>
          </a:xfrm>
          <a:prstGeom prst="rect">
            <a:avLst/>
          </a:prstGeom>
          <a:noFill/>
        </p:spPr>
      </p:pic>
      <p:pic>
        <p:nvPicPr>
          <p:cNvPr id="224262" name="Picture 6" descr="http://www.mingpaotor.com/ftp/News/20140525/25TA009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07" y="3829368"/>
            <a:ext cx="1714500" cy="257175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2016</a:t>
            </a:r>
            <a:r>
              <a:rPr lang="zh-TW" altLang="en-US" dirty="0" smtClean="0"/>
              <a:t>年的黑天鵝之二：</a:t>
            </a:r>
            <a:r>
              <a:rPr lang="zh-TW" altLang="zh-TW" dirty="0"/>
              <a:t>川普當選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9281" y="4093966"/>
            <a:ext cx="8229600" cy="2503386"/>
          </a:xfrm>
        </p:spPr>
        <p:txBody>
          <a:bodyPr/>
          <a:lstStyle/>
          <a:p>
            <a:r>
              <a:rPr lang="zh-TW" altLang="en-US" sz="2400" dirty="0"/>
              <a:t>美國大選出人意料。</a:t>
            </a:r>
            <a:endParaRPr lang="en-US" altLang="zh-TW" sz="2400" dirty="0"/>
          </a:p>
          <a:p>
            <a:r>
              <a:rPr lang="zh-TW" altLang="en-US" sz="2400" dirty="0"/>
              <a:t>美國大選一直是國際政治大事，川普當選可能會是最大驚奇。這位億萬富翁曾揚言要擴張軍力、禁止穆斯林入境，並在美國邊境築牆防止墨西哥移民入境；同時因他思想怪異，要是他當上美國總統，恐怕美國政策會出現大轉彎，全球可能大幅動盪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/>
              <a:pPr/>
              <a:t>17</a:t>
            </a:fld>
            <a:endParaRPr lang="zh-TW" altLang="en-US"/>
          </a:p>
        </p:txBody>
      </p:sp>
      <p:pic>
        <p:nvPicPr>
          <p:cNvPr id="82946" name="Picture 2" descr="http://img.ltn.com.tw/Upload/liveNews/BigPic/600_phpFVQzF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20" y="933410"/>
            <a:ext cx="4537766" cy="301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「trump」的圖片搜尋結果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7700" y="1340768"/>
            <a:ext cx="4072622" cy="2288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5910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81789" y="188640"/>
            <a:ext cx="8420100" cy="1362075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zh-TW" altLang="en-US" sz="4800" dirty="0" smtClean="0">
                <a:solidFill>
                  <a:schemeClr val="accent1">
                    <a:lumMod val="75000"/>
                  </a:schemeClr>
                </a:solidFill>
              </a:rPr>
              <a:t>歐  洲</a:t>
            </a:r>
            <a:endParaRPr lang="zh-TW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FC4CB9-E07C-4EFB-A623-4AFFB33E0F20}" type="slidenum">
              <a:rPr lang="zh-TW" altLang="en-US"/>
              <a:pPr>
                <a:defRPr/>
              </a:pPr>
              <a:t>18</a:t>
            </a:fld>
            <a:endParaRPr lang="zh-TW" altLang="en-US"/>
          </a:p>
        </p:txBody>
      </p:sp>
      <p:pic>
        <p:nvPicPr>
          <p:cNvPr id="6" name="Picture 2" descr="http://media.economist.com/sites/default/files/imagecache/full-width/images/print-edition/20121208_FBM910_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8153" y="1120232"/>
            <a:ext cx="56673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5"/>
          <p:cNvSpPr>
            <a:spLocks noChangeArrowheads="1"/>
          </p:cNvSpPr>
          <p:nvPr/>
        </p:nvSpPr>
        <p:spPr bwMode="auto">
          <a:xfrm>
            <a:off x="10883" y="6314115"/>
            <a:ext cx="729148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600" dirty="0"/>
              <a:t>EEA: European Economic Area, EFTA: The European Free Trade Association</a:t>
            </a:r>
          </a:p>
          <a:p>
            <a:r>
              <a:rPr lang="en-US" altLang="zh-TW" sz="1600" b="0" dirty="0"/>
              <a:t> Today the EFTA Member States are Iceland, Liechtenstein, Norway and Switzerland. </a:t>
            </a:r>
            <a:endParaRPr lang="en-US" altLang="zh-TW" sz="1600" dirty="0"/>
          </a:p>
        </p:txBody>
      </p:sp>
    </p:spTree>
    <p:extLst>
      <p:ext uri="{BB962C8B-B14F-4D97-AF65-F5344CB8AC3E}">
        <p14:creationId xmlns:p14="http://schemas.microsoft.com/office/powerpoint/2010/main" val="26187873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/>
              <a:t>歐債危機</a:t>
            </a:r>
          </a:p>
        </p:txBody>
      </p:sp>
      <p:sp>
        <p:nvSpPr>
          <p:cNvPr id="14340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CE9C620-6645-4AD0-8B7B-E0EE1509618E}" type="slidenum">
              <a:rPr lang="en-US" altLang="zh-TW" smtClean="0"/>
              <a:pPr/>
              <a:t>19</a:t>
            </a:fld>
            <a:endParaRPr lang="en-US" altLang="zh-TW" smtClean="0"/>
          </a:p>
        </p:txBody>
      </p:sp>
      <p:sp>
        <p:nvSpPr>
          <p:cNvPr id="14339" name="內容版面配置區 2"/>
          <p:cNvSpPr>
            <a:spLocks noGrp="1"/>
          </p:cNvSpPr>
          <p:nvPr>
            <p:ph idx="4294967295"/>
          </p:nvPr>
        </p:nvSpPr>
        <p:spPr>
          <a:xfrm>
            <a:off x="34020" y="908720"/>
            <a:ext cx="4710165" cy="576064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zh-TW" altLang="en-US" sz="2600" dirty="0" smtClean="0">
                <a:solidFill>
                  <a:srgbClr val="C00000"/>
                </a:solidFill>
              </a:rPr>
              <a:t>自</a:t>
            </a:r>
            <a:r>
              <a:rPr lang="en-US" altLang="zh-TW" sz="2600" dirty="0" smtClean="0">
                <a:solidFill>
                  <a:srgbClr val="C00000"/>
                </a:solidFill>
              </a:rPr>
              <a:t>2009</a:t>
            </a:r>
            <a:r>
              <a:rPr lang="zh-TW" altLang="en-US" sz="2600" dirty="0" smtClean="0">
                <a:solidFill>
                  <a:srgbClr val="C00000"/>
                </a:solidFill>
              </a:rPr>
              <a:t>年年底以來，部份歐洲國家的主權債務可能產生違約，進而波及金融市場，損害實質經濟，造成景氣大衰退。</a:t>
            </a:r>
            <a:endParaRPr lang="en-US" altLang="zh-TW" sz="2600" dirty="0" smtClean="0">
              <a:solidFill>
                <a:srgbClr val="C00000"/>
              </a:solidFill>
            </a:endParaRPr>
          </a:p>
          <a:p>
            <a:pPr>
              <a:spcBef>
                <a:spcPts val="1800"/>
              </a:spcBef>
            </a:pPr>
            <a:r>
              <a:rPr lang="zh-TW" altLang="en-US" sz="2600" dirty="0" smtClean="0"/>
              <a:t>歐債危機也引起不少輿論質疑歐元前景及歐盟是否會解體。</a:t>
            </a:r>
            <a:endParaRPr lang="en-US" altLang="zh-TW" sz="2600" dirty="0" smtClean="0"/>
          </a:p>
          <a:p>
            <a:pPr>
              <a:spcBef>
                <a:spcPts val="1800"/>
              </a:spcBef>
            </a:pPr>
            <a:r>
              <a:rPr lang="zh-TW" altLang="en-US" sz="2600" dirty="0" smtClean="0"/>
              <a:t>歐債無法一次解決，是連續劇、是糖尿病。</a:t>
            </a:r>
            <a:endParaRPr lang="en-US" altLang="zh-TW" sz="2600" dirty="0" smtClean="0"/>
          </a:p>
          <a:p>
            <a:pPr>
              <a:spcBef>
                <a:spcPts val="1800"/>
              </a:spcBef>
            </a:pPr>
            <a:r>
              <a:rPr lang="zh-TW" altLang="en-US" sz="2600" dirty="0" smtClean="0"/>
              <a:t>索羅斯：希臘就好像美國的佛羅里達州，中央應多擔待。</a:t>
            </a:r>
            <a:endParaRPr lang="en-US" altLang="zh-TW" sz="2600" dirty="0" smtClean="0"/>
          </a:p>
        </p:txBody>
      </p:sp>
      <p:sp>
        <p:nvSpPr>
          <p:cNvPr id="14341" name="AutoShape 10" descr="data:image/jpeg;base64,/9j/4AAQSkZJRgABAQAAAQABAAD/2wCEAAkGBhMSEBUUERQUFRQUFhUWFRUWERkUFRQWFBcYGBUXGBgXHCYeGBklGhQWHy8gIycpLCwsFR8xNTAqNSYrLCkBCQoKDgwOGg8PGSokHyQzLS8sLiwsLCwsLy4pMDAsKSk1LCw1KSwpLCksKSwqKSwsKSwsLCwsLCwsLCkpKSwsKf/AABEIALkBEAMBIgACEQEDEQH/xAAbAAACAgMBAAAAAAAAAAAAAAAABgUHAgMEAf/EAEsQAAIBAgEGBwwIBAUDBQAAAAECAwARBAUGEhMhMRZRUlORktIHFBUiMkFhcXKTsdEjMzRCVIHU4RdzobJVYmPBwiSCoiVDg4TT/8QAGwEBAAMBAQEBAAAAAAAAAAAAAAECBAMFBgf/xAA5EQABAgMBDQcEAgIDAAAAAAAAAQIDBBETBRIhMTRBUVJxkaGx4RQVMlOBktEiM2HwYnI1QiMkwf/aAAwDAQACEQMRAD8AvGuHKmWosOFMzaIa4His17b/ACQeOu6kzuk+RD7T/AVoloSRYqMdiUyTsd0CA6I3GmnaS3DfB86fdv2aOG+D50+7fs1XWPytDAVRoQxKK1xs3j01ycKIPw39R86l0aRa5Wrf4Nhpg3Lu1GYkRjWUVK5/ktDhvg+dPu37NHDfB86fdv2aq/hRB+GPSPnRwog/DHpHzqvaJDS7gde5ruakPj8locN8Hzp92/Zo4b4PnT7t+zVX8KIPwx6R86OFEH4Y9I+dO0SGl3AdzXc1IfH5LQ4b4PnT7t+zRw3wfOn3b9mqv4UQfhj0j50cKIPwx6R86dokNLuA7mu5qQ+PyWhw3wfOn3b9mjhvg+dPu37NVhwog/Df1HzrpyflVZ2Kw4NnYC9gV3fmRUpHkVWiK/gVdci7bEq5sNE2r8ljcN8Hzp92/Zo4b4PnT7t+zSUcFP8A4bJ1o+3WtopQyqcnuGa+iC8dzbf9+ptZL+fA4dhuqueF7uo88N8Hzp92/Zo4b4PnT7t+zVc4jKgjYo+BkDL5QtpW/Nbj+te4DKYnYrDgmdhvAKi3ruRUW0jWn18Dp3Zdi9vqQ6bepYvDfB86fdv2aOG+D50+7fs0knCT/wCGydKdquOHGF5DGuAkLi9xYAbN/jE6P9am1kv58CiXPusqKqWWD89SwuG+D50+7fs0cN8Hzp92/Zqup8o6DaDYCbSHmCaX9VuD+Rr3A5Q1zFYsC7MvlL4qkesMRaotpL+fAv3Zdi9vqQqbepYnDfB86fdv2aOG+D50+7fs0ld5T/4dJ1o+3R3lP/hsnWj7dTayX8+By7DdXTC93UdeG+D50+7fs0cN8Hzp92/ZpJbCTgXOTpLe1H26hjnPD+GPSPnULGkUx3/A6w7mXYieBIa7F6ln8N8Hzp92/Zo4b4PnT7t+zVX8KIPw39R86OFEH4Y9I+dR2iQ0u4HXua7mozj8locN8Hzp92/Zo4b4PnT7t+zVX8KIPwx6R86OFEH4Y9I+dO0SGl3AdzXc1IfH5LQ4b4PnT7t+zRw3wfOn3b9mqv4UQfhj0j50cKIPwx6R86dokNLuA7mu5qQ+PyWhw3wfOn3b9mjhvg+dPu37NVfwog/DHpHzo4Uwfhj0j507RIaXcB3NdzUh8fktAZ7YPnT7t+zU7VLR49JtFkTVjSsR6iNuz11dNdI8OE1jHw60dXH+DzpeJMW0WBMIiOYqJg/O8KTO6T5EPtP8BTnSZ3SfIh9p/gKtIZQ39zHO6uSP9OaFcZ0n6Zf5SVEVL50/XL/KSoivnpn7rj9cuTkUL+qcgooorOekFFFBoAooooAp07lX2qT+X/vSXTP3PstQ4bEO87hFKWBIJ239ArtAWj8J5902OdKxEalVoWNh8K4itYB9NiWskhKljbymHmtWnLGPhwpXESqw0FKDRUEFm9CknzVo4cYHae+E3Wvova178VR2Wsv5PxShHxCCMNrG2NdiPu7Vtt9dei56ZlQ+IhS0W/8AqY6meiLiGDC5XvhYp5pFiVvGctYCx3Lc7OKknA4lZ8pTSRorqLaJOKMKWUeUQp8demu1c+MLidZhpl1WGKhY3Oy1uPk+a1LGQ5YYMWVZ8PJHt0Z5IjIqnzEDYQfNs2emuDnorkpSh6krJOhsiqrXI6mBMNKLhzZ82Ms+fDriIle5laMHxIpnjjdrbr3AYem9ZZCycUAJ10S7fo2nWRQTvuRc/wDlS3jM+1gwzBMSmJxDHxSkYWNB5vF4rcZJrLJeemHkwdsVLAJWvpJqdMb+bG/prraMrjPOWSmbNVRq3taZ99MHFBkxeUJVZlSCeQHcwlhsPZDPcD1ik7ueuWx+LLaelbbpkFhZm2EjYbeipLI+deT43JE0C3FrjBnD/wDkd/qqCzQy7BFjsVJLKiRyE6DE2DXZjs49hFVV6X6YTTAlnsgxW3i1olMCoq4R4kwCDR+j0y52lYybeljp7K3knRaKAR6cZU2YMFAJvewN72v56WDnjg1NhiI9+8YF2PSDt9db5c+cHcGOdUY21hGCc6dvN6B01e0bpQwrJzGo71RSZwmOEk+IUMGMaqG0VIF7E22k3qlJj47e03xq3IM+8CQ1p0XZYAxNFc/92+qilPjMRuJP9TWSZVFpRT6O4UJ0N0RHtVMWNN5jRRRWQ+mCivL17UAKKKKkBRRRULiBNZE8gfzD/wAaveqIyJ5A/mH/AI1e9fTvyWDsXmfj0f8Ays5/ZOQUmd0nyIfaf4CnOkzuk+RD7T/AVeQyhv7mMV1ckf6c0K4zp+uX+UlRFTGdP1y/ykqHr56Z+64/XLkr/wBKF/VAooorMenQ24RULgSllQmxZQCwv5wDvq1Mm5nYLDosgRpWYXVpFaXeOSqkL0VVEaFiAoZiTsCqWJ9QG01eGHhZ8NFYEFVF9JpYju/y2NbpZEvVWh8vd6K+GrEY5URa1RFoQxzewLMWfDLt36GHnXoAUAVwZU7n0E7DvT6AjytKGWzdYgCu58u4VSVbEwAg2IOMnBBHm30w5NwzLdjYqRstLLIT+T13VrHIuA8LtMzLqj0e5NFcXHAU1k/NyWfEmCPaVbRZ7eKoGwseL1VYGNzbw6TQwLh8O3iXd3Cq7W2C20Fjf00inGzQY9ijSRF5doIKFlZtmxhu9NWJlJT4VwpsSBE9zYkC9t5G6uUFraYs57F040a/b9WC9VUpg+Dfgs0cEGucNh7W86KR/V2+FasRmhhCSRh4LehAB/SQfCpXKeKEV3kcRpewZptWtz63ArfgySpa5KkXDawuD6vGNaL1q5j57tEdPrv13qUZlWERzSL4oCsQApuoHmtW3NwI+MhVtFlaQAqbMCPSPPUnkeL/ANUUMD9c2wj/ADE7QfXT1nCmUVn/AOijg1YAsWVL38/nBrEyH/v+dB9dMT961IFEq5viV1ETgov55ZPyZFiAsjSwNoA6EESBLHznxd9QMkeStE6OIxZbzAxpYnzfdpsd8tnaY8MfWqH/AJVK4eDEnAznGxxCTRbR0FW1rbN19tXVt8q0Sm1Op57Jp0BjWuiX2JMERF9aXv8A6JWY+a0eLaRpidXH90Nolj5rkbQLcVdceNyPIzxyQagLcJLpklrbNy7RuvtrZ3L8sxoJIZHCGQAoW2Am26589MGbmbrxMY54sI0QLaMmxpXubi4I2bPTV2MRWpe0/Im5p7I0S1V2Cl7Ryt9UzKQWZGbeEnOI01E6Rv8ARsbi66IO7ZXRkzN7J+PEyxQvBJExXZISNm4gXsR6CKmc1kRMTjlXRUawWGxQPo13CuTNvBJk7vibFTQrrGJUCQHZ5vWfQKskNqIiKiUoZos1EWI9zXuR303qVXDWlfwROY+a0EjYhcTGJGhfRBuRu9R8++urJmbeBx6yiLDyYZomKh9JtEnaLi5sRs4q6O55lFXfFyEhdOTSFzbZbZvpUytnxjJC8Zlsmky+KoUkA22muVWNYlUxmtrJyYjvRjlRUvf9lomDDgxLsMM0MnI2UVilVZFBcEMAVOieI1K5zZjscU5hbCRR7LIZhHo8fiBbVydzvASnGxyBHMYDAvokqDs3njrrzuzOxU+OkeOAsjaNmJUA2vfeb1DW1hpVDVGjq2fokVGpe41xbqphJHJ+aKy5MISKF8RpMokAW5s1tkhF7WpcxmasWHQ984yJZbbIo1Mpv/mtt/oKasNk2bwI0SoxlBYFU2tcPtAtS3m7mBJKXGISXDIouGKAXP5jiqYjUVaI0zykyrbRz41ER2bCq88GxBXorOdArsAbgMQDxgG16wrEfVNW+RFQKKKKgkmsieQP5h/41e9URkTyF/mH/jV719O/JYOxeZ+PR/8AKzn9k5BSZ3SfIh9p/gKc6TO6T5EPtP8AAVeQyhv7mMV1ckf6c0IyPufpjUSZpZEOiFsoUjZ7QNZfwei/ETdVOzTXmn9mWpmvPiQWK9VVD35e6c1DhNa2IqIiFd/wei/ETdVOzR/B6L8RN1U7NWJRVLCHoO3e055i8CvYu5LGrBlxUwZTcELGCDx+TXVi+508uyTH4thxaS2P5BbGnilrPXGMkGySOJCDrHkm1NhbcrAhgfSDepsmJgoc1ujMuW+c+vonwQH8H4vxE3QnZrow/cwMZumNxS+pwB0WtSJFnLIrBosdikg1gRmfGK4fSvYw62OWS197NZeKnLNfKLxThFxSYkykkrLjlkmJ/wAmiAoAHmVBUtgsTEhL7qTbko59U2J8HRiO5YJH03xc7Ps8YhL7N23RrrTMKUNpDH4rSta/iE24vJpTz4ytMmUiEmkXROF0UXFyp5UjBwIV8R7jYSdo/KorFZfxY2CST6STWNeeUGJ0NliG0h0bR27hvqEhNx0IdPzCpRXcE+B8xvc4aYWlxuJcb7MUIv6tG1e4bueSR7I8fiwBuGkpA6RXD3PMpTTYmZmZ3R0VnDF2WGYWBjUvfzWOzZVhCpsm4ynb49L2+wbE+BCk7lCs5c4ufTJuWsga/HcLXkncmVjdsXiSfSwJ6SL0/ivaixZoOnec1g+vF+EK9/hHH+KxHSvyofuWKqm2MxVrElQ4AP5WtVhVpxf1beyfhSyZoJW6k2v+68PgrzD9ySJ0Da+YaQBtZNl/+2t38II/xM3o8jZ/409ZN+pT2V+FdNLFiZiVurOLjiLwK7Pcfj/EzdCdmvP4OxfiJb+zH2asWiosIegd7TnmLw+Cu/4PRfiJuhOzXn8H4vxM3Vj7NWIRS1n3r0wcssGIkhMSM1kSNtIgbLmRGsPZsfTRYMPQT3rOV+4vAi8J3NTECIsbiUB2kLoAX6teTdzIv5WOxZ/+QWP5WtU9DltYcAmIxDbBErMTvYkbgPOSfNS3m7lfFNlO2JlsksGtXDjR0YQWsoJHlNbafXVrJuKhy7wmK319h2J8G7DdzEx+RjcUt9+iygH8rVsl7nDuLNj8WQd4Lix/pWvPEYnDwyypLi5JS2lGY1QQ4dQV2Om3SQC5JIY7Tam7JWK1kMbhlfTRW018lri919FLJpC3QmK1V2HYnwJP8HovxE3VTs15/B+L8TN1U7NWJRVbCHoO3e055i8Cu/4PxfiZuqnZrz+D8X4iboj7NWLRSwh6B3tOeYvAqbK2bS4J441dnDePdgAbkgW8UDiq2aQO6B9pi9kf3U/16kdESXhIn55nzUu90ScmHOWqqreQUmd0nyIfaf4CnOkzuk+RD7T/AAFRIZQ39zC6uSP9OaEzmn9mWpm9LGQFOoXxmHqYj4VIaJ5T+8b51lf4lN8PwJsJi9F6iNE8p/eN86NE8p/eN86oXJauPKWS0nRlcDxlZQ2iCy6QsSpI2GuDEYhY1LSSlFXazNMVAHpJNYS46NU1jT6Me/TM/i2O43vagOPEZho2Cw2EWV1XDPCyuVDM2pOwHcNtb+CbNiosRNiHkMOlq01caKNO17lVud1daNcXEjEb7iUn/eiQ6ILM7hQLkmQgADzk33UBEZYzCM8sknfBXWSRSEGINbUm6qp0hsvvriHctGgi98tdZBJfVLbYxawUHjY7STTFBMHUMkjMpFwyyllI4wQbV5iMQsYvJKUHG0xUdJNKA4siZld64lpo8RIUkALwlVCu9gumWte9gBamcUrjOXCFxGMZEXY2VBi1LkndZQ1zXVNj40F2n0QW0ATNYF+T5W/0VJBP17eojRPLf3jfOjRPKf3jfOoJJe9acWfo29k/Co7RPKf3jfOtcynRPjPuP32+dASWTT9DH7K/Cui9QmEU6tfGfyRudrfGtuieU/vG+dAS968vUTonlP7xvnRonlP7xvnQEtUVnBkLvuMxtLLGjAq6x6Hjg+YllJ6Lb680Tyn943zoKneXe3HrGt8aA9yfkBY4RFIzToLaImWNgoG4ABR/W9c65mYUYoYgRIHCaAURoEG2+lYLsb03reovudz6pGP+9eDz2d9n+odnr20BxtmYui8YxGJEMhYtEJVI8fygHZTIqm+4MLea1TeCwSQxrHEoVEUKqjcABYCox51DaJlIY7lM1ifyJvW3RPKf3jfOpoCWvXt6iNE8p/eN86NE8p/eN86gEvei9RGieU/vG+deaJ5b+8b50Asd0D7TF7I/up/quM8x9PFtJ8UbyT9701Y9b5n7EL15nlSeVR9reQUmd0nyIfaf4CnOkzuk+RD7T/AVWQyhv7mL3VyR/pzQ7M3/ALOtSVReQJAIFuQPWQKkdevKXrCsr/Epvh+BNhnRWvXryl6wo1y8pesKqXKy7oU7JM8hjiZV0RplQjH0MdO72vvsKXcPk5VIxN0aORhHK8cGsSEgfRjSWTaSdhJtarcyjkDCTsGmRWIt/wC4VBsbi4VgG28YNEmb+DYkuiPc3tI5kUepHYqB6hUISqi73P4y6yr4q3upMaAEnZYrKrkjz+KRs20Z0RrothcNNiZsVKNEIMSzrEG+/NbYib95F7WFT2EzZwURJjjRbqUsJGsqE3KoNKyC/mW1d+AwsEC6MKxxrvsthc8Z4z6TUqQmATM1sKIFXB4ubEQzJZYyMS0cM622GE7r7DdPKFt1ttT+ckRjgRUbFM+lZBGizPIx3ax5I3VV43NrcdSuOw0EyGOZY5Eber2YH8jWWDjiiQIhAVdw072/NiaLhBWmYOFxqzS6TSle+WEuoaDxXA2lxJF4ybgShBGzZ568xGEZMIA6Ml8qEgMhS4MjWYAjaDvv571Y+AwMEJcxaK61y7+PfSc7z4xNvytXJJm7hGkDsoYhtIBp3ZA3KCM5QH8qBCZNFYGdeUvWFea9eUvWFAbK1z+S3qNGvXlL1hWE0y6J8Zdx84oD3CfVp7I+Fbq5sLMugvjL5I+8OKtuvXlL1hQGyitevXlL1hRr15S9YUBspa7oGTIZMBO0qK7JE5TSF9E8YB2XHHvph168pesK5cfgMNPbXpDLo7tNVe199r0CGrI+HSTBQo4DKY0BF9h2ee1QHc9wscUmPSJVRFxNlVQFUfRruAphgyXhUjaNI4FjfykCoFb1gbDWOEyLhImDxRYeNhuZERWH5imcCbjsGcJgcWuKw2seR5G1+lHoyFz9ESzsHDjxQFsTsFqc820kGDgE19YIk0779LRF7+msvBmF1ms1cGsvfT0V0r8d+P01269eUvWFEXAFM6K169eUvWFGvXlL1hQGyitevXlL1hRr15S9YUAo56faIvZH91WPVb55ODPFYg+KNxv96rIrdM/YhevM8qTyqPtbyCkzuk+RD7T/AAFOdJndJ8iH2n+AqshlDf3MXurkj/TmhMZqIDhluBUzqxxDoqIzT+zLUzWR/iU3w/Amwx1Y4h0V4YxxDorOvDVS4u5wZ3wYNlWVHOkQoKasjSY2CnScEEnjFq5B3QIS0iiCbSiALqTh1Kgi4N2mAI9IJpfzvSBMVMIjBrXXSdJMTFCkkjLo3bypSQoFlsqmlLCTyQwRbGVlXVfVahLIb/WyYTUgbD4+mbg7DeiYSS2MjZ3w4jDNiFQpGLkabQ3YcY0ZCAPWRUfhe6Zg5dZq1kbU/WEIll4/GLWY+zeoXIOFwjxYiYSYd8Q0Eo1ceKTFamP7wEgVSVLAE3BsdgNhSzgcmyNhIXWLFGLvdCWQquG8g710TIx9jxd1zTSEQsGful4NIRMyTCJgCG1anYfOQrFl/MCpCfPDDLh457ExybFI0DY+YHxrX9AJqq5IRHhondJljaAWkM0aQXCtcasrpsdv3SRs3imPLGDDZMyZG4IDSwAjau8Hi2g1JCjDk7ukYaZpFWGe8d73SMXUWu48fydu+scH3TMLIxXVSr42iukIrPfzraTdVZZRE0Th1geMudQXVXlV45GOlHfSK3Oip2bfNsrYYAoiR4lhYSQatDMdYbPtGqZyxsBfaKhAuBC+UQEbh0CstWOIdFC1lQGOrHEOitOLjGrbYPJPm9FdFasX9W3sn4UBpydGNSmweSvm9FdOrHEOitGTfqU9lfhXTQGOrHEOijVjiHRWVFAY6scQ6K8KDiHRWdeNQEFNnXhl1hs7rCbSukLOiEbwWA2289r2rfjM4MPGsZJDa62qWNDI8l+Sqgm3GdgHnpTxmElwsOIw2DcvrGcpGcHK7K0lyw1lxGVufKJ2emuMZqnD4jBNiBM8MWG1JMJkskl7+OsJ0ipv6Rs21FSSw8FiBIL6tk22s8eieg11ascQ6KVMyo5RJib64YUyDvYTli9tH6S2sOmE0twbiNha1NlSQeascQ6KNWOIdFZUUBjqxxDoo1Y4h0VlRQFf5/qBiYrckf3VYFIHdA+0xeyP7qf63zP2IXrzPKk8qj7W8gpM7pPkQ+0/wFOdJndJ8iH2n+AqshlDf3MXurkj/TmhJZtYwLh1BDH1C4qV8JryX6v71CZv/Z1qSrK/xKb4fgTYdPhNeS/V/ejwkvJfq/vXNRVKFzoGUV5L9X9698JDkv1f3pCzkz4lhleGBYXdVJDMx0VbzK2kVBb0BtnoqOl7psrQFokhMi2DA3tpDywF0wT6LX/OmMFmDKC8h+p+9e+EV5L9X96SchZ898iQjVLq4lkJbTVbMbXJsdmw+nZUPB3TJmn0DHBGApJWRykjLfxHAkKlQeIrf1UBZxygvJfq0eEV5L9X96r4Z84hpgETDsmgxIWTSkJHnUK17W9BpiydnCkmEXEM0ahwSt20Abeb6Sxvs3VNAT/hFeS/V/eg5QXkP1f3pHzezvlxWHWbW4CPSLeI0jFgASNp0xxcVGDzvlfGSYdpMCFiWNtbrGtJp3uq3e1xbjO+oCjyMpLyX6v70eE15L9X965aKkHV4TXkv1f3rXicogow0X3H7v71qrXP5Leo1AN2BygBEg0X2KNy7N1b/Ca8l+r+9cGE+rT2RW6gOnwmvJfq/vR4TXkv1f3rmooDp8JryX6v70eE15L9X965qKA6fCS8l+r+9HhJeS/V/elKHOeWWKWaCFGiiZwNOUrJLq/LKgIQo2G19/orpXLskscMmGiBSVNMySyatIhxEAFi35W9NTQDJ4SHJfq/vR4SXkv1f3pdzay+cUshZAhikaMlX043I+8j2Fxttu3ipmlAdPhNeS/V/ejwmvJfq/vXNRUA6fCa8l+r+9HhMcl+r+9c1eWoBRz5nDYiIgEeKN4t96rEquM9PtEXsj+6rHrfM/YhevM8qTyqPtbyCkzuk+RD7T/AU50md0nyIfaf4CqyGUN/cxe6uSP9OaHZm/8AZ1qSqPzdhc4ddEKR6WI+ANSXesvJTrns1lf4lN8PwJsMaKy71l4k657NHesvEnXPZqpcTM4M2sTiMeHRykAh0b6Y0S9+QQ223n0fzpXkzIx8eHlVFcu7vo6uSJSATsYsdEgH0G9W33rJxJ1z2aO9peJOuezUJgFRQzVyPMJ5pp4mh04oolUyKXOgCGa8bEC5Nwb3rhx2Y07wTwgxWlZij6+YaIO7TSxDtxm9Pve0vEnXPZr3vaXiTrns1Kgr3FZNx8TIkeHaRBHYsmMJDMRYA61kKgbzsOyp7J2Q5YcFDAq4d3QANrrsgJ2kqFG3afRTH3tLxJ1z2aO9pOJOuezQCfj825dDSm+n8zQYOCDChgeNpmL7PRItc2aOaojxc8neQw8DJGscb6pm0lvpNZHcC+zaTc2p572l4k657NHesvEnXPZpUGAFe1l3rLxJ1z2aO9ZeJOuezQGNa5/Jb1Gt3esvEnXPZrCfDyaJuEtY/fPZoDVhPq09kfCt1a8Hh5DGtgttEb3I/wCNbu9ZeJOuezQGNFZd6y8Sdc9mjvWXiTrns0BjRWXesvEnXPZo71l4k657NAKOV81XcTRwJqlmJ0mGLkVPG3vqkA8b0AgHz12+CpoUihhSGbDJHq2ikOg5I+8Gsykf5SPzph72l4k657NHe0vEnXPZoBdzWyA+Had20EWZwyYeIkxxWFjYkDxmO02AHo85YKy71l4k657NHesvEnXPZoDGisu9ZeJOuezR3rLxJ1z2aAxorLvWXiTrns0d6y8Sdc9mgEvPT7RF7I/uqx6rnPWNhiItK19Ebjf73qFWNW6Z+xC9eZ5UnlUfa3kFJndJ8iH2n+ApzpM7pPkQ+0/wFVkMob+5i91ckf6c0JnNP7MtTVQ2af2VamayP8Sm+H4E2BXhr2vDVS4iZYy5OZ8UkEmM/wCnUM2iMGIlutwBrBpkcd+Ol1c6so6nAOXxF8XIEbxMKAwKs30Q0bqfF+/stf0Uz47MaSTF4iVjA8UxQiOQSsLqLHTVXVWG7YQa7MpZsz4hUWXvQiI6Udo5kKEAgFSsoI2EjZQHJk3LEhnmgllxqSJEH8ePCuAGNgyCFCS2w7CCNu6oLJuemIEM8pxEkjRz6pEkw4RCpawJKxqdO3m0vyqfyJmbiMPi5p9ZFeSJUTZNJosCTdhJISR6AwrTFmHiI1dVnjl1ztK4lgGpjlJuHSEXY2O0Xl2UUJiF7EZ34pcIJe+5FkOK1RXUIyCMyBSb6veFJtt/I0/+FViwwcyTSk30X73ZnJ22ukcYt1RUDlDMKY4WPDQyRhI5I5jJIrNJJIjhySFIAuR5t1Ms2CxEkWiZtS99rQorbPNbWhrH8qgCbkHL0z4ZZMXisdFL4xdRk8BVAJttbDG2y281y5Bz11+NlRMfiJcPGsZRkwqOXZidNXKQbBu27KacVmeCt2JxUl12YyVniOjtBESARqb2Nwn+1GQM3Zo8ZPiptUutjjjWKLSITV326RC777reapQDMh2VlXi17QBWnF/Vt7J+Fbq04v6tvZPwoDDJv1Keyvwrprmyb9TH7K/CumgCiiigCvGr2vGqFAgYXPaTEGeRWliw8LsgMWEMrHQvpO7tcW/yotxbfxSeMzgklxOFgwsqhJo3lefQDEooFggPigkneQd26vBmdPGJY8LiUiw8zMzI+GMkiF/rNVIJVABvs0lax491bZcy9AYdsJIIpMKhjjaSMzIyN5SuodSfWGFSDZmnlyaWTEwTlWkw0uhpqugHVlDoStzZrNY22bPNTJULm5m/3sJGd9ZLM5klk0NAFiAAFW50VAAABJ9dTVAe0UUUAUUUUAgd0D7TF7I/up/pA7oH2mL2R/dT/W+Z+xC9eZ5UnlUfa3kFJndI8iHzeM/wWnOtc2HV7aaq1t2koNums8vFsoiPpiNk3A7RBdCrSoiZNzoEMYQSJs4jJ/vAa6uGw5xOl/09Nng2Lm4+ovyo8Gxc3H1F+Vdliy6rW8XeZkgziJRIrfb1FPhsOcTpf9PRw2HOJ0v+nps8Gxc3H1F+VHg2Lm4+ovypaS2ou8mynPNb7eop8NhzidL/AKejhsOcTpf9PTZ4Ni5uPqL8qPBsXNx9RflS0ltRd4spzzW+3qKfDYc4nS/6ejhsOcTpf9PTZ4Ni5uPqL8qPBsXNx9RflS0ltRd4spzzW+3qKfDYc4nS/wCno4bDnE6X/T02eDYubj6i/KjwbFzcfUX5UtJbUXeLKc81vt6inw2HOJ0v+no4bf6idL/p6bPBsXNx9RflR4Ni5uPqL8qWktqLvFlOea329RT4bf6idL/p6OGw5xOl/wBPTZ4Ni5uPqL8qPBsXNx9RflS0ltRd4spzzW+3qKfDb/UTpf8AT14+eYIIMiWOze//AOFNvg2Lm4+ovyo8Gxc3H1F+VLSW1F3iynPNb7eooxZ4hVCiRLAWG19w/wDr1lw2HOJ0v+nps8Gxc3H1F+VHg2Lm4+ovypaS2ou8WU55rfb1FPhsOcTpf9PRw2HOJ0v+nps8Gxc3H1F+VHg2Lm4+ovypaS2ou8WU55rfb1FPhsOcTpf9PRw2HOJ0v+nps8Gxc3H1F+VHg6Lm4+ovypaS2ou8WU55rfb1FPhsOcTpf9PRw2HOJ0v+nrrbOLDBtE4Vgb2IaONCLmykhmFgfMTvtXbiMoYZDINSpMQJYBI77FLbATt2CqJHlVxMXedlk7oJjent6kPw2HOJ0v8Ap6OGw5xOl/09TONxuHifQMAJ2E2SKwVldgx0mBt9G/RWGOynhogpaAHTAK2SM+UDojfsJsPRt37DZbyuou8qkrPrT/kTD/HqRPDYc4nS/wCno4bDnE6X/T0xYI4eSPWCOMLdl8ZFFirFCNo5QIrnyti8PAVUxIXcMVUINujbZu3kkf14qtaS2ou8osGdTHEb7epC8NhzidL/AKejhsOcTpf9PUimV4NS0rYdQFLAgKjEhY9ZdRYaWzzDb/W2nJmceGnR2XDFdAxgho0UnWvoJvP5m/F6rrSW1F3kWU55rfb1FbL+VBPJG+mrEWWw0r7732xqKtOoR8XAus0oUGrRXP1ViGLAAEtYG6neRvFbsmZwpOQEVrG+26MBZVY3KMQPKA37warHjtiNa1iURteJaVlnwXvfEciq6mJKYt5K0UUVlN4UUUUAUUUUAUUUUAUUUUAUUUUAUUUUAUUUUAUUUUAUUUUAUUUUAUUUUApDMId8d8az6TXa22j4ltLS0d97+n+lSmMzcDiezkGZSL77Ei22/EbWtYi2+pmiqJDaiURDQ6ZiuVFVcRD4/N1ZXRi1tBwwsLHYhW5P3m8nyriy2tvvjj8gNKReQWVLBdWLaW3xrbhv83FstU1RS8bhKJGelMOI5MJgTHFoKw2EkHQFtraRFha++19/nN64MvZu98sraZGipULdgraRGlfRYEXAAuLHftqaoq1Dmq1xi7hs1mXDvCZANYzM7DTYnSTQH1jtYg2bZsuo2bTfLC5p6pJFSQtptCwMo0yNVJpkG2jcG26mCipIIhsiMxl03UCSNY/o49AjRLkk3Zgb6dvyrnyPmucPNrA4YaNiCvjE6KqG0h5xokbtzbdwqfooQqV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14342" name="Picture 9" descr="http://www.csmonitor.com/var/ezflow_site/storage/images/media/images/oeuro_g1/11136326-1-eng-US/OEURO_g1_full_60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7017" y="980730"/>
            <a:ext cx="46672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0743" y="3123855"/>
            <a:ext cx="5195887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>
          <a:xfrm>
            <a:off x="0" y="156388"/>
            <a:ext cx="9343897" cy="634082"/>
          </a:xfrm>
        </p:spPr>
        <p:txBody>
          <a:bodyPr/>
          <a:lstStyle/>
          <a:p>
            <a:pPr>
              <a:defRPr/>
            </a:pPr>
            <a:r>
              <a:rPr lang="zh-TW" altLang="en-US" sz="3800" dirty="0"/>
              <a:t>財政問題為歐洲主權債務危機發生之要因</a:t>
            </a:r>
          </a:p>
        </p:txBody>
      </p:sp>
      <p:sp>
        <p:nvSpPr>
          <p:cNvPr id="12292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594600" y="6492877"/>
            <a:ext cx="2311400" cy="365125"/>
          </a:xfrm>
          <a:noFill/>
        </p:spPr>
        <p:txBody>
          <a:bodyPr/>
          <a:lstStyle/>
          <a:p>
            <a:fld id="{40EB4B35-328B-4546-BC74-6A145501D65D}" type="slidenum">
              <a:rPr lang="en-US" altLang="zh-TW" smtClean="0"/>
              <a:pPr/>
              <a:t>20</a:t>
            </a:fld>
            <a:endParaRPr lang="en-US" altLang="zh-TW" smtClean="0"/>
          </a:p>
        </p:txBody>
      </p:sp>
      <p:sp>
        <p:nvSpPr>
          <p:cNvPr id="12291" name="內容版面配置區 2"/>
          <p:cNvSpPr>
            <a:spLocks noGrp="1"/>
          </p:cNvSpPr>
          <p:nvPr>
            <p:ph idx="4294967295"/>
          </p:nvPr>
        </p:nvSpPr>
        <p:spPr>
          <a:xfrm>
            <a:off x="272481" y="908722"/>
            <a:ext cx="9433048" cy="4525963"/>
          </a:xfrm>
          <a:prstGeom prst="rect">
            <a:avLst/>
          </a:prstGeom>
        </p:spPr>
        <p:txBody>
          <a:bodyPr/>
          <a:lstStyle/>
          <a:p>
            <a:r>
              <a:rPr lang="zh-TW" altLang="en-US" sz="2800" dirty="0" smtClean="0"/>
              <a:t>問題國家的政府</a:t>
            </a:r>
            <a:r>
              <a:rPr lang="zh-TW" altLang="en-US" sz="2800" dirty="0" smtClean="0">
                <a:solidFill>
                  <a:srgbClr val="C00000"/>
                </a:solidFill>
              </a:rPr>
              <a:t>外債</a:t>
            </a:r>
            <a:r>
              <a:rPr lang="zh-TW" altLang="en-US" sz="2800" dirty="0" smtClean="0"/>
              <a:t>比偏高，各國間也交叉買債。</a:t>
            </a:r>
            <a:endParaRPr lang="en-US" altLang="zh-TW" sz="2800" dirty="0" smtClean="0"/>
          </a:p>
          <a:p>
            <a:pPr>
              <a:spcBef>
                <a:spcPts val="1800"/>
              </a:spcBef>
            </a:pPr>
            <a:r>
              <a:rPr lang="en-US" altLang="zh-TW" sz="2800" dirty="0" smtClean="0"/>
              <a:t>2008 </a:t>
            </a:r>
            <a:r>
              <a:rPr lang="zh-TW" altLang="en-US" sz="2800" dirty="0" smtClean="0"/>
              <a:t>年金融海嘯後，先進國家銀行警覺對南歐曝險偏高</a:t>
            </a:r>
            <a:endParaRPr lang="en-US" altLang="zh-TW" sz="2800" dirty="0" smtClean="0"/>
          </a:p>
          <a:p>
            <a:pPr>
              <a:spcBef>
                <a:spcPts val="1800"/>
              </a:spcBef>
            </a:pPr>
            <a:r>
              <a:rPr lang="zh-TW" altLang="en-US" sz="2800" dirty="0" smtClean="0"/>
              <a:t>債務去槓桿化為主流，演變成去歐洲化現象。</a:t>
            </a:r>
            <a:endParaRPr lang="en-US" altLang="zh-TW" sz="2800" dirty="0" smtClean="0"/>
          </a:p>
          <a:p>
            <a:pPr lvl="1"/>
            <a:r>
              <a:rPr lang="zh-TW" altLang="en-US" sz="2400" dirty="0" smtClean="0"/>
              <a:t>投資者去槓桿化（負債除以盈利大幅降低），加強流動資金，，改善資產負債表的品質。 </a:t>
            </a:r>
          </a:p>
          <a:p>
            <a:pPr lvl="1"/>
            <a:r>
              <a:rPr lang="zh-TW" altLang="en-US" sz="2400" dirty="0" smtClean="0"/>
              <a:t>投資者去槓桿化行動使得危機更加惡化，南歐債券更乏人問津</a:t>
            </a:r>
            <a:endParaRPr lang="en-US" altLang="zh-TW" sz="2400" dirty="0" smtClean="0"/>
          </a:p>
          <a:p>
            <a:endParaRPr lang="zh-TW" altLang="en-US" dirty="0" smtClean="0"/>
          </a:p>
        </p:txBody>
      </p:sp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6497" y="3861048"/>
            <a:ext cx="905827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>
          <a:xfrm>
            <a:off x="776536" y="156388"/>
            <a:ext cx="8567361" cy="634082"/>
          </a:xfrm>
        </p:spPr>
        <p:txBody>
          <a:bodyPr>
            <a:noAutofit/>
          </a:bodyPr>
          <a:lstStyle/>
          <a:p>
            <a:r>
              <a:rPr lang="zh-TW" altLang="en-US" dirty="0"/>
              <a:t>歐盟救經濟</a:t>
            </a:r>
            <a:r>
              <a:rPr lang="en-US" altLang="zh-TW" dirty="0"/>
              <a:t>:</a:t>
            </a:r>
            <a:r>
              <a:rPr lang="zh-TW" altLang="en-US" dirty="0"/>
              <a:t>撙節</a:t>
            </a:r>
            <a:r>
              <a:rPr lang="zh-TW" altLang="en-US" dirty="0" smtClean="0"/>
              <a:t>支出</a:t>
            </a:r>
            <a:endParaRPr lang="zh-TW" altLang="en-US" dirty="0"/>
          </a:p>
        </p:txBody>
      </p:sp>
      <p:sp>
        <p:nvSpPr>
          <p:cNvPr id="1536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3184FE-95B0-4B51-9783-D1E3E1FC4A49}" type="slidenum">
              <a:rPr lang="en-US" altLang="zh-TW" smtClean="0"/>
              <a:pPr/>
              <a:t>21</a:t>
            </a:fld>
            <a:endParaRPr lang="en-US" altLang="zh-TW" smtClean="0"/>
          </a:p>
        </p:txBody>
      </p:sp>
      <p:sp>
        <p:nvSpPr>
          <p:cNvPr id="15363" name="內容版面配置區 2"/>
          <p:cNvSpPr>
            <a:spLocks noGrp="1"/>
          </p:cNvSpPr>
          <p:nvPr>
            <p:ph idx="4294967295"/>
          </p:nvPr>
        </p:nvSpPr>
        <p:spPr>
          <a:xfrm>
            <a:off x="47160" y="980728"/>
            <a:ext cx="7429966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rPr lang="zh-TW" altLang="en-US" sz="2800" dirty="0" smtClean="0">
                <a:solidFill>
                  <a:srgbClr val="C00000"/>
                </a:solidFill>
              </a:rPr>
              <a:t>歐盟領導人：德法領袖</a:t>
            </a:r>
            <a:endParaRPr lang="en-US" altLang="zh-TW" sz="2800" dirty="0" smtClean="0">
              <a:solidFill>
                <a:srgbClr val="C00000"/>
              </a:solidFill>
            </a:endParaRPr>
          </a:p>
          <a:p>
            <a:r>
              <a:rPr lang="zh-TW" altLang="en-US" sz="2800" dirty="0" smtClean="0"/>
              <a:t>鐵娘子梅克爾：德國記取通膨教訓，不用美國那一套，而是要治本</a:t>
            </a:r>
            <a:endParaRPr lang="en-US" altLang="zh-TW" sz="2800" dirty="0" smtClean="0"/>
          </a:p>
          <a:p>
            <a:r>
              <a:rPr lang="zh-TW" altLang="en-US" sz="2800" dirty="0" smtClean="0"/>
              <a:t>梅克爾早於歐元區債信危機浮現之時，就一直不斷重申政治改革，藉以提高財政紀律與加強經濟競爭力。</a:t>
            </a:r>
            <a:endParaRPr lang="en-US" altLang="zh-TW" sz="2800" dirty="0" smtClean="0"/>
          </a:p>
          <a:p>
            <a:r>
              <a:rPr lang="zh-TW" altLang="en-US" sz="2800" dirty="0" smtClean="0"/>
              <a:t>前法國總統薩克齊強力支持歐盟國家的改革。兩人形成「梅克齊」</a:t>
            </a:r>
            <a:r>
              <a:rPr lang="en-US" altLang="zh-TW" sz="2800" dirty="0" smtClean="0"/>
              <a:t>(</a:t>
            </a:r>
            <a:r>
              <a:rPr lang="en-US" altLang="zh-TW" sz="2800" dirty="0" err="1" smtClean="0"/>
              <a:t>Merkozy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連線</a:t>
            </a:r>
            <a:endParaRPr lang="en-US" altLang="zh-TW" sz="2800" dirty="0" smtClean="0"/>
          </a:p>
          <a:p>
            <a:r>
              <a:rPr lang="zh-TW" altLang="en-US" sz="2800" dirty="0" smtClean="0"/>
              <a:t>法國總統選舉</a:t>
            </a:r>
            <a:r>
              <a:rPr lang="en-US" altLang="zh-TW" sz="2800" dirty="0" smtClean="0"/>
              <a:t>2012/5</a:t>
            </a:r>
            <a:r>
              <a:rPr lang="zh-TW" altLang="en-US" sz="2800" dirty="0" smtClean="0"/>
              <a:t>變天，奧朗德當選</a:t>
            </a:r>
            <a:endParaRPr lang="en-US" altLang="zh-TW" sz="2800" dirty="0" smtClean="0"/>
          </a:p>
          <a:p>
            <a:r>
              <a:rPr lang="zh-TW" altLang="en-US" sz="2800" dirty="0" smtClean="0"/>
              <a:t>現在是梅蘭德</a:t>
            </a:r>
            <a:r>
              <a:rPr lang="en-US" altLang="zh-TW" sz="2800" dirty="0" smtClean="0"/>
              <a:t>(</a:t>
            </a:r>
            <a:r>
              <a:rPr lang="en-US" altLang="zh-TW" sz="2800" dirty="0" err="1" smtClean="0"/>
              <a:t>Merkande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或法琪拉</a:t>
            </a:r>
            <a:r>
              <a:rPr lang="en-US" altLang="zh-TW" sz="2800" dirty="0" smtClean="0"/>
              <a:t>(</a:t>
            </a:r>
            <a:r>
              <a:rPr lang="en-US" altLang="zh-TW" sz="2800" dirty="0" err="1" smtClean="0"/>
              <a:t>Frangela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連線</a:t>
            </a:r>
            <a:endParaRPr lang="en-US" altLang="zh-TW" sz="2800" dirty="0" smtClean="0"/>
          </a:p>
        </p:txBody>
      </p:sp>
      <p:pic>
        <p:nvPicPr>
          <p:cNvPr id="15365" name="Picture 8" descr="http://t0.gstatic.com/images?q=tbn:ANd9GcQw9U3AKKbjBVnzcSIGhj1LLGRJHPduixmaXrK2oU7hP2Z8fsvdL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6764" y="-5798"/>
            <a:ext cx="22383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10" descr="http://t0.gstatic.com/images?q=tbn:ANd9GcSDBM3TZ75DFRt_ovzXo1W-ZL9pCtHnGnH8MGP0CVI83cGP7T4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1346" y="1806935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AutoShape 12" descr="data:image/jpeg;base64,/9j/4AAQSkZJRgABAQAAAQABAAD/2wCEAAkGBhQSERUUEhQWFRUVGBcYFxUYFxgXFxQXFBcXFxUaFRYXHCYeFxkjHBQVHy8gJCcqLCwsFR4xNTAqNSYrLCkBCQoKDgwOGg8PGikcHRwpKSwsLCwpKSwpLCkpKSkpKSwpLCkpLCkpLCkpLCksKSwsKSwsLCwpLCwpKSwpLCksLP/AABEIAMIBAwMBIgACEQEDEQH/xAAcAAEAAQUBAQAAAAAAAAAAAAAABgIDBAUHAQj/xABAEAABAwEFBQUGAwYGAwEAAAABAAIRAwQFEiExBkFRYXEHIoGRsRMyocHR8EJS4RQjM2KS8SRygqKyswhzwhb/xAAaAQEAAwEBAQAAAAAAAAAAAAAAAQIEBQMG/8QAIxEAAgIBBAIDAQEAAAAAAAAAAAECEQMEEiExMkETIlFhcf/aAAwDAQACEQMRAD8A7eiIpKhERAEREARFqLzv4MOGn3nbzub+qpOcYK2XjBydI2lSqGiSQAtdX2gptyEuPL9VFr1vsNBNR0xrnAHXh0GaiVt2qNQlrfdjWcLY45ZuHMx03Lnz1jfETbDSLuRP7ZtgWmB7NvJxk+QVuhtPUcfeZ/T9dFy119AZEufyZ3G+epHMq5SZj79NuBrRJeXfAGRzzXmsuR82e3xQXo6+zaMNgVDHhkfFbGxXtTq5NcJ4Tr0XFbPaqjqb3Nrio1rowtDjig97CXEGBIz01Vd2XvWstWm984cnDm2YmN29aMeSV8mfLijXB3RFrm7QWeAfaszExKMv+gTAfPQFbXOK7ZjUW+kbFFap2pp0cFdUpp9ENUERFJAREQBERAEREAREQBERAEREAREQBERAEREARFH9p789m0sae9Gcbp0HU+ipOagrZeEXJ0i1f20Gfs6R5OcPQc1Db1v9tFpJOnDVx3BvE81Zt14NYHEu0EuOvlzJ+Q4qIS+01M5AA7o/KCYHjz6riZMryyt9HYxYVBFq8b0c8e0q6SfZ057s8Xfmj4rBtLnkCZmA53MnQdACMua2V7XWH18IP7ukGt6mBi8cyt7XulpdI3tH6+io5qNGlY2Qao54dqco8Tlu4TK3FstFY0WAkkEkxpnDQOmpW1ZcgMmPsZDwzJ8VuWXU00qYjMfU/onzN0T8PBpLgxsYS1sE03ECMj3jl/tW4rXcHtmPwEcY7oLY6HGtpd1gDQBwBHmT9Vm+wECN36/VekJs8Z40QW565x+zqZGfjycdDlocjxCn12XcAAQTHOcvDcobtXdrmP8AaU8t/D9Cs/ZLbBrneyqHC8QIOjuk+mqunbKOFLgm77TukiPvLism7b/LXYahlv5uH6LW2iljEt8lpn2gtdnvynd1XpDI4vgzTxqSOnAr1R3ZS9S8GmTppxHJSJdOE1NWjnSjtdBERXKhERAEREAREQBERAEREAREQBERAEREBj3hbBSpvqO0YCfJcgvi/C95E950vceGLJvw9VKO1m//AGVFlFp71Q4iP5W+7PIu/wCK5XXt+E694tLnH/TDR81zdXK3tOjpIcbmVW+1Fz2tPu++ROu5k+Oa2VitrWvqxoCxo5NaY9PVQ91sJqO4mI6N0W4sgku55eJOXlksU47Y0dOH2ZuxTL895kn5lX33lgAa4bsvmPPPxVi7LX3S0jvRhHTes+97pxUweA+GXpqs9Nm2lRl2F4dTBHJXLNWh4B0PrP8AZYOz5JoMnUEg9Qf1WzpWWXA6KyiVfCNm1uY++iy7NorFPRZNBq1xjyYJs198WTGwtPhyXK9qrqe1+JkgtzkesrsNpYoVtbZIYXDcZ+oRXGQ8oUYOyHaG4RSrkkjedcue9S60uZaBNNwx7wYz681xS01RiluU/cFbW6toajYwuIc2IM5OA3H74K84PtGZSXTOq3Ra30arXFrhh1BGrd8HQxK6fQrB7Q5pkESPFcRp7SPewE5tynLvNPCfvVTjs82jDwaLjn7zM/MDlvXtpslPaZdRDi0TlERdExBERAEREAREQBERAEREAREQBERAERU1HwCTuE+SEnB+1C9Q+8KmeTMLOmAZ/ElQCtbiahPH9fqr2097GpaKr5kve4+BcStYwy6enxXO2W3J+zpwlSUUZNCXVRGp0U92fuV1QGREiDOg4kfJQ7Z6ialpawcZ6ALr9iqBjY4LPm7SN+HptFNkuCnTz1dxO7os02QRGqjl5bbim6BSc4D8QOSyLu2yo1TDu4efxzVUkvRZyk32bex3MxkxkCZjmeC2DaTRuWEba1zCWkERMjksgVBl0V1tRSW59mWCIVJqQtFe20dKh7zhPAH57lGn9oDqhhjWjPIkzPHJW3P0eez9J7UqytDtLSmk7flmOP3xS7r5D2jH3XHkQPMrPrUhUYRxC8m7PVR2nELwsuF0jQ5+Wo6rBa+Mx5c1J76svsqz2HIGSBuneFHrTZYOWh+wtWOVqjn5Y7XwZ9k2gdSkEy1w8xoQYW+2d2p9lXY9kANdi1mR+LhzUJrD92Op+SoslYtOW7MfMK7xJ/Zdnkpvpn2VZq4exr25hwDh0IkequKG9kt6mvdlLEZNMup+Dc2f7XDyUyW1O0Y2qYREUlQiIgCIiAIiIAiIgCIiAIiIAqK9PE0jiCPMQq0QHxrfbS2vUB/C5wjoSFjWVxLtVOu2rZk2a3ueBFOv+8aeZPfHgT8VBrGNTwXi1UTTF82THs+pg2sn+R3qAp/VbLsMwDChfZrQ71R3ER8QptbqEAu3gE9Tuy4rmZvI7WnX0Me03dZxk4YnHRoEuPRo065KKXns1Ua+aLA1vN+fjEj4lbanclptbXjG6kIEEmDVfMkGM2UwJAEc962GzuyDaAcbS5rn4cNMNIDh3i7ESzKczrOvQJGNK7Ep/bbV/wBLGylR3epPIz3cOnFSq3UTgkGCAQtVY7sDaoeBmJ728zpMZTHBbV8wV5rlM9Zdo5Xe92VKlVwBgznlkP7byr91ULLQP76v3hr3CW7t4AMd4Zjip6LAzFm0HPeMnZyJ49Crd63JZrRWFWrTqYssQaBhqRlBI0y4L0hJNVJnnkTXMFbMSleDXNhmEz7r2nE1xGcTq10bittdFoLm94QQVgW7Z4VKxrU5pkxIENBw+73RvHHVbSwNMSRB36Z9M1SknwXfKshvaFdveFUDI5O6jQqCUGudU9mxpe52TWgFzidYAGZK7DtDSa6kQ7NafZS6m0g6o1vfeYDiMw0btMtTK9YSSMuTG5tUcyva5a9m7tek+liktxCMXGDyyWos7sxyXVe0myn9kD3OLiKrIG4SHAwPALllCn3gtuOW6LZgy49k9vZ3nsAruFGuw+7ilvUZOHxautrmPYjYSyg8n8cOHjLHDzpg+K6cveHiZJ9sIiK5QIiIAiIgCIiAIiIAiIgCIiAIiICC9sGzLrZYQKbWl9N4diJAwMg48zuyGXJfOdooAOwN0GvNfUu29lfVs4osJHtXta4j8up9F83W+63tc97mFoLsuA/KOsBeGXjk04XfBJ+z50TO8Zea6K2ztIGUrluytpwObJ3kfALpljtUrmS8uTtRvZwXrTRaR3myrFKgNGtAHxWYTKqaAPqo22FOlRj+zAIAVxzMirdIkn703LLBHFWikJOjBDeIVeOF7U1ndv8AqqhCoWuzwNnUqtxAVJfAWNUqKWQlZhXqZEcTHmrlixU+4WwMh98l5UpSWk6AyswnEGkDPLwCUFV8kW7SyP2EN41GfDEfkuX3fZZfmuh9pFql1GiNDjefCGj/AOlHtm7rNW1MYB7xYP6jmtEZNRr9MOfmd/h3rs+ur2NkaDvz8HAO9XFShUUaQa0NGgy8lWujFUqOU3bCIisQEREAREQBERAEREAREQBERAEREBRUpgxO7NQbbvZmmLrrZd5s1Z/myCni022VkNSw2hjcy6k6B4SoatFoumfP+ytmbWpuGjmOJBHICPNTu7a3dC5tsNezLNXqMrnCHjDiOjXNO/4jyXQaFRpBwGRO7RcjLFxkfRYJKUESCgVavGocMN1OSxbHauKyvbN1K8r4ovtqVmktFqtntYa2mae6cQP9QkDyXgvutjweyJPXLzW9p1AVdphgOKQBvzCJWTKX8NVd1jtBql1Wp3PyBoA6TqepW1a2Mj4K6KzfwkHoZVmrWBV+EefLZ65WYlGEuCrLYCqT0WqlIkZZFe06mEOLy1rACSZgDiSStftDeLqNB1RkYmxE9Vy6+du61r/duaGMBzY0+8R+YnUctF6wxuXJ4TyqCpmXtNfItNqdUblSY3AzdLWySfEkqQdmlmL7fZx/NjP+lrneWQUCoVMcCIBMRxXWOxmw4rW6ruYwgeMD5r2jH7JHPyStNnZwiIuiYQiIgCIiAIiIAiIgCIiAIiIAiIgCIiALxzZEHevUQHzr2o9nZsxrV2zgNWQP5amY8nSPLitb2YW3KtTJ0LXAeYPyX0RtNcTbXZqlF494ZcnDNvxAXzFddQ2K3ODshidTfyzgHzAWbNG4tG7SzqaZ1qlSWqvWrUp5MBc4mGt4knL4LJs1tWWyoHOxRmMvquR7O9/hDLwsF5VPec1o4MdkOuESVi0tm7WRHtGwevoV0p1IOGitC7pMnVe6k/SEZxXZELDsJWyLq7xzaQzhvzPwUgsuz1SlBbXqVI/A+CCN+F2RB6rc0aBA3q4+VLdrk8ZZG2WrK8Fs88+R3yvK7sljv7riZyd6hWLXaoHReV+hXNli8aYqtc06b/Bcdq2YU6z85GIwR4xC7RYLJjYcX4wfIiFym97oLbX7Cg1zyThaIzJ6LRibtpGLPVJsxrqsbqlRrGiXOyAH3zC+kdg9lf2Kzhp/iPzfy5eCjfZr2Y/spbaLRBqxk0ZhhPE8R6yulBbsWOvszl5J3wgiIvc8giIgCIiAIiIAiIgCIiAIiIAiIgCIiAIiIAoLtL2UWa113VSC32hl2EwQ7QuG4zlI458lOkUNJ9kptdHCr4uird1U0X4nU9aVYjKozgToHt0I6FZF33q0mAdPNdotNmbUaWvaHNOoIkHwK4Ntnsu6xW13sSRTdDmjWA7d4Z+S52fBte5HY0urclsl2TazVwRqslrxxC5oy/a1LdI5fReu27I1BHKFnTZrkov2dPbVA3rEt1ua0ZkLnX/7eo7JgMq3UtNar77iBwH1UtspUU7NveW1Ax4G55z4rMsLTW1mPVay6tncRkjqVMLNZgwQB/dUqiXKy9ZmRA4fJQHtK2frPcytZ2kkNcHhp72uRHHKQuh4IjkPVRLai8WsLy53uMEMDoJe94wZfiAieUSvbC6kY9S04nKrhvW1sqtFCtWYZE4XuAABzLhMQvqLYTaI2uygvM1GEsfzjR0cx6FcBstMOc+oGhpqOkgZAcvviVKNl78dYqgqNM/nbue3eD68l1U7RyX3wd5RRKw9p9jfGJzqZiYc0+rZW6se0tmq/wAOvTdyxAHyOakGzReB0r1AEREAREQBERAEREAREQBERAEREARWrRamU24nua1o3uIA8yo1ePaVY6WQeah4ME/EwEBKkXK7z7bI/hUmj/M4u+AhQm+e1a3WiQ2qaTP5AG+RGfxQHf7wvejQaXVqrKYAmXOA9Vw+99v2Xla6uBsU6QApk+89oJlzuEkyBuBXN74vJ7pxOc8nVziS4/RXthyf2nkWOB8wvLMrgzRpm1kRNatNaq0PAOk+C3dagViiygnPxXLZ3GY1hozugKQ3bYcRED6LCsdASMlKrDSgcz8FVlaL9Gz4fD1WdTomFbosWTiUFWYV52oU6TqjjAaCZ/sua7QXsXE0gWmS19R7TIcQ3uNBgZNxEnn0Un2r2iwtLw3HTBcxhDh36wBnKZLWwJPHLLJczc9zpc4kuJk55mdVs0+P2znanIujYCuW6Ejz4cFTUt5gkndHmQtfVeRr9/VWnv7oM6u06CfWFuOebdts5jmr1G9YgA5+hUdFfyz8VSLSZ1+yhYn137WvZGCo9p5OIGXRSSwdp9pZkageP5wD8cj8VyFtqM7/AL6LPZbyYB++SWQdxu/tYB/i0gebHR/td9VJbr23slfJtUNd+V/cMnrkvnCleLhp9lZNO8ARpnz18D9+CmxZ9Rhy9XzZdO2dqsxmlVcAM8JJc08i05Ltuw22jLwol0BtVkB7Oujm8jCkiyTIiISEREAREQBEXjjAQFq12xlJjqlRwYxolznGABzK5ftF20gS2yNEbqj9Tzazd4+ShXaj2hm2Wg0qTv8ADUjAA0qOH4zxE6cuqgNW1EnNASa99sqtodNSo5x5kwOg0HgtPWvNzsgYWsL1kWdw368FAMsGBJzHqsepXnPcEfWnmrVQz/dSDCtT5Uj2Dod9x4ggeEFR6vTzhS7Yg9xroAwPgxMkE6nPg6MuCz539Ga9KvuidWWzh7c/1CuU7kzzIO+CFl2ayYTksw0zGi5j7O16MWy3UAZkLZ06Ibp8VZoUjPJZopyhVlNJYN7XgGggyGgd58GMvwh0Ri5a8JOSzatRrfecGgAk5jQankOegXLtrdrA9zqNBzhRDiQC4kFxmXQfdmTA3DdJK9ceNyZkzZVBGnvy8PbViWtDWDJoEaDiRqefyAWHhhWPaEHPl4deCqqGNTA4krpxjRyZStisrNqd/DH+Y+gWNVvDOGiTxSixxzcc/grFSt6oAXrj+miEKAVNH1K9B++iGfl9/BUk/fqpIMqhUyg6H4HcqA6Dkf1VuY817U1yQozJNb766Lc7GbVOsVsZUBOGYe38zHHPLpn4KLVHwqhUkcwJ8lZFbPsijVDmhzTIcAQeIIkFVqA9i20X7TdrWOMvs5NM8cOrD5GP9Knyg9lyEREAREQBQvtcv42W7amAw+sRSaeGOcZ/pDvNTRcd/wDIi3RTstLiaj/INaP+RQh9HEgZKApHom5QR0VMOeaotDpIhVAqsNj6qQGVDHeGaunRUHWVdp5gfeSElltOSPFSrYqz4m1QBm0zMmTPwAEHzUdpU5Kk2z732cF4pgtqEYnZy0NmchruzWTM7bRt06pKVHV7JZ8hxhZRoiFj0KxDQS0wYAcO810iRhI1MZ9J4KqrX/ldkC7Q5BuZJnRY9r/DofIn7Kg0K3Xt7GAkuADcuJk6CBqTw1KwalrNVpFHOR7wPcaToccd6ODQeEjUaTa6/m2NuIYXWmoO73YayBhxBv4RkBOZMCSQMpjG3RWc6V9I0u3G0zsHsMscl2gxU2nQPOgdwaNBBMmIgjfjx3+HBKtdziXOMkkkkzJJzJPNeO+PD9dy6UIbUcjJk3uzwcN335rBttkjvAkt+I/RZczojqgbzJ0GszyVyiMSy0oHVZWLI/evRU06ZjOOnBVVDlHihBbGZVappt+n38FcACBlLxoPvivKbe9n9yvZzJ+81TTOZP3khU9cFS4+norlUZ/e9Wych98/mpKlDxkrZMQVcG9U1G5KSDpHYTtB7C3mgT3LU0gcqlOXN+GMeIX0Qvje6LxdQr0qrfepPbUB/wAhBjxgr7Es1cPY17dHAOHRwkeqg9UXEREJCIiALg3/AJDn/FWf/wBJ/wCwoiFZdHKDojtPFEQhinqFkVV4igkoJ9VcZ9fkiIGbCxDPwHouibOMH7O3Ia/NeoudqPI62k8TIojCSW90h0gjIgxEgjQwT5rMuv8AeP7/AH/83e4cUReRqgjeHcuNbYPJtteSTDoE5wA1sDovEXrpfNmbW+BoZ97p9FdAyXiLonIR5TOR6/RYtL+IfvciIWLzyqa5z8vREQg93DqUJyPQ+hXiIVZSwr2nqev1RFKILlYZeStn5j0KIhBQRn5puRFJDLLtR9719f7Jn/A2X/0Uf+tqIheJtURFBcIi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15368" name="Picture 2" descr="http://us.123rf.com/400wm/400/400/koya79/koya791211/koya79121100062/16592698-euro-notes-with-tighten-belt--european-financial-crisis-3d-concept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68287" y="144932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2" descr="http://www.zerohedge.com/sites/default/files/images/user5/imageroot/2012/05/Holande%20Prez_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672" y="5045572"/>
            <a:ext cx="22161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AutoShape 4" descr="data:image/jpeg;base64,/9j/4AAQSkZJRgABAQAAAQABAAD/2wCEAAkGBhQSERUUEhQWFRUVGBcYFxUYFxgXFxQXFBcXFxUaFRYXHCYeFxkjHBQVHy8gJCcqLCwsFR4xNTAqNSYrLCkBCQoKDgwOGg8PGikcHRwpKSwsLCwpKSwpLCkpKSkpKSwpLCkpLCkpLCkpLCksKSwsKSwsLCwpLCwpKSwpLCksLP/AABEIAMIBAwMBIgACEQEDEQH/xAAcAAEAAQUBAQAAAAAAAAAAAAAABgIDBAUHAQj/xABAEAABAwEFBQUGAwYGAwEAAAABAAIRAwQFEiExBkFRYXEHIoGRsRMyocHR8EJS4RQjM2KS8SRygqKyswhzwhb/xAAaAQEAAwEBAQAAAAAAAAAAAAAAAQIEBQMG/8QAIxEAAgIBBAIDAQEAAAAAAAAAAAECEQMEEiExMkETIlFhcf/aAAwDAQACEQMRAD8A7eiIpKhERAEREARFqLzv4MOGn3nbzub+qpOcYK2XjBydI2lSqGiSQAtdX2gptyEuPL9VFr1vsNBNR0xrnAHXh0GaiVt2qNQlrfdjWcLY45ZuHMx03Lnz1jfETbDSLuRP7ZtgWmB7NvJxk+QVuhtPUcfeZ/T9dFy119AZEufyZ3G+epHMq5SZj79NuBrRJeXfAGRzzXmsuR82e3xQXo6+zaMNgVDHhkfFbGxXtTq5NcJ4Tr0XFbPaqjqb3Nrio1rowtDjig97CXEGBIz01Vd2XvWstWm984cnDm2YmN29aMeSV8mfLijXB3RFrm7QWeAfaszExKMv+gTAfPQFbXOK7ZjUW+kbFFap2pp0cFdUpp9ENUERFJAREQBERAEREAREQBERAEREAREQBERAEREARFH9p789m0sae9Gcbp0HU+ipOagrZeEXJ0i1f20Gfs6R5OcPQc1Db1v9tFpJOnDVx3BvE81Zt14NYHEu0EuOvlzJ+Q4qIS+01M5AA7o/KCYHjz6riZMryyt9HYxYVBFq8b0c8e0q6SfZ057s8Xfmj4rBtLnkCZmA53MnQdACMua2V7XWH18IP7ukGt6mBi8cyt7XulpdI3tH6+io5qNGlY2Qao54dqco8Tlu4TK3FstFY0WAkkEkxpnDQOmpW1ZcgMmPsZDwzJ8VuWXU00qYjMfU/onzN0T8PBpLgxsYS1sE03ECMj3jl/tW4rXcHtmPwEcY7oLY6HGtpd1gDQBwBHmT9Vm+wECN36/VekJs8Z40QW565x+zqZGfjycdDlocjxCn12XcAAQTHOcvDcobtXdrmP8AaU8t/D9Cs/ZLbBrneyqHC8QIOjuk+mqunbKOFLgm77TukiPvLism7b/LXYahlv5uH6LW2iljEt8lpn2gtdnvynd1XpDI4vgzTxqSOnAr1R3ZS9S8GmTppxHJSJdOE1NWjnSjtdBERXKhERAEREAREQBERAEREAREQBERAEREBj3hbBSpvqO0YCfJcgvi/C95E950vceGLJvw9VKO1m//AGVFlFp71Q4iP5W+7PIu/wCK5XXt+E694tLnH/TDR81zdXK3tOjpIcbmVW+1Fz2tPu++ROu5k+Oa2VitrWvqxoCxo5NaY9PVQ91sJqO4mI6N0W4sgku55eJOXlksU47Y0dOH2ZuxTL895kn5lX33lgAa4bsvmPPPxVi7LX3S0jvRhHTes+97pxUweA+GXpqs9Nm2lRl2F4dTBHJXLNWh4B0PrP8AZYOz5JoMnUEg9Qf1WzpWWXA6KyiVfCNm1uY++iy7NorFPRZNBq1xjyYJs198WTGwtPhyXK9qrqe1+JkgtzkesrsNpYoVtbZIYXDcZ+oRXGQ8oUYOyHaG4RSrkkjedcue9S60uZaBNNwx7wYz681xS01RiluU/cFbW6toajYwuIc2IM5OA3H74K84PtGZSXTOq3Ra30arXFrhh1BGrd8HQxK6fQrB7Q5pkESPFcRp7SPewE5tynLvNPCfvVTjs82jDwaLjn7zM/MDlvXtpslPaZdRDi0TlERdExBERAEREAREQBERAEREAREQBERAERU1HwCTuE+SEnB+1C9Q+8KmeTMLOmAZ/ElQCtbiahPH9fqr2097GpaKr5kve4+BcStYwy6enxXO2W3J+zpwlSUUZNCXVRGp0U92fuV1QGREiDOg4kfJQ7Z6ialpawcZ6ALr9iqBjY4LPm7SN+HptFNkuCnTz1dxO7os02QRGqjl5bbim6BSc4D8QOSyLu2yo1TDu4efxzVUkvRZyk32bex3MxkxkCZjmeC2DaTRuWEba1zCWkERMjksgVBl0V1tRSW59mWCIVJqQtFe20dKh7zhPAH57lGn9oDqhhjWjPIkzPHJW3P0eez9J7UqytDtLSmk7flmOP3xS7r5D2jH3XHkQPMrPrUhUYRxC8m7PVR2nELwsuF0jQ5+Wo6rBa+Mx5c1J76svsqz2HIGSBuneFHrTZYOWh+wtWOVqjn5Y7XwZ9k2gdSkEy1w8xoQYW+2d2p9lXY9kANdi1mR+LhzUJrD92Op+SoslYtOW7MfMK7xJ/Zdnkpvpn2VZq4exr25hwDh0IkequKG9kt6mvdlLEZNMup+Dc2f7XDyUyW1O0Y2qYREUlQiIgCIiAIiIAiIgCIiAIiIAqK9PE0jiCPMQq0QHxrfbS2vUB/C5wjoSFjWVxLtVOu2rZk2a3ueBFOv+8aeZPfHgT8VBrGNTwXi1UTTF82THs+pg2sn+R3qAp/VbLsMwDChfZrQ71R3ER8QptbqEAu3gE9Tuy4rmZvI7WnX0Me03dZxk4YnHRoEuPRo065KKXns1Ua+aLA1vN+fjEj4lbanclptbXjG6kIEEmDVfMkGM2UwJAEc962GzuyDaAcbS5rn4cNMNIDh3i7ESzKczrOvQJGNK7Ep/bbV/wBLGylR3epPIz3cOnFSq3UTgkGCAQtVY7sDaoeBmJ728zpMZTHBbV8wV5rlM9Zdo5Xe92VKlVwBgznlkP7byr91ULLQP76v3hr3CW7t4AMd4Zjip6LAzFm0HPeMnZyJ49Crd63JZrRWFWrTqYssQaBhqRlBI0y4L0hJNVJnnkTXMFbMSleDXNhmEz7r2nE1xGcTq10bittdFoLm94QQVgW7Z4VKxrU5pkxIENBw+73RvHHVbSwNMSRB36Z9M1SknwXfKshvaFdveFUDI5O6jQqCUGudU9mxpe52TWgFzidYAGZK7DtDSa6kQ7NafZS6m0g6o1vfeYDiMw0btMtTK9YSSMuTG5tUcyva5a9m7tek+liktxCMXGDyyWos7sxyXVe0myn9kD3OLiKrIG4SHAwPALllCn3gtuOW6LZgy49k9vZ3nsAruFGuw+7ilvUZOHxautrmPYjYSyg8n8cOHjLHDzpg+K6cveHiZJ9sIiK5QIiIAiIgCIiAIiIAiIgCIiAIiICC9sGzLrZYQKbWl9N4diJAwMg48zuyGXJfOdooAOwN0GvNfUu29lfVs4osJHtXta4j8up9F83W+63tc97mFoLsuA/KOsBeGXjk04XfBJ+z50TO8Zea6K2ztIGUrluytpwObJ3kfALpljtUrmS8uTtRvZwXrTRaR3myrFKgNGtAHxWYTKqaAPqo22FOlRj+zAIAVxzMirdIkn703LLBHFWikJOjBDeIVeOF7U1ndv8AqqhCoWuzwNnUqtxAVJfAWNUqKWQlZhXqZEcTHmrlixU+4WwMh98l5UpSWk6AyswnEGkDPLwCUFV8kW7SyP2EN41GfDEfkuX3fZZfmuh9pFql1GiNDjefCGj/AOlHtm7rNW1MYB7xYP6jmtEZNRr9MOfmd/h3rs+ur2NkaDvz8HAO9XFShUUaQa0NGgy8lWujFUqOU3bCIisQEREAREQBERAEREAREQBERAEREBRUpgxO7NQbbvZmmLrrZd5s1Z/myCni022VkNSw2hjcy6k6B4SoatFoumfP+ytmbWpuGjmOJBHICPNTu7a3dC5tsNezLNXqMrnCHjDiOjXNO/4jyXQaFRpBwGRO7RcjLFxkfRYJKUESCgVavGocMN1OSxbHauKyvbN1K8r4ovtqVmktFqtntYa2mae6cQP9QkDyXgvutjweyJPXLzW9p1AVdphgOKQBvzCJWTKX8NVd1jtBql1Wp3PyBoA6TqepW1a2Mj4K6KzfwkHoZVmrWBV+EefLZ65WYlGEuCrLYCqT0WqlIkZZFe06mEOLy1rACSZgDiSStftDeLqNB1RkYmxE9Vy6+du61r/duaGMBzY0+8R+YnUctF6wxuXJ4TyqCpmXtNfItNqdUblSY3AzdLWySfEkqQdmlmL7fZx/NjP+lrneWQUCoVMcCIBMRxXWOxmw4rW6ruYwgeMD5r2jH7JHPyStNnZwiIuiYQiIgCIiAIiIAiIgCIiAIiIAiIgCIiALxzZEHevUQHzr2o9nZsxrV2zgNWQP5amY8nSPLitb2YW3KtTJ0LXAeYPyX0RtNcTbXZqlF494ZcnDNvxAXzFddQ2K3ODshidTfyzgHzAWbNG4tG7SzqaZ1qlSWqvWrUp5MBc4mGt4knL4LJs1tWWyoHOxRmMvquR7O9/hDLwsF5VPec1o4MdkOuESVi0tm7WRHtGwevoV0p1IOGitC7pMnVe6k/SEZxXZELDsJWyLq7xzaQzhvzPwUgsuz1SlBbXqVI/A+CCN+F2RB6rc0aBA3q4+VLdrk8ZZG2WrK8Fs88+R3yvK7sljv7riZyd6hWLXaoHReV+hXNli8aYqtc06b/Bcdq2YU6z85GIwR4xC7RYLJjYcX4wfIiFym97oLbX7Cg1zyThaIzJ6LRibtpGLPVJsxrqsbqlRrGiXOyAH3zC+kdg9lf2Kzhp/iPzfy5eCjfZr2Y/spbaLRBqxk0ZhhPE8R6yulBbsWOvszl5J3wgiIvc8giIgCIiAIiIAiIgCIiAIiIAiIgCIiAIiIAoLtL2UWa113VSC32hl2EwQ7QuG4zlI458lOkUNJ9kptdHCr4uird1U0X4nU9aVYjKozgToHt0I6FZF33q0mAdPNdotNmbUaWvaHNOoIkHwK4Ntnsu6xW13sSRTdDmjWA7d4Z+S52fBte5HY0urclsl2TazVwRqslrxxC5oy/a1LdI5fReu27I1BHKFnTZrkov2dPbVA3rEt1ua0ZkLnX/7eo7JgMq3UtNar77iBwH1UtspUU7NveW1Ax4G55z4rMsLTW1mPVay6tncRkjqVMLNZgwQB/dUqiXKy9ZmRA4fJQHtK2frPcytZ2kkNcHhp72uRHHKQuh4IjkPVRLai8WsLy53uMEMDoJe94wZfiAieUSvbC6kY9S04nKrhvW1sqtFCtWYZE4XuAABzLhMQvqLYTaI2uygvM1GEsfzjR0cx6FcBstMOc+oGhpqOkgZAcvviVKNl78dYqgqNM/nbue3eD68l1U7RyX3wd5RRKw9p9jfGJzqZiYc0+rZW6se0tmq/wAOvTdyxAHyOakGzReB0r1AEREAREQBERAEREAREQBERAEREARWrRamU24nua1o3uIA8yo1ePaVY6WQeah4ME/EwEBKkXK7z7bI/hUmj/M4u+AhQm+e1a3WiQ2qaTP5AG+RGfxQHf7wvejQaXVqrKYAmXOA9Vw+99v2Xla6uBsU6QApk+89oJlzuEkyBuBXN74vJ7pxOc8nVziS4/RXthyf2nkWOB8wvLMrgzRpm1kRNatNaq0PAOk+C3dagViiygnPxXLZ3GY1hozugKQ3bYcRED6LCsdASMlKrDSgcz8FVlaL9Gz4fD1WdTomFbosWTiUFWYV52oU6TqjjAaCZ/sua7QXsXE0gWmS19R7TIcQ3uNBgZNxEnn0Un2r2iwtLw3HTBcxhDh36wBnKZLWwJPHLLJczc9zpc4kuJk55mdVs0+P2znanIujYCuW6Ejz4cFTUt5gkndHmQtfVeRr9/VWnv7oM6u06CfWFuOebdts5jmr1G9YgA5+hUdFfyz8VSLSZ1+yhYn137WvZGCo9p5OIGXRSSwdp9pZkageP5wD8cj8VyFtqM7/AL6LPZbyYB++SWQdxu/tYB/i0gebHR/td9VJbr23slfJtUNd+V/cMnrkvnCleLhp9lZNO8ARpnz18D9+CmxZ9Rhy9XzZdO2dqsxmlVcAM8JJc08i05Ltuw22jLwol0BtVkB7Oujm8jCkiyTIiISEREAREQBEXjjAQFq12xlJjqlRwYxolznGABzK5ftF20gS2yNEbqj9Tzazd4+ShXaj2hm2Wg0qTv8ADUjAA0qOH4zxE6cuqgNW1EnNASa99sqtodNSo5x5kwOg0HgtPWvNzsgYWsL1kWdw368FAMsGBJzHqsepXnPcEfWnmrVQz/dSDCtT5Uj2Dod9x4ggeEFR6vTzhS7Yg9xroAwPgxMkE6nPg6MuCz539Ga9KvuidWWzh7c/1CuU7kzzIO+CFl2ayYTksw0zGi5j7O16MWy3UAZkLZ06Ibp8VZoUjPJZopyhVlNJYN7XgGggyGgd58GMvwh0Ri5a8JOSzatRrfecGgAk5jQankOegXLtrdrA9zqNBzhRDiQC4kFxmXQfdmTA3DdJK9ceNyZkzZVBGnvy8PbViWtDWDJoEaDiRqefyAWHhhWPaEHPl4deCqqGNTA4krpxjRyZStisrNqd/DH+Y+gWNVvDOGiTxSixxzcc/grFSt6oAXrj+miEKAVNH1K9B++iGfl9/BUk/fqpIMqhUyg6H4HcqA6Dkf1VuY817U1yQozJNb766Lc7GbVOsVsZUBOGYe38zHHPLpn4KLVHwqhUkcwJ8lZFbPsijVDmhzTIcAQeIIkFVqA9i20X7TdrWOMvs5NM8cOrD5GP9Knyg9lyEREAREQBQvtcv42W7amAw+sRSaeGOcZ/pDvNTRcd/wDIi3RTstLiaj/INaP+RQh9HEgZKApHom5QR0VMOeaotDpIhVAqsNj6qQGVDHeGaunRUHWVdp5gfeSElltOSPFSrYqz4m1QBm0zMmTPwAEHzUdpU5Kk2z732cF4pgtqEYnZy0NmchruzWTM7bRt06pKVHV7JZ8hxhZRoiFj0KxDQS0wYAcO810iRhI1MZ9J4KqrX/ldkC7Q5BuZJnRY9r/DofIn7Kg0K3Xt7GAkuADcuJk6CBqTw1KwalrNVpFHOR7wPcaToccd6ODQeEjUaTa6/m2NuIYXWmoO73YayBhxBv4RkBOZMCSQMpjG3RWc6V9I0u3G0zsHsMscl2gxU2nQPOgdwaNBBMmIgjfjx3+HBKtdziXOMkkkkzJJzJPNeO+PD9dy6UIbUcjJk3uzwcN335rBttkjvAkt+I/RZczojqgbzJ0GszyVyiMSy0oHVZWLI/evRU06ZjOOnBVVDlHihBbGZVappt+n38FcACBlLxoPvivKbe9n9yvZzJ+81TTOZP3khU9cFS4+norlUZ/e9Wych98/mpKlDxkrZMQVcG9U1G5KSDpHYTtB7C3mgT3LU0gcqlOXN+GMeIX0Qvje6LxdQr0qrfepPbUB/wAhBjxgr7Es1cPY17dHAOHRwkeqg9UXEREJCIiALg3/AJDn/FWf/wBJ/wCwoiFZdHKDojtPFEQhinqFkVV4igkoJ9VcZ9fkiIGbCxDPwHouibOMH7O3Ia/NeoudqPI62k8TIojCSW90h0gjIgxEgjQwT5rMuv8AeP7/AH/83e4cUReRqgjeHcuNbYPJtteSTDoE5wA1sDovEXrpfNmbW+BoZ97p9FdAyXiLonIR5TOR6/RYtL+IfvciIWLzyqa5z8vREQg93DqUJyPQ+hXiIVZSwr2nqev1RFKILlYZeStn5j0KIhBQRn5puRFJDLLtR9719f7Jn/A2X/0Uf+tqIheJtURFBcIi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15371" name="Picture 6" descr="http://i.telegraph.co.uk/multimedia/archive/02072/3_h_343_bild_2072234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2364" y="3574931"/>
            <a:ext cx="18827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http://pgw.udn.com.tw/gw/photo.php?u=http://uc.udn.com.tw/photo/2014/10/22/2/261166.jpg&amp;w=330&amp;h=1000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0111" y="5020535"/>
            <a:ext cx="3545029" cy="14127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dirty="0"/>
              <a:t>歐洲變</a:t>
            </a:r>
            <a:r>
              <a:rPr lang="zh-TW" altLang="en-US" dirty="0" smtClean="0"/>
              <a:t>局</a:t>
            </a:r>
            <a:endParaRPr lang="zh-TW" altLang="en-US" dirty="0"/>
          </a:p>
        </p:txBody>
      </p:sp>
      <p:sp>
        <p:nvSpPr>
          <p:cNvPr id="33796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5FD650E-08C3-4BEB-855C-80B010C1E247}" type="slidenum">
              <a:rPr lang="en-US" altLang="zh-TW" smtClean="0"/>
              <a:pPr/>
              <a:t>22</a:t>
            </a:fld>
            <a:endParaRPr lang="en-US" altLang="zh-TW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72480" y="4964288"/>
            <a:ext cx="9505056" cy="148904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sz="2800" dirty="0" smtClean="0"/>
              <a:t>烏克蘭危機，各國經濟制裁俄國。</a:t>
            </a:r>
            <a:endParaRPr lang="en-US" altLang="zh-TW" sz="2800" dirty="0" smtClean="0"/>
          </a:p>
          <a:p>
            <a:pPr>
              <a:defRPr/>
            </a:pPr>
            <a:r>
              <a:rPr lang="zh-TW" altLang="en-US" sz="2800" dirty="0" smtClean="0"/>
              <a:t>高失業，尤其青年失業問題嚴重。</a:t>
            </a:r>
            <a:endParaRPr lang="en-US" altLang="zh-TW" sz="2800" dirty="0" smtClean="0"/>
          </a:p>
          <a:p>
            <a:pPr>
              <a:defRPr/>
            </a:pPr>
            <a:r>
              <a:rPr lang="zh-TW" altLang="en-US" sz="2800" dirty="0" smtClean="0"/>
              <a:t>最近有朝著「抗拒撙節，擴大支出」轉向的趨勢。</a:t>
            </a:r>
            <a:endParaRPr lang="en-US" altLang="zh-TW" sz="2800" dirty="0" smtClean="0"/>
          </a:p>
          <a:p>
            <a:endParaRPr lang="en-US" altLang="zh-TW" sz="2800" dirty="0" smtClean="0"/>
          </a:p>
          <a:p>
            <a:endParaRPr lang="zh-TW" altLang="en-US" sz="2800" dirty="0" smtClean="0"/>
          </a:p>
          <a:p>
            <a:pPr>
              <a:defRPr/>
            </a:pPr>
            <a:endParaRPr lang="en-US" altLang="zh-TW" sz="2800" dirty="0" smtClean="0"/>
          </a:p>
        </p:txBody>
      </p:sp>
      <p:pic>
        <p:nvPicPr>
          <p:cNvPr id="63490" name="Picture 2" descr="http://uc.udn.com.tw/NEWS/MEDIA/8838002-3498925.jpg?sn=140671606592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7347" y="357166"/>
            <a:ext cx="4425594" cy="4584002"/>
          </a:xfrm>
          <a:prstGeom prst="rect">
            <a:avLst/>
          </a:prstGeom>
          <a:noFill/>
        </p:spPr>
      </p:pic>
      <p:pic>
        <p:nvPicPr>
          <p:cNvPr id="63494" name="Picture 6" descr="Source: Petercam, World Ban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497" y="836712"/>
            <a:ext cx="4809308" cy="379647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0F3984-0CED-4E56-9819-02A35B187B9E}" type="slidenum">
              <a:rPr lang="en-US" altLang="zh-TW" smtClean="0"/>
              <a:pPr>
                <a:defRPr/>
              </a:pPr>
              <a:t>23</a:t>
            </a:fld>
            <a:endParaRPr lang="en-US" altLang="zh-TW" dirty="0"/>
          </a:p>
        </p:txBody>
      </p:sp>
      <p:pic>
        <p:nvPicPr>
          <p:cNvPr id="72706" name="Picture 2" descr="LN02_00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857251"/>
            <a:ext cx="5570984" cy="2785493"/>
          </a:xfrm>
          <a:prstGeom prst="rect">
            <a:avLst/>
          </a:prstGeom>
          <a:noFill/>
        </p:spPr>
      </p:pic>
      <p:pic>
        <p:nvPicPr>
          <p:cNvPr id="72710" name="Picture 6" descr="HKET20141230AD01AG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5575" y="142852"/>
            <a:ext cx="4320477" cy="2520280"/>
          </a:xfrm>
          <a:prstGeom prst="rect">
            <a:avLst/>
          </a:prstGeom>
          <a:noFill/>
        </p:spPr>
      </p:pic>
      <p:pic>
        <p:nvPicPr>
          <p:cNvPr id="24578" name="Picture 2" descr="http://img.chinatimes.com/newsphoto/2015-01-23/clipping/656/a01a00_t_01_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092" y="3789040"/>
            <a:ext cx="6248400" cy="2500318"/>
          </a:xfrm>
          <a:prstGeom prst="rect">
            <a:avLst/>
          </a:prstGeom>
          <a:noFill/>
        </p:spPr>
      </p:pic>
      <p:pic>
        <p:nvPicPr>
          <p:cNvPr id="24582" name="Picture 6" descr="http://img.chinatimes.com/newsphoto/2015-01-23/clipping/656/a01a00_t_01_0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9184" y="2663132"/>
            <a:ext cx="2857500" cy="41433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6" name="Picture 6" descr="http://t0.gstatic.com/images?q=tbn:ANd9GcT06Q1OTkU2vHAlKFimyx_ozFgAJIeodvxoQlstsK0MrPXLxTMz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1895" y="4086224"/>
            <a:ext cx="3333750" cy="2771776"/>
          </a:xfrm>
          <a:prstGeom prst="rect">
            <a:avLst/>
          </a:prstGeom>
          <a:noFill/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0F3984-0CED-4E56-9819-02A35B187B9E}" type="slidenum">
              <a:rPr lang="en-US" altLang="zh-TW" smtClean="0"/>
              <a:pPr>
                <a:defRPr/>
              </a:pPr>
              <a:t>24</a:t>
            </a:fld>
            <a:endParaRPr lang="en-US" altLang="zh-TW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632520" y="908720"/>
            <a:ext cx="4392488" cy="360040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altLang="zh-TW" dirty="0" smtClean="0"/>
              <a:t>1.</a:t>
            </a:r>
            <a:r>
              <a:rPr lang="zh-TW" altLang="en-US" dirty="0" smtClean="0"/>
              <a:t>通貨緊縮</a:t>
            </a:r>
          </a:p>
          <a:p>
            <a:pPr marL="0" indent="0">
              <a:buNone/>
            </a:pPr>
            <a:r>
              <a:rPr lang="en-US" altLang="zh-TW" dirty="0" smtClean="0"/>
              <a:t>2.</a:t>
            </a:r>
            <a:r>
              <a:rPr lang="zh-TW" altLang="en-US" dirty="0" smtClean="0"/>
              <a:t>大國成長放緩</a:t>
            </a:r>
          </a:p>
          <a:p>
            <a:pPr marL="0" indent="0">
              <a:buNone/>
            </a:pPr>
            <a:r>
              <a:rPr lang="en-US" altLang="zh-TW" dirty="0" smtClean="0"/>
              <a:t>3.</a:t>
            </a:r>
            <a:r>
              <a:rPr lang="zh-TW" altLang="en-US" dirty="0" smtClean="0"/>
              <a:t>油價重挫</a:t>
            </a:r>
          </a:p>
          <a:p>
            <a:pPr marL="0" indent="0">
              <a:buNone/>
            </a:pPr>
            <a:r>
              <a:rPr lang="en-US" altLang="zh-TW" dirty="0" smtClean="0"/>
              <a:t>4.</a:t>
            </a:r>
            <a:r>
              <a:rPr lang="zh-TW" altLang="en-US" dirty="0" smtClean="0"/>
              <a:t>對俄制裁</a:t>
            </a:r>
          </a:p>
          <a:p>
            <a:pPr marL="0" indent="0">
              <a:buNone/>
            </a:pPr>
            <a:r>
              <a:rPr lang="en-US" altLang="zh-TW" dirty="0" smtClean="0"/>
              <a:t>5.</a:t>
            </a:r>
            <a:r>
              <a:rPr lang="zh-TW" altLang="en-US" dirty="0"/>
              <a:t>希臘問題</a:t>
            </a:r>
          </a:p>
          <a:p>
            <a:pPr marL="0" indent="0">
              <a:buNone/>
            </a:pPr>
            <a:r>
              <a:rPr lang="en-US" altLang="zh-TW" dirty="0" smtClean="0"/>
              <a:t>6.</a:t>
            </a:r>
            <a:r>
              <a:rPr lang="zh-TW" altLang="en-US" dirty="0" smtClean="0"/>
              <a:t> 難民問題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6.</a:t>
            </a:r>
            <a:r>
              <a:rPr lang="zh-TW" altLang="en-US" dirty="0" smtClean="0"/>
              <a:t>希臘問題</a:t>
            </a:r>
            <a:endParaRPr lang="zh-TW" altLang="en-US" dirty="0"/>
          </a:p>
        </p:txBody>
      </p:sp>
      <p:pic>
        <p:nvPicPr>
          <p:cNvPr id="71688" name="Picture 8" descr="http://t0.gstatic.com/images?q=tbn:ANd9GcQJ6fQKh4yfkXQAVObUSqKNr-RaDlh9HIl0DfZEBEPulZIJKO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5066" y="1929218"/>
            <a:ext cx="3086100" cy="1628800"/>
          </a:xfrm>
          <a:prstGeom prst="rect">
            <a:avLst/>
          </a:prstGeom>
          <a:noFill/>
        </p:spPr>
      </p:pic>
      <p:pic>
        <p:nvPicPr>
          <p:cNvPr id="9" name="Picture 8" descr="「GREXIT」的圖片搜尋結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4808" y="1929218"/>
            <a:ext cx="28670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「GREXIT」的圖片搜尋結果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8283" y="328434"/>
            <a:ext cx="2566042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hk.on.cc/int/bkn/cnt/news/20151113/photo/bknint-20151113091704250-1113_17011_001_01b.jpg?20151113104048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872" y="0"/>
            <a:ext cx="3458369" cy="246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lifestyle.etnet.com.hk/finance/images/stories/2/2015/09/HKET20150924ID01ATL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040" y="3553425"/>
            <a:ext cx="4578126" cy="330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600" dirty="0"/>
              <a:t>2016</a:t>
            </a:r>
            <a:r>
              <a:rPr lang="zh-TW" altLang="en-US" sz="3600" dirty="0"/>
              <a:t>年黑天鵝</a:t>
            </a:r>
            <a:r>
              <a:rPr lang="zh-TW" altLang="en-US" sz="3600" dirty="0" smtClean="0"/>
              <a:t>之三：</a:t>
            </a:r>
            <a:r>
              <a:rPr lang="zh-TW" altLang="zh-TW" sz="3600" dirty="0"/>
              <a:t>英國退出歐盟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62523" y="4193704"/>
            <a:ext cx="8915400" cy="2664296"/>
          </a:xfrm>
        </p:spPr>
        <p:txBody>
          <a:bodyPr>
            <a:normAutofit/>
          </a:bodyPr>
          <a:lstStyle/>
          <a:p>
            <a:r>
              <a:rPr lang="zh-TW" altLang="zh-TW" sz="2800" dirty="0"/>
              <a:t>英國可能將在</a:t>
            </a:r>
            <a:r>
              <a:rPr lang="en-US" altLang="zh-TW" sz="2800" dirty="0"/>
              <a:t>6</a:t>
            </a:r>
            <a:r>
              <a:rPr lang="zh-TW" altLang="zh-TW" sz="2800" dirty="0"/>
              <a:t>月底前舉行公投決定是否退出歐盟，估且不論退出後英國、歐元區之經濟衝擊，或是英國與歐元區其他各國的關係，一旦歐盟開啟退出案例，未來是否會跟進英國作法退出歐盟？歐盟會不會進一步瓦解？後續影響勢必會十分巨大。</a:t>
            </a:r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/>
              <a:pPr/>
              <a:t>25</a:t>
            </a:fld>
            <a:endParaRPr lang="zh-TW" altLang="en-US"/>
          </a:p>
        </p:txBody>
      </p:sp>
      <p:pic>
        <p:nvPicPr>
          <p:cNvPr id="49154" name="Picture 2" descr="「英國退出歐盟」的圖片搜尋結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3814279" cy="2143140"/>
          </a:xfrm>
          <a:prstGeom prst="rect">
            <a:avLst/>
          </a:prstGeom>
          <a:noFill/>
        </p:spPr>
      </p:pic>
      <p:pic>
        <p:nvPicPr>
          <p:cNvPr id="49156" name="Picture 4" descr="https://encrypted-tbn1.gstatic.com/images?q=tbn:ANd9GcQCKyYX-pXJEABvq7ge-zjG8tt_M-nokRyHdHGZrzpj16GTmV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81561" y="1071546"/>
            <a:ext cx="4059731" cy="26432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63034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776535" y="2"/>
            <a:ext cx="8420100" cy="1362075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zh-TW" altLang="en-US" sz="4800" dirty="0" smtClean="0">
                <a:solidFill>
                  <a:schemeClr val="accent1">
                    <a:lumMod val="75000"/>
                  </a:schemeClr>
                </a:solidFill>
              </a:rPr>
              <a:t>亞  洲</a:t>
            </a:r>
            <a:endParaRPr lang="zh-TW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FC4CB9-E07C-4EFB-A623-4AFFB33E0F20}" type="slidenum">
              <a:rPr lang="zh-TW" altLang="en-US"/>
              <a:pPr>
                <a:defRPr/>
              </a:pPr>
              <a:t>26</a:t>
            </a:fld>
            <a:endParaRPr lang="zh-TW" altLang="en-US"/>
          </a:p>
        </p:txBody>
      </p:sp>
      <p:pic>
        <p:nvPicPr>
          <p:cNvPr id="6" name="Picture 2" descr="http://www.cieca.org.tw/DB/english/gui/our/ro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3941" y="3867600"/>
            <a:ext cx="4029075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a2.att.hudong.com/60/18/01300000297717122744188540456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529" y="790572"/>
            <a:ext cx="4408487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sjdl.snnu.edu.cn/XinPop_Web_CMS_editor/uploadfile/2012032409273696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EFF"/>
              </a:clrFrom>
              <a:clrTo>
                <a:srgbClr val="FD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41033" y="764706"/>
            <a:ext cx="4452937" cy="542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271609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日本失落二十年及安倍三箭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3049" y="1052736"/>
            <a:ext cx="5302901" cy="2341719"/>
          </a:xfrm>
          <a:prstGeom prst="rect">
            <a:avLst/>
          </a:prstGeom>
        </p:spPr>
      </p:pic>
      <p:sp>
        <p:nvSpPr>
          <p:cNvPr id="12" name="文字方塊 11"/>
          <p:cNvSpPr txBox="1"/>
          <p:nvPr/>
        </p:nvSpPr>
        <p:spPr>
          <a:xfrm>
            <a:off x="4736976" y="819548"/>
            <a:ext cx="51303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spc="-100" dirty="0" smtClean="0"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Monthly Avg. Exchange Rates: Japanese Yen per U.S. Dollar</a:t>
            </a:r>
            <a:endParaRPr lang="zh-TW" altLang="en-US" sz="1400" spc="-100" dirty="0">
              <a:latin typeface="Meiryo" panose="020B0604030504040204" pitchFamily="34" charset="-128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49133"/>
            <a:ext cx="4736976" cy="2545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文字方塊 13"/>
          <p:cNvSpPr txBox="1"/>
          <p:nvPr/>
        </p:nvSpPr>
        <p:spPr>
          <a:xfrm>
            <a:off x="-32498" y="3125469"/>
            <a:ext cx="10250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/>
              <a:t>Source: IMF</a:t>
            </a:r>
            <a:endParaRPr lang="zh-TW" altLang="en-US" sz="1200" dirty="0"/>
          </a:p>
        </p:txBody>
      </p:sp>
      <p:sp>
        <p:nvSpPr>
          <p:cNvPr id="15" name="內容版面配置區 7"/>
          <p:cNvSpPr txBox="1">
            <a:spLocks/>
          </p:cNvSpPr>
          <p:nvPr/>
        </p:nvSpPr>
        <p:spPr>
          <a:xfrm>
            <a:off x="629575" y="819548"/>
            <a:ext cx="3032794" cy="57606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kumimoji="0" lang="zh-TW" altLang="en-US" b="0" dirty="0" smtClean="0"/>
              <a:t>世界最大債務國</a:t>
            </a:r>
            <a:endParaRPr kumimoji="0" lang="zh-TW" altLang="en-US" b="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80820"/>
            <a:ext cx="4736976" cy="1417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文字方塊 15"/>
          <p:cNvSpPr txBox="1"/>
          <p:nvPr/>
        </p:nvSpPr>
        <p:spPr>
          <a:xfrm>
            <a:off x="1517486" y="3480820"/>
            <a:ext cx="17020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spc="-100" dirty="0" err="1" smtClean="0"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Nikke</a:t>
            </a:r>
            <a:r>
              <a:rPr lang="en-US" altLang="zh-TW" sz="1400" spc="-100" dirty="0" smtClean="0"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 Stock Index</a:t>
            </a:r>
            <a:endParaRPr lang="zh-TW" altLang="en-US" sz="1400" spc="-100" dirty="0">
              <a:latin typeface="Meiryo" panose="020B0604030504040204" pitchFamily="34" charset="-128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-43262" y="4824839"/>
            <a:ext cx="12155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/>
              <a:t>Source: </a:t>
            </a:r>
            <a:r>
              <a:rPr lang="en-US" altLang="zh-TW" sz="1200" dirty="0" err="1" smtClean="0"/>
              <a:t>YaHoo!</a:t>
            </a:r>
            <a:endParaRPr lang="zh-TW" altLang="en-US" sz="1200" dirty="0"/>
          </a:p>
        </p:txBody>
      </p:sp>
      <p:grpSp>
        <p:nvGrpSpPr>
          <p:cNvPr id="6" name="群組 5"/>
          <p:cNvGrpSpPr/>
          <p:nvPr/>
        </p:nvGrpSpPr>
        <p:grpSpPr>
          <a:xfrm>
            <a:off x="4801964" y="3660219"/>
            <a:ext cx="5042283" cy="2878980"/>
            <a:chOff x="4801964" y="3462932"/>
            <a:chExt cx="5042283" cy="2878980"/>
          </a:xfrm>
        </p:grpSpPr>
        <p:pic>
          <p:nvPicPr>
            <p:cNvPr id="22531" name="Picture 3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3120" y="3705075"/>
              <a:ext cx="2392363" cy="2636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文字方塊 3"/>
            <p:cNvSpPr txBox="1"/>
            <p:nvPr/>
          </p:nvSpPr>
          <p:spPr>
            <a:xfrm>
              <a:off x="4974952" y="3462932"/>
              <a:ext cx="2088232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TW" altLang="en-US" dirty="0" smtClean="0">
                  <a:solidFill>
                    <a:srgbClr val="FF0000"/>
                  </a:solidFill>
                  <a:latin typeface="+mn-ea"/>
                  <a:ea typeface="+mn-ea"/>
                </a:rPr>
                <a:t>第一支箭  </a:t>
              </a:r>
              <a:r>
                <a:rPr lang="zh-TW" altLang="en-US" dirty="0">
                  <a:latin typeface="+mn-ea"/>
                  <a:ea typeface="+mn-ea"/>
                </a:rPr>
                <a:t>超級量化寬鬆的貨幣政策</a:t>
              </a:r>
              <a:r>
                <a:rPr lang="zh-TW" altLang="en-US" dirty="0" smtClean="0">
                  <a:latin typeface="+mn-ea"/>
                  <a:ea typeface="+mn-ea"/>
                </a:rPr>
                <a:t>貨幣量寬</a:t>
              </a:r>
              <a:endParaRPr lang="en-US" altLang="zh-TW" dirty="0" smtClean="0">
                <a:latin typeface="+mn-ea"/>
                <a:ea typeface="+mn-ea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4801964" y="4885184"/>
              <a:ext cx="223224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TW" altLang="en-US" dirty="0" smtClean="0">
                  <a:solidFill>
                    <a:srgbClr val="FF0000"/>
                  </a:solidFill>
                  <a:latin typeface="+mn-ea"/>
                  <a:ea typeface="+mn-ea"/>
                </a:rPr>
                <a:t>第二支箭  </a:t>
              </a:r>
              <a:r>
                <a:rPr lang="zh-TW" altLang="en-US" dirty="0" smtClean="0">
                  <a:latin typeface="+mn-ea"/>
                  <a:ea typeface="+mn-ea"/>
                </a:rPr>
                <a:t>大規模的財政刺激政策</a:t>
              </a:r>
              <a:endParaRPr lang="zh-TW" altLang="en-US" dirty="0">
                <a:latin typeface="+mn-ea"/>
                <a:ea typeface="+mn-ea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7756015" y="3753841"/>
              <a:ext cx="2088232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TW" altLang="en-US" dirty="0" smtClean="0">
                  <a:solidFill>
                    <a:srgbClr val="FF0000"/>
                  </a:solidFill>
                  <a:latin typeface="+mn-ea"/>
                  <a:ea typeface="+mn-ea"/>
                </a:rPr>
                <a:t>第三支箭  </a:t>
              </a:r>
              <a:r>
                <a:rPr lang="zh-TW" altLang="en-US" dirty="0" smtClean="0">
                  <a:latin typeface="+mn-ea"/>
                  <a:ea typeface="+mn-ea"/>
                </a:rPr>
                <a:t>結構性經濟改革</a:t>
              </a:r>
              <a:endParaRPr lang="en-US" altLang="zh-TW" dirty="0" smtClean="0">
                <a:latin typeface="+mn-ea"/>
                <a:ea typeface="+mn-ea"/>
              </a:endParaRPr>
            </a:p>
          </p:txBody>
        </p:sp>
      </p:grpSp>
      <p:sp>
        <p:nvSpPr>
          <p:cNvPr id="21" name="內容版面配置區 7"/>
          <p:cNvSpPr txBox="1">
            <a:spLocks/>
          </p:cNvSpPr>
          <p:nvPr/>
        </p:nvSpPr>
        <p:spPr>
          <a:xfrm>
            <a:off x="638106" y="5048666"/>
            <a:ext cx="3306782" cy="3245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kumimoji="0" lang="zh-TW" altLang="en-US" sz="2400" dirty="0" smtClean="0">
                <a:solidFill>
                  <a:srgbClr val="0070C0"/>
                </a:solidFill>
              </a:rPr>
              <a:t>近</a:t>
            </a:r>
            <a:r>
              <a:rPr kumimoji="0" lang="en-US" altLang="zh-TW" sz="2400" dirty="0" smtClean="0">
                <a:solidFill>
                  <a:srgbClr val="0070C0"/>
                </a:solidFill>
              </a:rPr>
              <a:t>8</a:t>
            </a:r>
            <a:r>
              <a:rPr kumimoji="0" lang="zh-TW" altLang="en-US" sz="2400" dirty="0" smtClean="0">
                <a:solidFill>
                  <a:srgbClr val="0070C0"/>
                </a:solidFill>
              </a:rPr>
              <a:t>年通膨率變化</a:t>
            </a:r>
            <a:endParaRPr kumimoji="0" lang="zh-TW" altLang="en-US" sz="2400" dirty="0">
              <a:solidFill>
                <a:srgbClr val="0070C0"/>
              </a:solidFill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-55420" y="6625062"/>
            <a:ext cx="1541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latin typeface="+mn-ea"/>
                <a:ea typeface="+mn-ea"/>
              </a:rPr>
              <a:t>Source: </a:t>
            </a:r>
            <a:r>
              <a:rPr lang="zh-TW" altLang="en-US" sz="1200" dirty="0" smtClean="0">
                <a:latin typeface="+mn-ea"/>
                <a:ea typeface="+mn-ea"/>
              </a:rPr>
              <a:t>日本總務省</a:t>
            </a:r>
            <a:endParaRPr lang="zh-TW" altLang="en-US" sz="1200" dirty="0">
              <a:latin typeface="+mn-ea"/>
              <a:ea typeface="+mn-ea"/>
            </a:endParaRPr>
          </a:p>
        </p:txBody>
      </p:sp>
      <p:graphicFrame>
        <p:nvGraphicFramePr>
          <p:cNvPr id="20" name="圖表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5792685"/>
              </p:ext>
            </p:extLst>
          </p:nvPr>
        </p:nvGraphicFramePr>
        <p:xfrm>
          <a:off x="0" y="5031628"/>
          <a:ext cx="4736976" cy="1689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矩形 4"/>
          <p:cNvSpPr/>
          <p:nvPr/>
        </p:nvSpPr>
        <p:spPr>
          <a:xfrm>
            <a:off x="7551688" y="5085184"/>
            <a:ext cx="23543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i="1" dirty="0">
                <a:solidFill>
                  <a:srgbClr val="0066FF"/>
                </a:solidFill>
                <a:latin typeface="標楷體" pitchFamily="65" charset="-120"/>
                <a:ea typeface="標楷體" pitchFamily="65" charset="-120"/>
              </a:rPr>
              <a:t>安倍三箭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4792007" y="3296017"/>
            <a:ext cx="10250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/>
              <a:t>Source: BOJ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7955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FE1C03-1099-48B3-9E48-AF7F6B7A88B6}" type="slidenum">
              <a:rPr lang="en-US" altLang="zh-TW" smtClean="0"/>
              <a:pPr/>
              <a:t>28</a:t>
            </a:fld>
            <a:endParaRPr lang="en-US" altLang="zh-TW" dirty="0" smtClean="0"/>
          </a:p>
        </p:txBody>
      </p:sp>
      <p:sp>
        <p:nvSpPr>
          <p:cNvPr id="30725" name="AutoShape 2" descr="http://2.bp.blogspot.com/-Jyz6HRIlp0E/UPVEDEq1JCI/AAAAAAAARAw/ipTnSeoxzSU/s1600/0115_CG1_%E5%AE%89%E5%80%8D%E6%99%89%E4%B8%89%E6%8C%AF%E8%88%88%E7%B6%93%E6%BF%9F%E6%96%B9%E6%A1%88.jpg"/>
          <p:cNvSpPr>
            <a:spLocks noChangeAspect="1" noChangeArrowheads="1"/>
          </p:cNvSpPr>
          <p:nvPr/>
        </p:nvSpPr>
        <p:spPr bwMode="auto">
          <a:xfrm>
            <a:off x="14922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0726" name="AutoShape 2" descr="data:image/jpeg;base64,/9j/4AAQSkZJRgABAQAAAQABAAD/2wCEAAkGBhQSERUUEhQVFRQUFxwVGBUVGBcXFRUXFxgXFhgVFhUYHCYeFxojGhcXHy8gJCcpLiwsGh4xNTAqNSYrLCkBCQoKDgwOGg8PGikkHyUqKTQpLy8sKSwsLCosLCwsLywsKiwsLCwsLC4sLCwuNCwsLCwsLCwsLCwsKSwsKSwsLP/AABEIAMIBAwMBIgACEQEDEQH/xAAcAAABBAMBAAAAAAAAAAAAAAAABQYHCAEDBAL/xABHEAACAQIDBQQGCAUBBgYDAAABAgMAEQQSIQUGBzFBEyJRYTJScYGRoRQjQmJykrHBQ4KistFTJDODs8LwCBVjc9LxNFST/8QAGwEAAQUBAQAAAAAAAAAAAAAABAACAwUGAQf/xAA3EQABAwIDAwoFBAIDAAAAAAABAAIDBBEFITESQWEGEyIyUXGRocHRFEKBseEzNFLwcvEjQ4L/2gAMAwEAAhEDEQA/AGRRRRVQvXE9eHG/BwcnZTH/AGeQ63/hMftj7p6j3+2cUa4BGoPIiqs1KPCzfqxXB4htOULn/lE/2/DwoqCW3RKymN4XtA1EQz+YevupXpP27shMVBJDJ6Mi2v1U9GHmDY133oowi6yDXFpDhqFWDaOAeCV4pBZ42KsPMdR5Hn7656lPjHuz6OMQeEctv6HP9p/lqLKrJG7DrL02gqxVQNk37+9PThNtXsseEJ7s6mP+Yd5f0I99TpVXsBjDDKkq+lG6uPapv+1WaweJEkauvouoYexhcfrRVM7IhZblFBszNlHzDzC3MKq7i4ckjr6rMv5WI/arRVW3erD5MbiV8Jn+bE/vXKkZBScm3WkkbwHl/tJVTbwcgtgC3ryufhlX9qhKp94XwZdmQfezN8Xao6frqx5QutSgdrh9inVTL4s7V7LAFAe9Owj/AJfSb5C3vp6VDHGTa2fFpCDpClz+OTX+0LRUzrMKzGEQc9VsB0GZ+n5Uf0UUr7p7AOMxUcI9EnM59WNdWP7DzIquAubBeiSyNiYXu0AUl8IN2eyhbFOO/N3UvzEYPMfiIv7AKkateHgVFVVACqAoA5AAWA+Fe6s2N2RZeYVdQ6pmdK7f9lk0yOJG/AwcfZREfSJBp/6Sn7Z8/Ae/pSxvlvYmAgLtZpG7saes3n4KOZP+ar7jsc80jSysWdzdiep/YeAqGaXZyGqt8Gwz4h3OyDoDzPstLNckk3J1JPM+01iiigVvEVsw2GaRlRFLOxsFUXJPgBXXsXYcuLlEUCFmPM/ZUesx6Cpx3N3EhwCX0eZh3pSP6UH2V+Z61LHEXngqrEMUjo221duHukXcXhiuHyzYoB5uapzSI+Pgz+fIdPGpCFFqKsGtDRYLAVNTJUv25DcorRjcWsUbyPfLGpdrAk5VBY2A1JsOQrfTP4gu86Q4GHPfGSZJZEv9Vh48rTliOVwVSxtfP7qch0s7v7yxY0M+HzNCpAWYqVSQ65uzzWLBToTa17gXsbK9cmy9mR4eFIYUCRxrlVRyA9p1J63PO9IO83ETDYO6lu1lH8OOxIP325J+vlXC4NFypYoZJnbEYJKdNFQhieMGNZyUESKTouXNYfiJ1rNQ/EMVwMAq+weKU9+uFpTNPgluvNoBzXxMfiPu9OnhUZEVaemFv1wzTFZpsPZJ+ZXkkvt9VvPr18ajlg3tRuGY2W2iqDluPv7qCZdrxqSC2orCbbivo9viK5U2cUxU0UyWZSQVYaqQdRXa2zIz9gVC5rG5G6t4J6yoaXsLLXIzvuKnLhdxGTHJ2Ejg4iMc/wDVQaZvxDr8fY/6qJu7imhxZkhJQxm6kdCP19lWa3L3uTHwBxZZUsJE9VvEfdPMfDpRjHi+yslV0jwz4gAbJJBtoCD9iljaWASeJ4pBdJFKkeR/frVb9t7IfCzyQv6UbWv6w5qw8iLGrM1G3GHdnPEuLQd6LuyecZOjfyk/A+VMnZtC43IvAq3mJuad1Xffd7KIanXhTtXttnopPehYxH2DvL/Sw+FQVUh8GdrZMTJATpMmYfij1/tJ+FDQOs9aPHIOdpCRq3P38lMhqvvEeDJtLEfeYN+ZFNWCqDuL0GXaJPrxIfhmX9qIqB0VnuTzrVRHa0+iZNWN3Lw+TAYZf/RQ/mUN+9VytVntmQ5IY09VFX4KBUdNqVY8pXdCNvErfI4AJOgAufZVadvbSOIxM0x/iOWH4b2Ue5QBU5cRtrfR9nzEGzOOyX2v3T/TmNV+pVLswE3k5BZr5j3D19EVNvCfdn6Phe2cfWYiza81jHoD3+l7xUZbjbt/TcWiEfVp35D0yA+j/MdPjVhkWwsNANLUqdnzFLlDW2Ap278z6D1Wa4dt7ZjwsLTSmyIPex6Ko6knSurEYhUVmchVUEknQADmTUCb+75tj5rLcQRn6teV/GRh4np4D30RLIGBUWG0DqyW3yjU+nekzeXeKTGztLJ7EToidFH7nqaSqKKrSb5lejRxtjaGMFgEU4N0dy5sfJZO5Ep78pHdH3V9ZvL40sbjcNXxeWWe8eH5gcnl/D6q/e+HjU0YLApDGscShEUWVVFgBREUJdmdFn8TxpsN4oM3bzuH5SdsbYmH2fCEjyotxmdyAzsdAWY8yeg+FM7eDjbBgsfJhZ4ZMiBfrUykksua+QkXWxWxB6nTSpGnw6upV1DKwsVYAgg9CDzqJv8AxBbsRnAR4iOIB8O6x5kAAWFgVCkD7IfIB4ZvM0cBYWCxD3ue4ucbkqSdh7z4bGIHw0ySggGysMyg8s6ekh8iBSmWqj6SEG4JB8Rp510PtOVmDGSQsOTF2JF+dje4511NVnt5t8864/DQhWeNIsOjBtDicWZIhETcZcvdJN9Nb2tWibaWF2Jh4sNBJHmR1aZWzPPIrAl3spFpHIUAsQAPGwBrxuzjMTFLmw8jxesykhSBe2Ycm5mw8acRYnmxY9WY3YnxJ6moJZdjIaq9wrCjVnbkuGjzTw3m4n4nFXWM9hEfsoTnYfek5+4WpnUUUC5xcblbiCmip27MTbBFFFFNU6tRRSBu5vrhsaPqns/WJ+7IPd9oeYvS9erYEEXC8nkjfE7ZeCCq1bXxWFfbO0Di5TELlY3VS3fUqO8o5rYG9N+fbEQJAcNa9iL2PmLi9PPZmO2fFtzaJ2j2fZlyE7RC4zZtbAA62pS322zu/JgZlwwg7fJ9XkjdWD9CGsKjfE15uVYUeKT0rSxlrHtUZbvrdXbqWp07u7wSYOdZojqNGXo69VP+ehtSfgt2JoMHDOyfVTjMrjUXN+63qnTTxrxQUhIeVs8OZHLRNabEEZ/VWY2FtuPFwLNEbqw5dVI5qw6EGuvFYdZEZHF1YFSDyIIsRUBbi75NgJtbmCQ2kTw8JFHrD5jTwqfMNiVkRXRgysAysNQQdQRRkcgeFjMSoHUUuXVOh/u8KuW8+wWweJkga9lN0J+0h9FvhofMGte7m1Po2Khm6I4J/CTZh+UmpY4tbs9vhxiEH1mH1NubRn0h/Ke98ahagpG7Dsls8PqRXUvS1tZ394q0yNcX8ah7jXBbEwP60RX8r3/6qShxUxoiSKMxoEQJmC5nbKLXJY2B08Kb+19vz4oqcRK0hW+XNbS9r2AA8BU0szXNsFU4ZhE9NUCV5FhfvXPs6DPNGnrSKv5mAqzyiquQzFGDKbMpDAjmCDcEe+nLg+Je0Iz/AL/P5SKrD9AfnTIZAy90ZjGGy1haYyMr68U5+Ne1rvBhwfRBlb2nur8s3xqMKUdv7ckxc7Ty2DMALL6ICiwAv8ffSzw33b+l4xcw+qhtI/nY9xfe3yBpjjzj8kXTsGH0XT+UXPf/AHJSfw03Y+iYQM4tLNZ38VFu4nuB+JNO40VHHFDfvsVOEgb61h9Y4P8Au1P2QfWI+A9tHkiNqwzGS4hU5auOfAewSDxP367djhYG+pQ/WMP4jA+iD6gPxPsqPaK6Nn7PknkWOJC7toFH6nwHnVc5xeblehU1PHRw7DcgNT6laFUkgAXJ0AHMk9AOpqVNxeFdss+NXXmsB5DwMvifu/Hwpd3G4cR4MCWa0mI8eax+SX5n73wtT2tRcUFs3LLYnjZkvFTmw3nt7uC8qtq9ViubH7SjgQvK6og+0xAHs8z5UUswASbBdRqIeMO/WAxGzpcPFi80xZSEjznMUexSTSwXQnU8wp10ro3o4y2DLgkvb+K4/sjP6t8KgmcjEvJLJIiOzejlCjprZbAe4VGJGnRHPw+aMN2xYnQHI2/v1STauvZeGDyqp5XufYBe3ypzRbPiCgBVYeNgb+d69JgYwQVRQRqCBY1CagZhXMPJ+UOa9zmkZXGa3KtgAAAByA5Cs0UUEtmAALBFFFFJdRRQBRXLrlwvSOQQQSCNQQbEeYPSn3uzxangsmJBnjGmblKo9vJ/fr50wqKe1xbmEPU0kNS3Zlbf7+KmrdbYGzMRiJ8XDlmknsXjlCsYz1tGwut/GlfeLh9hMXh3h7KOLPbvxxorrY30NqgLD4po2DxsUdTcMpswPkRTt3Q40YhcW0eNPawhbXVVDqR9o2tm86Njm2ussXiODmnIMRuCbAb1MmC2BFHhUwpUPEkYjysL5lAtrUTb88M3wuabDXeDmV5vF7fWTz5jr41LWy94IMQmeGVHXyIuD4MDqD7aUOdSPY2QICjrZqGTo/UH+6qrNPnh/wARPoQaGfM0NiyZdWRueUD1W+R9ppV4m7hQwo2LhZYtRniOisWPOMdG+7y9lRjQB2onLcMdBilPmMvMFObevf3EY0kE9nD0iU6Hzc/bPy8qbNFFMLi43KOhgjgbsRiwRRRRXFMiiiikkit+Cx0kLh4nZHHJlJB/+vKtFFJcc0OFipJw/GST6K6ul8TbKkgtkN9M7L0I52Gh8qjmaVmYsxLMxJLHUknUknxrxSxunsNcXikheQRBuvVra5E6Zj5/PlTy5z7AoGOmp6Fr5GCw1P4XjdzdmbGy9nCvL0nPoIPFj+3M1Om6e50OAjyxjNI3pykd5z4fdXyFKGx9jRYWJYoUCovxJ6sx5knxrsdwASSABqSdAB4k0bFCGZnVYvEsVkrDsNyZ2dvf7L1WvEYlY1LOwVRqWYgAe0mmNvNxaggumGtPJ4g2iX2t9r2D41FW3t58RjGvPIWHRBpGvsQae83NJ87W6Zp9Fgk9RZz+i3jr4KSd5uMMaXTBr2jcu1a4jH4Rzf5D21F+19tzYp888jO3S/or5Ko0UeyuGignyOfqthSYdBSDoDPtOqKTMbs9e0EhUZEW7KBqxF+nw+FKdc20kJicAhTbmdNBqR7+VKNxDsl3EIWSQkuF9nMd4XFBtEK6rnXIxOVQoGVT6JJHLXp0pVBvqOtManbw27OXHQ4afOYpmydwgMrH0Tcj0b6H49KKkgvm1ZjD8b5m7JgS37cO77LtpW2VupisT/uYJGHrEZV/M1hU6bI3IweHsY4EzD7TjO3tzNe3utS6BTW038iiJ+Ue6Fn1PsPdRBsrgtM1jiJljHVYxnb2ZjYD5089kcMMDBYmPtWH2pTm/o9H5U7KzU7YmN3KjnxWqn6zyB2DJaY8IigBVUAaAAAAewCs1toqWyrtoqHtrcF5lucPKkg6K4yN7Li6k/CmZtbdXFYe/bQSIPWtmT251uKspWueRVUliAoFyTyA870O6nadMlfwY/UMykAcPA+I9lUSTYnMmRgOdIkYvJbMbE2zdbeNS/xR29g8a64TZsKS4mR7NNGtgBfUXWwbzJvamdgeHEs0+Nw8LBpcIoYD/UINmCnoedqexrgDcoOqqoJXNMTNm2ZzJSdHsMg37V/cbfOpj3P4tCNEhxamyAIJkudALAyLz94+FRXsJJJwyKjNJGO+gF3AGhOXnW9lINiCCOYOhHtHShDJIw5rVRUFBVxXYNeOYTt4kb3fTcRlja8EWiW5Ox9KT9h5Dzpo0UVC5xcblW9PAynjEbNAiiiiuKdFFFFJJFFFFJJFFFFJJFeo5CpDKSGUggjQgjUEHxvXmikkRdS9BxiiXCRs6l8TazINFzDTOW6A87C5qP8AePfXE402le0fSJNEHtHNvfekGlHZe7uIxJ+oheQesBZfzHT51IZHvyVVFh9JSEyWHed3ck6ipC2VwZxD2M8iRDwW8j+zoo+Jp57K4UYKGxdGmYdZTp+RbD9ac2B5UU+OUkWQO0eHvooRweBklbLEjyN4IpY/LlTt2Twmxs1i4WBT/qG7fkW5+Nqm3C4JIlyxoqKOiqFHwArfU7aYDUqjn5RTOyiaG9+ZUe7J4NYZLGd3mPgO4nwHe+dOuDdTCJGY1w8WRhZlKBgwBuM2a5bXxpXrmG0Iy7x5xnjVXdb6qr5srHyORtfI1O1jW6BUc9ZPP+o8n7eCqhxTwSRbWxaRoI1Elwq6AZkViQOlySbcta7eDsKf+aQPNGzRxn0wrMkcjXWFpCAbDPYAm2pHhSNv/ixLtPFusiyK07lXTVSubu2PWwsL+XXnT0/8P+84w+ObDvouLUKDflJHmZR7wWHttT0KrHis0UUkkUVii9JJZorF6KSS5INrwv6EsbfhdT+hpD383O/8zgWHt3hAbMSmucWtlYdRVfwK3RYx19F3X2Mw/Q0H8TwWudya/jJ5flSrjuBeFMMaYeWSB0vmlXVpCfX/AMCo12XuRiU2zNgYsY8UmXN23evIoAbWxv1+VbYd7MYno4qcf8Rj8ia6oN/MYsna9qGktlztHEWt4Zst7e+nfEt3hDO5OTjquafFSNsDhKsGKgxbzu+IiBEjAACYm4zN15G3nakXjXiV7TDxgLmys7GwzWJCqL87aNSVDxfxw59i3tS36NSBvRvNJjphLKqqyoEsl7WBJvqfOmyzNc2wROG4PPT1IkktYX0KR6KKKEWuRRRRSSRRRRSSRRRRSSRRRRSSRRRRSSWzDT5HV7XyMGseRykG3yqz2EkDIrLyZQwtysRf96q7T1w3FjFxxRxIsQEaKgJVmJygC5u3PSp4ZAy91QYzh8tXsGLUXU5UXqBMRxS2g38YJ+BEH6g0n4jffHP6WKm9zZf7QKnNS3sVK3k7UHrOaPH2Vi71pmxiJ6Tqv4mA/U1WmfbE7+nNK34pHP6muVmvz19tM+J7AiW8mj80nl+VZDEb2YRPSxMA/wCIv7Go24hbxbNjTGYqGfPi8ThvooCM1iCdWGmhy215d3xJvEe1ZxHJE7agZu6PHow6X1HwpBx2MMjliTboD0HQWqdj3Osdyp6ylhpi5lyXA23aWBuualfdLFrFjcPI6lljlVyFbKTlNxZumoFJNq2xxHKXGmUjrrc3tb4GpCq5g6QuL9vcrCz8b2+xhQPxSX/RRSdPxoxZ9GKBfc7fq1R5hgci3OY2He8dK2VXGV+l16FDhNHsh3N6jeSfVO/EcV8e3KRF/DGo/W9J8+/uPfnipf5SF/tApAopm27tRjaGmZpG3wCUzvPi/wD9rEf/ANZP80UmUVzaPapfh4f4DwCKKnqDhZs9f4Jb8Tuf0IpQw+4uBT0cLD71Df3Xoj4Z3aqB3KOAdVrj4e6roWrfDg3f0Udvwqx/QVZXD7GgT0IYl/Cij9BXWqAchb2U74bihncpf4x+f4VbYN1cW/o4ac/8Nh+orm2nsmbDsEnjaNiMwVrXsbi/xBqzlRLxs2faTDzDkytGfapzL8i3wpskAY24KnoMbfU1Aic0AG/aoyooooZadFFFFJJFFFFJJFFFFJJFFFFJJFFFFJJFK67o4worjDTFGAYMFJBUi4OnlSXBAXZUX0nIUe1jYfM1Z7BYcRxog5IoX8oA/apoo9u91SYtiTqLYDACTfVVpm2TMvpQyr+JHH7VyNobHT21acikzb2BZ4JBCkZmKkIZApUMdMxupBte9iNbW61KabiqtvKU/NH5/hVroqZN4ts7HwUI+lfRppQtiIoozJKyizHLHpHdgeZAHLpUC7w75dvJmhw8WGQElVjzEkHQZ2ZiGI8gBem/DO7UQOUkW9h8kn7xyEy2PIKLe/Wkqul8VmDFhmdiO+TyAvcAeenst5099xOHuH2oUSLESpKiZ8QGjGRRmIvE4PeJugytb7RubZaMaNkALJ1U3PzOk7SmRg8GZM1vsqW+HT304cJgEaNO5bRWPmRfQj/vnUsR8Auyv2WIXXq0bXPtIb9q5p+C+LHoyQt55nB05fZtQ8pecgFeYc2iibtSPBJ1Fj9yEwaKdJ4a43M6IsbtGQHVJoyULAMoZSQVupBFxyrjm3Exyc8LL/KA39pNCFjhuWsZXUzurI3xCQqK7Zth4hPSgmX2xv8A4rjdCNCCD56frTUQ2RrtCFiii9FcUitPRemBtXjHhY7iFJJj4+gnxbX5Uzdq8W8bLpHkgX7gzN+Zr/IVZOnYF5zBg1XN8thxy/Km3EYpI1zOyqvixAHxNNPa3FTAw3CuZm8IhcfnNl+dQhjdoyzNmlkeQ+LsW/WueoHVJ3BXkHJyMZzPJ7slIu1eNE73EESRD1n77fDRf1pl7W3hxGKN55nksbgE90HlcKLAfCk61PLdnhficVZpB2ER1zOO+w+6nP3m3vqG75DZWvM0WHt2yA3jv90zaKce/G6RwGIyC7ROM0bnmbaMp6XB+RFNymEEGxR8MzJmCRhuCiiiiuKVFFFFJJFFFFJJFFFFJJFFFZApJL1FMVYMpKspuCDYgjkQfGnfsritjYbB2WZR0kGv51sfjeu9+D05wySI47YrmeF9AL6hVfxA5369aY2P2fJC5jmRkcc1YWOvI+YNjrUlnx56KsElFX3bk4jx+m/wUubK4zYd7CeOSI+I+sT5d4fCk/i3xIgXZpTCz5pcSezUxOVZFWzOzW1GlltpfP5GomxOIEaljew8KbGJZ5mL2bJfoLhR4fCioZHO10WZxegpqcgQ32ju1AHatWz9nyTyLFCjSSPoqqLk9T7gAST0AJpybsrs8wzRTqTiplCQSuxWGGRmYd4hgAoAQ5zcanSwJOnA7xSbNb/YyEleLLJKwVn7zXyqDcR2CqOp1NzyAzutslExWHlxa54A4eSMC7EDUKVNgQTa4vyvU5e0C5KpWUk0ji1jSSNbblt4lbvy4XHOrxBIxlSJo4mjhdVRLBCb5yAQC1ySdTzqx/DfYf0TZmGiK5X7MO4y5TnfvHMPWFwtzr3a9bN3zwGKChZY7jUJIArAjlZX/anGGroIOiikifGbPBB4rNqxas0V1RrysYBJAFzzNtTbTXxrNqzRSSWLVqkwiN6SKfaAf1rdRSXQSNEntu9hibnDwk/+2n+KKUKK5YJ/OP7T4qq9FFLu7u5eJxp+qSydZX7sY9h5sfZeqoAnIL1SWZkTdqQgBIVOfdrh7isZZgvZRH+JICAfwLzb9POpN3Z4X4bC2eQdvKNczjuKfupy95uaeYFFMp97llq3lD8tMPqfQe/gmvuzw8wuDswXtJR/EksSD9wck92vnTooJqNd+uKQjzQYIhpOTTCxVPJOjN58h50QS2MLPxx1GIS2zcd5O5b+LO3sL2Bw7jtJzZlCnWI+ux6aaZet/fUN16klLEsxJYm5JNySeZJPM04ty9yn2hI2pSJB3pLX7xHdUDqeRPl7qAc4yOyW5poYsNpum7IZk8eATbopZ3k3TnwL5Zl7pPdkXVH9h6HyOtI1MIINirCOVkrQ9huEUUUVxSIooopJIoor1HGWIVQSxNgALknwAHM0kibarzTg3FxuGixkb4sHIuqnmqv0ZxzIHlyNjSi/C3FrhGnYAOve7Dm+TqTbTMOeX29dKZwp9iwgkIPnIayN7GO4G25WkilDKGUgqwuCDcEHkQRzpu47cqOfFzTYhUkjlgiiVbHOrRtKxbN09MAWI5a1FW5XECXAkI95MOTqnVPvR35fh5HyqU8XvPBihDBA/afTFcN2bZZIoQjLJLrqpDFVtzudORo9kjZAsHW0E1A++7c4f3IqAeJbYbDYgwYKYyqCe0zAEIwJUxZvtEEa6eGppsQ7fcMCQCALZR3RrbWw61JO+fCeHCYyJvrBg5pY4bs92DztJmysBdViRc12zXNr31tEs8YV2AOYKSAfEA8/fTubba1kOa+oL9svN8vJODFbGEjK6nLcAkG5JvqST40rGnxtvhfMqCbBt9JhdQ620kysMwOX7YsRysfKmQ6EEgggjQgixB8CDyoCTa0ct3hwpSHSQG5dba7+7csUq7K3pxWG/wBzPIg9W+ZfytcUlUVECRorJ8bJBZ4BHFSPsrjTMthiIUkHrISjfA3B+VPLZPFLAzaGQxN4SjL/AFC6/OoGoqZs7wqefAqWXqgtPD2Vo4MSrjMjKynqpBHxFbarBgNpywHNDI8Z8UYr8QOdO/ZXF3GRWEuSdfvDK35l0+VTtqW7wqOfk7OzOJwd5H2U4UUwtk8YcJJYTK8LeYzp+ZdfiKeGztswzi8MqSD7jAn4cxU7XtdoVRzUk8H6jCP72rtorFFPQqYO7PCSCCz4k9vJzy8olP4ft+/4U/Y4woAAAA0AGgA8hXqsU1rA0WCJqKqWodtSuuitWJxSxoXdgqqLlmNgAOpNcu29uxYSIyzsFUcvWY9FUdTUG7479S49rapAD3Ygefgzkek3yHTxpkkoZ3ovD8NlrHZZN3n24pZ364mtiLw4UlIeTPyeXyHVU+Z8uVMCit+BwLzSLHGpZ3OVVHUn9B1vVe5xeblb6npoaSPZYLAan1JXbu3u9JjZ1hi66sx5IvVj+w6mrCbE2NHhYVhiFlUe9j1Zj1JNJ25m6aYGAILGRrGR/WbwH3RyA9/Wl9jYa0dDHsC51WIxbEjVybLOoNOPFNDiht1cPgmQhWef6tFYAj7z2PgPmRUEU49/d5fpmLZlN4o/q4/AqDq38x19lqRtlYAzzxxLzkdU+JsT7hc0JK/bdktVhVL8HS3fqcylUbiY0xJMsDOkihhksWseV15jTypHxeAkiNpY3Q+DqVvbwuNas5h4AiKiiyqAoHgALAfCol424i8+HT1Y2b8zAf8ATUkkIa26Aw7GZamcROaLG+ajdUJNgCSdABqSfADrStgt0cZMfq8NKb9SpUe8tYCuTY82TEQt6sqN8HU1ZoU2KIPvdFYticlEWhjQb31VY9p7Mkw8rRSrldNCLg8wCNRodDTs4TbXjhxmSRV+uGVHIGZHGoAboG1HttXfxn2TkxMU4GkqZD+JOX9JHwqO0cqQQbEG4I5gjUEUw/8AG/uRLCMRos8toeB/2rTVDnFDcXsGOKgX6pz9Yo/hsT6QHqk/A+3SRtyt4xjcIkumcdyQDo68/cdCPbS1PArqVYBlYEEHUEHQgijnNEjViKaolw+oPDIjtVW6Vd2t45cFOJospNsrKw0db3K35jXW4pU3+3MOBmulzBIT2beqeZjY+I6eI9hprVXkFh4r0FjoayG+rSrC7D3iw208OwABzKUlhb0lDgqQfEEEjMPH3VC83BCZcRl7KUQ/S8qyM8ZDYXvFnkyG8bBUuCfSzgWB0pM2btOTDyLLC5R15EfoRyIPgalrYm/cm0Y44YpIsNiQ47QOpZZYrHP2Guj8jY8rHnRsU21kdVjMTwd1MTJFmzzH44p8bIhjWCJYTeJY0EZBuCgUBDfr3ba0mbx7k4bGj61LP0lTuyD3/aHkb0rbNwKwQxxJfJEixrc3OVFCi56mwroqcgHIqkjlfE7aYSDwUE7zcMMThbvGO3iH2kHfUfeTn7xf3UzqtPamvvNw7wuMuxXspT/EjsCT99eTfr50K+n/AIrUUXKAjo1A+o9R7KAKKc28vD7FYO7Fe0iH8WMEgfiXmv6edNmhCCDYrVQzxzt2oyCEUUUVxTIr1FKVN1JUjqCQfiK80UkiAcil6LfvHKABipbDxIY/Egk1ikKiu7Tu1DfB0/8ABvgFaim7vdvrDgEu/flYdyIHvN5n1V8/hekffniUmEvDBaTEcj1SL8Xi33fjUMY3GvM7SSsXdjcs2pP/AH4UbLNs5N1WNwzBnVFpJsm+Z/C7N4N4psZKZJmufsqPQQeqo6e3metJlFFAk3zW4jjbG0NYLALKrc2GpOgA5nyqb+G+4wwkfbTL/tEg1B/hKdcg+8ep93SkLhZuL6OMxC+cKH/mkf2/HwqVBRkEVukVj8bxPnCaeI5DrHt4IpkcVd5vo2F7JDaXEXXTmsf229/o+8+FPWaUKpZjYKCSTyAGpNV03v3hONxTza5PRjHhGvo+86k+ZqSd+y23agMGoviZ9p3Vbme/cEi0+OEOye1xxlI7sCFv5m7q/LMfdTHqa+D2yezwRlI707k/yJ3V918x99CQtu8LV41PzNI62py8fwn5UIcYZ820AvqRKPiWb96m+oA4mYjPtOf7uVPgg/zRVQegs1yebeqv2NPomuGtr4a1aHBS5o0b1lB+IBqr1WR3Snz4HDN4wp8QoB/SoqY5lWPKVvRjdxPokXirsrttnuwHehIlHsGjf0k1BFWixeGEiMjaq6lSPJgQfkarLtDBmGWSJucbsh/lJF6VS3MFO5OT3jdCdxuPqnVwv3m+i4sRubRT2Rr8lf7DfE5ff5VOoNVYvU/8PN5vpmEUsbyxfVyeJIGj/wAw19t6dTv+UqDlDRWIqGjXI+h9Et7Z2RHioXhlW6OPeD0ZT0IOoNV73n3ckwU7RSajmj9HTow8+hHQ1ZGkHfHdRMdAUawkXWN/Ubz8VPIj/FSTRbYuNVWYViRpJNl3UOvDiq44lbqVByltAfb/ANmtsPcy5SVy2ykGxFuRBHI16xEZjlkib04WKOBYgMCQRfxFvnXmgTcZLdRbEpMozvl9FLO4vFMPlgxrANyWc6BvKTwP3uR626ycDVWKfm43Ex8LlhxJMkHJW5vF/wDJPLmOnhREU+5yzeJ4Je8tMO9vt7KbKK04PFpKivGwZGFwym4I8q3UasiRbIrBFMvebhdhsTd4x2Ep1zIO4x+9Hy94saetYprmhwsVLDUSQO2o3EFV03i3MxOCP1sd06Sp3oz7T9k+RtSHVpZIwwIIBB0IOoPtFMLebhHBNd8Mewk55ecTH2c092nlQj6cjqrWUXKBrujUC3EafUKF6KVNu7s4jBtlnjKi9g41RvwsNPdzpLoUgjIrTxyNkbtMNxwRRRRST1km+p5nWsUUUkkU9uG+4/0yTtph/s8Z5H+Kw+z+Edfh40kbm7pvj58gusa2Mj+qvqj7x6e89KsDgcCkMaxxqFRBlVRyAoiGLaO0dFnMaxPmG8zEekdeA91uVbaDlWazWjG4tYo2kc5URSzE9ABc0esOASbBMPi9vN2UAwyHvzi7+KxA/wDUdPYGqGqUt4ttti8TJO32zoPVUaKvuHzvSbVZI/bddelYZRikgDDqcz3/AIXuGEuwVRdmIUDxJNgPiasxsjZ4ggjiXlGip8Bqfedag7hnsrt9oRXF1ivK3h3fR/qI+FT6BRFM3IuWc5Rz3kbENwue8oquG+OIz4/Et4zMPynL+1WPY1WDaM2eaR/WkdvixP70qk5ALvJtv/JI7sA8z+Fz1YDhpNm2Zh/JSv5XYVX+px4QTX2cB6sjj4kN+9R056aseUTb0wPY4fYp7VB3FvZPZY/tAO7Oof8AmXuN+gPvqcqj/jJsntMGkwGsL6/gfun+rKfdRM7bsKzmDT8zVt7Dl4/lQvTm4e7y/Q8WpY2iltHJ5Anuv/KfkTTZoqvaS03C388LZ43Ru0IVpwaKZnC7eb6VhBG5vLh7I3iyfYb4C3tFPOrRrg4XC8vqIXQSOjdqFEnEHdXBYbD97EJHimeWYGVgrT9o5dlPsuApPgATrUTtteIfbHuvVo9q7vYbE2OIgily+j2iBrX52vyqEOMm72FhxEcOChAnlQs8Uad1EX+Lp6Oga/Swv7YZIg47St8PxWaBnM3Ft1wT9Mu1MSWSRw2uVdGVxyI8DXPNjMx0xAUeABpWw0OVAp1sLe2uTaaqqaICzd0aePWh2uF7WWhqaaRsXOF265uXeAsR22Tt3G33m2fazmWEm7ox0P3kP2W/XrUh7H4hy7S2nFHgAfocSZsTI6WuzA5UBPIg+HPXoKg4bOtAEYnu94269bV2bnbxy7OXt4mym9yp9Fx6jDqP0qWN+zffmquvoeec2zQw7Fyb9lsj76qTd9N6Np4dsQzY7AwJCbrGgzzkNcxrkYHvMPdzpa3f4knD4PBHaudJsXmtJksgGbuGS2i3Ug8uWtNbhzu/h9rYmXH45g+JMvaLhr2QIBZSVPpqNPZbXnUo75z4WLBvJjYllhjs2Qpn1uAuVfG5AvRQIOiy72OYbOFljezfCPAJC8is4mmSFcttC/2tegFL1RTu5sLE7Xxce0MephwsJzYXCHytaRx4aA+fs5yvXU1acVhEkUpIqup0KsAQfaDUc7y8HUe74Nuzb/Sckxn8LalfmPZUmUUxzA7VFU1ZNTO2onW+3gq4Yjc7GIxU4aa407qll9zLoRRVjrUVB8M3tKvByjm/g3zVWKKKKCW2U6cJogNnIQACzuSQNSQxFyeugtTzooqzi6gXmFf+6k/yP3WaZvFpyNmyWJF3QG3UZhofKsUUpOoe5coP3Mf+Q+6gqiiiqteoBSZwRUdpiTbXKgv1tdtPkKlyiirGDqLzvG/3r/p9gtc3on2H9Kq3RRUVTuVtya/7P/Pqipk4K/8A4cv/AL5/sSiio6frqyx/9me8KRKQd+lvs/FX/wBJqzRRz+qVhqb9ZnePuq6UUUVVL1VPfhA5G0LAmxie46G2Ui/jrU4Ciij6fqLA8oP3h7gg1qbCoWzlVzWy5rDNl9W/O3lRRRCoVWvbkYXEzBQABK4AAsAAxsAByFcNFFVBXrEP6be4fZFaJ4xYCwtcaW0rNFdGqbOAWnuSjsiZkniZGKsHWxUkEXIBsR5VZrKCLEXB8daKKMptCsnykHTj7ivVZooopZVFFFFJJFFFFJJ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0727" name="AutoShape 6" descr="data:image/jpeg;base64,/9j/4AAQSkZJRgABAQAAAQABAAD/2wCEAAkGBhQSERUUEhQVFRQUFxwVGBUVGBcXFRUXFxgXFhgVFhUYHCYeFxojGhcXHy8gJCcpLiwsGh4xNTAqNSYrLCkBCQoKDgwOGg8PGikkHyUqKTQpLy8sKSwsLCosLCwsLywsKiwsLCwsLC4sLCwuNCwsLCwsLCwsLCwsKSwsKSwsLP/AABEIAMIBAwMBIgACEQEDEQH/xAAcAAABBAMBAAAAAAAAAAAAAAAABQYHCAEDBAL/xABHEAACAQIDBQQGCAUBBgYDAAABAgMAEQQSIQUGBzFBEyJRYTJScYGRoRQjQmJykrHBQ4KistFTJDODs8LwCBVjc9LxNFST/8QAGwEAAQUBAQAAAAAAAAAAAAAABAACAwUGAQf/xAA3EQABAwIDAwoFBAIDAAAAAAABAAIDBBEFITESQWEGEyIyUXGRocHRFEKBseEzNFLwcvEjQ4L/2gAMAwEAAhEDEQA/AGRRRRVQvXE9eHG/BwcnZTH/AGeQ63/hMftj7p6j3+2cUa4BGoPIiqs1KPCzfqxXB4htOULn/lE/2/DwoqCW3RKymN4XtA1EQz+YevupXpP27shMVBJDJ6Mi2v1U9GHmDY133oowi6yDXFpDhqFWDaOAeCV4pBZ42KsPMdR5Hn7656lPjHuz6OMQeEctv6HP9p/lqLKrJG7DrL02gqxVQNk37+9PThNtXsseEJ7s6mP+Yd5f0I99TpVXsBjDDKkq+lG6uPapv+1WaweJEkauvouoYexhcfrRVM7IhZblFBszNlHzDzC3MKq7i4ckjr6rMv5WI/arRVW3erD5MbiV8Jn+bE/vXKkZBScm3WkkbwHl/tJVTbwcgtgC3ryufhlX9qhKp94XwZdmQfezN8Xao6frqx5QutSgdrh9inVTL4s7V7LAFAe9Owj/AJfSb5C3vp6VDHGTa2fFpCDpClz+OTX+0LRUzrMKzGEQc9VsB0GZ+n5Uf0UUr7p7AOMxUcI9EnM59WNdWP7DzIquAubBeiSyNiYXu0AUl8IN2eyhbFOO/N3UvzEYPMfiIv7AKkateHgVFVVACqAoA5AAWA+Fe6s2N2RZeYVdQ6pmdK7f9lk0yOJG/AwcfZREfSJBp/6Sn7Z8/Ae/pSxvlvYmAgLtZpG7saes3n4KOZP+ar7jsc80jSysWdzdiep/YeAqGaXZyGqt8Gwz4h3OyDoDzPstLNckk3J1JPM+01iiigVvEVsw2GaRlRFLOxsFUXJPgBXXsXYcuLlEUCFmPM/ZUesx6Cpx3N3EhwCX0eZh3pSP6UH2V+Z61LHEXngqrEMUjo221duHukXcXhiuHyzYoB5uapzSI+Pgz+fIdPGpCFFqKsGtDRYLAVNTJUv25DcorRjcWsUbyPfLGpdrAk5VBY2A1JsOQrfTP4gu86Q4GHPfGSZJZEv9Vh48rTliOVwVSxtfP7qch0s7v7yxY0M+HzNCpAWYqVSQ65uzzWLBToTa17gXsbK9cmy9mR4eFIYUCRxrlVRyA9p1J63PO9IO83ETDYO6lu1lH8OOxIP325J+vlXC4NFypYoZJnbEYJKdNFQhieMGNZyUESKTouXNYfiJ1rNQ/EMVwMAq+weKU9+uFpTNPgluvNoBzXxMfiPu9OnhUZEVaemFv1wzTFZpsPZJ+ZXkkvt9VvPr18ajlg3tRuGY2W2iqDluPv7qCZdrxqSC2orCbbivo9viK5U2cUxU0UyWZSQVYaqQdRXa2zIz9gVC5rG5G6t4J6yoaXsLLXIzvuKnLhdxGTHJ2Ejg4iMc/wDVQaZvxDr8fY/6qJu7imhxZkhJQxm6kdCP19lWa3L3uTHwBxZZUsJE9VvEfdPMfDpRjHi+yslV0jwz4gAbJJBtoCD9iljaWASeJ4pBdJFKkeR/frVb9t7IfCzyQv6UbWv6w5qw8iLGrM1G3GHdnPEuLQd6LuyecZOjfyk/A+VMnZtC43IvAq3mJuad1Xffd7KIanXhTtXttnopPehYxH2DvL/Sw+FQVUh8GdrZMTJATpMmYfij1/tJ+FDQOs9aPHIOdpCRq3P38lMhqvvEeDJtLEfeYN+ZFNWCqDuL0GXaJPrxIfhmX9qIqB0VnuTzrVRHa0+iZNWN3Lw+TAYZf/RQ/mUN+9VytVntmQ5IY09VFX4KBUdNqVY8pXdCNvErfI4AJOgAufZVadvbSOIxM0x/iOWH4b2Ue5QBU5cRtrfR9nzEGzOOyX2v3T/TmNV+pVLswE3k5BZr5j3D19EVNvCfdn6Phe2cfWYiza81jHoD3+l7xUZbjbt/TcWiEfVp35D0yA+j/MdPjVhkWwsNANLUqdnzFLlDW2Ap278z6D1Wa4dt7ZjwsLTSmyIPex6Ko6knSurEYhUVmchVUEknQADmTUCb+75tj5rLcQRn6teV/GRh4np4D30RLIGBUWG0DqyW3yjU+nekzeXeKTGztLJ7EToidFH7nqaSqKKrSb5lejRxtjaGMFgEU4N0dy5sfJZO5Ep78pHdH3V9ZvL40sbjcNXxeWWe8eH5gcnl/D6q/e+HjU0YLApDGscShEUWVVFgBREUJdmdFn8TxpsN4oM3bzuH5SdsbYmH2fCEjyotxmdyAzsdAWY8yeg+FM7eDjbBgsfJhZ4ZMiBfrUykksua+QkXWxWxB6nTSpGnw6upV1DKwsVYAgg9CDzqJv8AxBbsRnAR4iOIB8O6x5kAAWFgVCkD7IfIB4ZvM0cBYWCxD3ue4ucbkqSdh7z4bGIHw0ySggGysMyg8s6ekh8iBSmWqj6SEG4JB8Rp510PtOVmDGSQsOTF2JF+dje4511NVnt5t8864/DQhWeNIsOjBtDicWZIhETcZcvdJN9Nb2tWibaWF2Jh4sNBJHmR1aZWzPPIrAl3spFpHIUAsQAPGwBrxuzjMTFLmw8jxesykhSBe2Ycm5mw8acRYnmxY9WY3YnxJ6moJZdjIaq9wrCjVnbkuGjzTw3m4n4nFXWM9hEfsoTnYfek5+4WpnUUUC5xcblbiCmip27MTbBFFFFNU6tRRSBu5vrhsaPqns/WJ+7IPd9oeYvS9erYEEXC8nkjfE7ZeCCq1bXxWFfbO0Di5TELlY3VS3fUqO8o5rYG9N+fbEQJAcNa9iL2PmLi9PPZmO2fFtzaJ2j2fZlyE7RC4zZtbAA62pS322zu/JgZlwwg7fJ9XkjdWD9CGsKjfE15uVYUeKT0rSxlrHtUZbvrdXbqWp07u7wSYOdZojqNGXo69VP+ehtSfgt2JoMHDOyfVTjMrjUXN+63qnTTxrxQUhIeVs8OZHLRNabEEZ/VWY2FtuPFwLNEbqw5dVI5qw6EGuvFYdZEZHF1YFSDyIIsRUBbi75NgJtbmCQ2kTw8JFHrD5jTwqfMNiVkRXRgysAysNQQdQRRkcgeFjMSoHUUuXVOh/u8KuW8+wWweJkga9lN0J+0h9FvhofMGte7m1Po2Khm6I4J/CTZh+UmpY4tbs9vhxiEH1mH1NubRn0h/Ke98ahagpG7Dsls8PqRXUvS1tZ394q0yNcX8ah7jXBbEwP60RX8r3/6qShxUxoiSKMxoEQJmC5nbKLXJY2B08Kb+19vz4oqcRK0hW+XNbS9r2AA8BU0szXNsFU4ZhE9NUCV5FhfvXPs6DPNGnrSKv5mAqzyiquQzFGDKbMpDAjmCDcEe+nLg+Je0Iz/AL/P5SKrD9AfnTIZAy90ZjGGy1haYyMr68U5+Ne1rvBhwfRBlb2nur8s3xqMKUdv7ckxc7Ty2DMALL6ICiwAv8ffSzw33b+l4xcw+qhtI/nY9xfe3yBpjjzj8kXTsGH0XT+UXPf/AHJSfw03Y+iYQM4tLNZ38VFu4nuB+JNO40VHHFDfvsVOEgb61h9Y4P8Au1P2QfWI+A9tHkiNqwzGS4hU5auOfAewSDxP367djhYG+pQ/WMP4jA+iD6gPxPsqPaK6Nn7PknkWOJC7toFH6nwHnVc5xeblehU1PHRw7DcgNT6laFUkgAXJ0AHMk9AOpqVNxeFdss+NXXmsB5DwMvifu/Hwpd3G4cR4MCWa0mI8eax+SX5n73wtT2tRcUFs3LLYnjZkvFTmw3nt7uC8qtq9ViubH7SjgQvK6og+0xAHs8z5UUswASbBdRqIeMO/WAxGzpcPFi80xZSEjznMUexSTSwXQnU8wp10ro3o4y2DLgkvb+K4/sjP6t8KgmcjEvJLJIiOzejlCjprZbAe4VGJGnRHPw+aMN2xYnQHI2/v1STauvZeGDyqp5XufYBe3ypzRbPiCgBVYeNgb+d69JgYwQVRQRqCBY1CagZhXMPJ+UOa9zmkZXGa3KtgAAAByA5Cs0UUEtmAALBFFFFJdRRQBRXLrlwvSOQQQSCNQQbEeYPSn3uzxangsmJBnjGmblKo9vJ/fr50wqKe1xbmEPU0kNS3Zlbf7+KmrdbYGzMRiJ8XDlmknsXjlCsYz1tGwut/GlfeLh9hMXh3h7KOLPbvxxorrY30NqgLD4po2DxsUdTcMpswPkRTt3Q40YhcW0eNPawhbXVVDqR9o2tm86Njm2ussXiODmnIMRuCbAb1MmC2BFHhUwpUPEkYjysL5lAtrUTb88M3wuabDXeDmV5vF7fWTz5jr41LWy94IMQmeGVHXyIuD4MDqD7aUOdSPY2QICjrZqGTo/UH+6qrNPnh/wARPoQaGfM0NiyZdWRueUD1W+R9ppV4m7hQwo2LhZYtRniOisWPOMdG+7y9lRjQB2onLcMdBilPmMvMFObevf3EY0kE9nD0iU6Hzc/bPy8qbNFFMLi43KOhgjgbsRiwRRRRXFMiiiikkit+Cx0kLh4nZHHJlJB/+vKtFFJcc0OFipJw/GST6K6ul8TbKkgtkN9M7L0I52Gh8qjmaVmYsxLMxJLHUknUknxrxSxunsNcXikheQRBuvVra5E6Zj5/PlTy5z7AoGOmp6Fr5GCw1P4XjdzdmbGy9nCvL0nPoIPFj+3M1Om6e50OAjyxjNI3pykd5z4fdXyFKGx9jRYWJYoUCovxJ6sx5knxrsdwASSABqSdAB4k0bFCGZnVYvEsVkrDsNyZ2dvf7L1WvEYlY1LOwVRqWYgAe0mmNvNxaggumGtPJ4g2iX2t9r2D41FW3t58RjGvPIWHRBpGvsQae83NJ87W6Zp9Fgk9RZz+i3jr4KSd5uMMaXTBr2jcu1a4jH4Rzf5D21F+19tzYp888jO3S/or5Ko0UeyuGignyOfqthSYdBSDoDPtOqKTMbs9e0EhUZEW7KBqxF+nw+FKdc20kJicAhTbmdNBqR7+VKNxDsl3EIWSQkuF9nMd4XFBtEK6rnXIxOVQoGVT6JJHLXp0pVBvqOtManbw27OXHQ4afOYpmydwgMrH0Tcj0b6H49KKkgvm1ZjD8b5m7JgS37cO77LtpW2VupisT/uYJGHrEZV/M1hU6bI3IweHsY4EzD7TjO3tzNe3utS6BTW038iiJ+Ue6Fn1PsPdRBsrgtM1jiJljHVYxnb2ZjYD5089kcMMDBYmPtWH2pTm/o9H5U7KzU7YmN3KjnxWqn6zyB2DJaY8IigBVUAaAAAAewCs1toqWyrtoqHtrcF5lucPKkg6K4yN7Li6k/CmZtbdXFYe/bQSIPWtmT251uKspWueRVUliAoFyTyA870O6nadMlfwY/UMykAcPA+I9lUSTYnMmRgOdIkYvJbMbE2zdbeNS/xR29g8a64TZsKS4mR7NNGtgBfUXWwbzJvamdgeHEs0+Nw8LBpcIoYD/UINmCnoedqexrgDcoOqqoJXNMTNm2ZzJSdHsMg37V/cbfOpj3P4tCNEhxamyAIJkudALAyLz94+FRXsJJJwyKjNJGO+gF3AGhOXnW9lINiCCOYOhHtHShDJIw5rVRUFBVxXYNeOYTt4kb3fTcRlja8EWiW5Ox9KT9h5Dzpo0UVC5xcblW9PAynjEbNAiiiiuKdFFFFJJFFFFJJFFFFJJFeo5CpDKSGUggjQgjUEHxvXmikkRdS9BxiiXCRs6l8TazINFzDTOW6A87C5qP8AePfXE402le0fSJNEHtHNvfekGlHZe7uIxJ+oheQesBZfzHT51IZHvyVVFh9JSEyWHed3ck6ipC2VwZxD2M8iRDwW8j+zoo+Jp57K4UYKGxdGmYdZTp+RbD9ac2B5UU+OUkWQO0eHvooRweBklbLEjyN4IpY/LlTt2Twmxs1i4WBT/qG7fkW5+Nqm3C4JIlyxoqKOiqFHwArfU7aYDUqjn5RTOyiaG9+ZUe7J4NYZLGd3mPgO4nwHe+dOuDdTCJGY1w8WRhZlKBgwBuM2a5bXxpXrmG0Iy7x5xnjVXdb6qr5srHyORtfI1O1jW6BUc9ZPP+o8n7eCqhxTwSRbWxaRoI1Elwq6AZkViQOlySbcta7eDsKf+aQPNGzRxn0wrMkcjXWFpCAbDPYAm2pHhSNv/ixLtPFusiyK07lXTVSubu2PWwsL+XXnT0/8P+84w+ObDvouLUKDflJHmZR7wWHttT0KrHis0UUkkUVii9JJZorF6KSS5INrwv6EsbfhdT+hpD383O/8zgWHt3hAbMSmucWtlYdRVfwK3RYx19F3X2Mw/Q0H8TwWudya/jJ5flSrjuBeFMMaYeWSB0vmlXVpCfX/AMCo12XuRiU2zNgYsY8UmXN23evIoAbWxv1+VbYd7MYno4qcf8Rj8ia6oN/MYsna9qGktlztHEWt4Zst7e+nfEt3hDO5OTjquafFSNsDhKsGKgxbzu+IiBEjAACYm4zN15G3nakXjXiV7TDxgLmys7GwzWJCqL87aNSVDxfxw59i3tS36NSBvRvNJjphLKqqyoEsl7WBJvqfOmyzNc2wROG4PPT1IkktYX0KR6KKKEWuRRRRSSRRRRSSRRRRSSRRRRSSRRRRSSWzDT5HV7XyMGseRykG3yqz2EkDIrLyZQwtysRf96q7T1w3FjFxxRxIsQEaKgJVmJygC5u3PSp4ZAy91QYzh8tXsGLUXU5UXqBMRxS2g38YJ+BEH6g0n4jffHP6WKm9zZf7QKnNS3sVK3k7UHrOaPH2Vi71pmxiJ6Tqv4mA/U1WmfbE7+nNK34pHP6muVmvz19tM+J7AiW8mj80nl+VZDEb2YRPSxMA/wCIv7Go24hbxbNjTGYqGfPi8ThvooCM1iCdWGmhy215d3xJvEe1ZxHJE7agZu6PHow6X1HwpBx2MMjliTboD0HQWqdj3Osdyp6ylhpi5lyXA23aWBuualfdLFrFjcPI6lljlVyFbKTlNxZumoFJNq2xxHKXGmUjrrc3tb4GpCq5g6QuL9vcrCz8b2+xhQPxSX/RRSdPxoxZ9GKBfc7fq1R5hgci3OY2He8dK2VXGV+l16FDhNHsh3N6jeSfVO/EcV8e3KRF/DGo/W9J8+/uPfnipf5SF/tApAopm27tRjaGmZpG3wCUzvPi/wD9rEf/ANZP80UmUVzaPapfh4f4DwCKKnqDhZs9f4Jb8Tuf0IpQw+4uBT0cLD71Df3Xoj4Z3aqB3KOAdVrj4e6roWrfDg3f0Udvwqx/QVZXD7GgT0IYl/Cij9BXWqAchb2U74bihncpf4x+f4VbYN1cW/o4ac/8Nh+orm2nsmbDsEnjaNiMwVrXsbi/xBqzlRLxs2faTDzDkytGfapzL8i3wpskAY24KnoMbfU1Aic0AG/aoyooooZadFFFFJJFFFFJJFFFFJJFFFFJJFFFFJJFK67o4worjDTFGAYMFJBUi4OnlSXBAXZUX0nIUe1jYfM1Z7BYcRxog5IoX8oA/apoo9u91SYtiTqLYDACTfVVpm2TMvpQyr+JHH7VyNobHT21acikzb2BZ4JBCkZmKkIZApUMdMxupBte9iNbW61KabiqtvKU/NH5/hVroqZN4ts7HwUI+lfRppQtiIoozJKyizHLHpHdgeZAHLpUC7w75dvJmhw8WGQElVjzEkHQZ2ZiGI8gBem/DO7UQOUkW9h8kn7xyEy2PIKLe/Wkqul8VmDFhmdiO+TyAvcAeenst5099xOHuH2oUSLESpKiZ8QGjGRRmIvE4PeJugytb7RubZaMaNkALJ1U3PzOk7SmRg8GZM1vsqW+HT304cJgEaNO5bRWPmRfQj/vnUsR8Auyv2WIXXq0bXPtIb9q5p+C+LHoyQt55nB05fZtQ8pecgFeYc2iibtSPBJ1Fj9yEwaKdJ4a43M6IsbtGQHVJoyULAMoZSQVupBFxyrjm3Exyc8LL/KA39pNCFjhuWsZXUzurI3xCQqK7Zth4hPSgmX2xv8A4rjdCNCCD56frTUQ2RrtCFiii9FcUitPRemBtXjHhY7iFJJj4+gnxbX5Uzdq8W8bLpHkgX7gzN+Zr/IVZOnYF5zBg1XN8thxy/Km3EYpI1zOyqvixAHxNNPa3FTAw3CuZm8IhcfnNl+dQhjdoyzNmlkeQ+LsW/WueoHVJ3BXkHJyMZzPJ7slIu1eNE73EESRD1n77fDRf1pl7W3hxGKN55nksbgE90HlcKLAfCk61PLdnhficVZpB2ER1zOO+w+6nP3m3vqG75DZWvM0WHt2yA3jv90zaKce/G6RwGIyC7ROM0bnmbaMp6XB+RFNymEEGxR8MzJmCRhuCiiiiuKVFFFFJJFFFFJJFFFFJJFFFZApJL1FMVYMpKspuCDYgjkQfGnfsritjYbB2WZR0kGv51sfjeu9+D05wySI47YrmeF9AL6hVfxA5369aY2P2fJC5jmRkcc1YWOvI+YNjrUlnx56KsElFX3bk4jx+m/wUubK4zYd7CeOSI+I+sT5d4fCk/i3xIgXZpTCz5pcSezUxOVZFWzOzW1GlltpfP5GomxOIEaljew8KbGJZ5mL2bJfoLhR4fCioZHO10WZxegpqcgQ32ju1AHatWz9nyTyLFCjSSPoqqLk9T7gAST0AJpybsrs8wzRTqTiplCQSuxWGGRmYd4hgAoAQ5zcanSwJOnA7xSbNb/YyEleLLJKwVn7zXyqDcR2CqOp1NzyAzutslExWHlxa54A4eSMC7EDUKVNgQTa4vyvU5e0C5KpWUk0ji1jSSNbblt4lbvy4XHOrxBIxlSJo4mjhdVRLBCb5yAQC1ySdTzqx/DfYf0TZmGiK5X7MO4y5TnfvHMPWFwtzr3a9bN3zwGKChZY7jUJIArAjlZX/anGGroIOiikifGbPBB4rNqxas0V1RrysYBJAFzzNtTbTXxrNqzRSSWLVqkwiN6SKfaAf1rdRSXQSNEntu9hibnDwk/+2n+KKUKK5YJ/OP7T4qq9FFLu7u5eJxp+qSydZX7sY9h5sfZeqoAnIL1SWZkTdqQgBIVOfdrh7isZZgvZRH+JICAfwLzb9POpN3Z4X4bC2eQdvKNczjuKfupy95uaeYFFMp97llq3lD8tMPqfQe/gmvuzw8wuDswXtJR/EksSD9wck92vnTooJqNd+uKQjzQYIhpOTTCxVPJOjN58h50QS2MLPxx1GIS2zcd5O5b+LO3sL2Bw7jtJzZlCnWI+ux6aaZet/fUN16klLEsxJYm5JNySeZJPM04ty9yn2hI2pSJB3pLX7xHdUDqeRPl7qAc4yOyW5poYsNpum7IZk8eATbopZ3k3TnwL5Zl7pPdkXVH9h6HyOtI1MIINirCOVkrQ9huEUUUVxSIooopJIoor1HGWIVQSxNgALknwAHM0kibarzTg3FxuGixkb4sHIuqnmqv0ZxzIHlyNjSi/C3FrhGnYAOve7Dm+TqTbTMOeX29dKZwp9iwgkIPnIayN7GO4G25WkilDKGUgqwuCDcEHkQRzpu47cqOfFzTYhUkjlgiiVbHOrRtKxbN09MAWI5a1FW5XECXAkI95MOTqnVPvR35fh5HyqU8XvPBihDBA/afTFcN2bZZIoQjLJLrqpDFVtzudORo9kjZAsHW0E1A++7c4f3IqAeJbYbDYgwYKYyqCe0zAEIwJUxZvtEEa6eGppsQ7fcMCQCALZR3RrbWw61JO+fCeHCYyJvrBg5pY4bs92DztJmysBdViRc12zXNr31tEs8YV2AOYKSAfEA8/fTubba1kOa+oL9svN8vJODFbGEjK6nLcAkG5JvqST40rGnxtvhfMqCbBt9JhdQ620kysMwOX7YsRysfKmQ6EEgggjQgixB8CDyoCTa0ct3hwpSHSQG5dba7+7csUq7K3pxWG/wBzPIg9W+ZfytcUlUVECRorJ8bJBZ4BHFSPsrjTMthiIUkHrISjfA3B+VPLZPFLAzaGQxN4SjL/AFC6/OoGoqZs7wqefAqWXqgtPD2Vo4MSrjMjKynqpBHxFbarBgNpywHNDI8Z8UYr8QOdO/ZXF3GRWEuSdfvDK35l0+VTtqW7wqOfk7OzOJwd5H2U4UUwtk8YcJJYTK8LeYzp+ZdfiKeGztswzi8MqSD7jAn4cxU7XtdoVRzUk8H6jCP72rtorFFPQqYO7PCSCCz4k9vJzy8olP4ft+/4U/Y4woAAAA0AGgA8hXqsU1rA0WCJqKqWodtSuuitWJxSxoXdgqqLlmNgAOpNcu29uxYSIyzsFUcvWY9FUdTUG7479S49rapAD3Ygefgzkek3yHTxpkkoZ3ovD8NlrHZZN3n24pZ364mtiLw4UlIeTPyeXyHVU+Z8uVMCit+BwLzSLHGpZ3OVVHUn9B1vVe5xeblb6npoaSPZYLAan1JXbu3u9JjZ1hi66sx5IvVj+w6mrCbE2NHhYVhiFlUe9j1Zj1JNJ25m6aYGAILGRrGR/WbwH3RyA9/Wl9jYa0dDHsC51WIxbEjVybLOoNOPFNDiht1cPgmQhWef6tFYAj7z2PgPmRUEU49/d5fpmLZlN4o/q4/AqDq38x19lqRtlYAzzxxLzkdU+JsT7hc0JK/bdktVhVL8HS3fqcylUbiY0xJMsDOkihhksWseV15jTypHxeAkiNpY3Q+DqVvbwuNas5h4AiKiiyqAoHgALAfCol424i8+HT1Y2b8zAf8ATUkkIa26Aw7GZamcROaLG+ajdUJNgCSdABqSfADrStgt0cZMfq8NKb9SpUe8tYCuTY82TEQt6sqN8HU1ZoU2KIPvdFYticlEWhjQb31VY9p7Mkw8rRSrldNCLg8wCNRodDTs4TbXjhxmSRV+uGVHIGZHGoAboG1HttXfxn2TkxMU4GkqZD+JOX9JHwqO0cqQQbEG4I5gjUEUw/8AG/uRLCMRos8toeB/2rTVDnFDcXsGOKgX6pz9Yo/hsT6QHqk/A+3SRtyt4xjcIkumcdyQDo68/cdCPbS1PArqVYBlYEEHUEHQgijnNEjViKaolw+oPDIjtVW6Vd2t45cFOJospNsrKw0db3K35jXW4pU3+3MOBmulzBIT2beqeZjY+I6eI9hprVXkFh4r0FjoayG+rSrC7D3iw208OwABzKUlhb0lDgqQfEEEjMPH3VC83BCZcRl7KUQ/S8qyM8ZDYXvFnkyG8bBUuCfSzgWB0pM2btOTDyLLC5R15EfoRyIPgalrYm/cm0Y44YpIsNiQ47QOpZZYrHP2Guj8jY8rHnRsU21kdVjMTwd1MTJFmzzH44p8bIhjWCJYTeJY0EZBuCgUBDfr3ba0mbx7k4bGj61LP0lTuyD3/aHkb0rbNwKwQxxJfJEixrc3OVFCi56mwroqcgHIqkjlfE7aYSDwUE7zcMMThbvGO3iH2kHfUfeTn7xf3UzqtPamvvNw7wuMuxXspT/EjsCT99eTfr50K+n/AIrUUXKAjo1A+o9R7KAKKc28vD7FYO7Fe0iH8WMEgfiXmv6edNmhCCDYrVQzxzt2oyCEUUUVxTIr1FKVN1JUjqCQfiK80UkiAcil6LfvHKABipbDxIY/Egk1ikKiu7Tu1DfB0/8ABvgFaim7vdvrDgEu/flYdyIHvN5n1V8/hekffniUmEvDBaTEcj1SL8Xi33fjUMY3GvM7SSsXdjcs2pP/AH4UbLNs5N1WNwzBnVFpJsm+Z/C7N4N4psZKZJmufsqPQQeqo6e3metJlFFAk3zW4jjbG0NYLALKrc2GpOgA5nyqb+G+4wwkfbTL/tEg1B/hKdcg+8ep93SkLhZuL6OMxC+cKH/mkf2/HwqVBRkEVukVj8bxPnCaeI5DrHt4IpkcVd5vo2F7JDaXEXXTmsf229/o+8+FPWaUKpZjYKCSTyAGpNV03v3hONxTza5PRjHhGvo+86k+ZqSd+y23agMGoviZ9p3Vbme/cEi0+OEOye1xxlI7sCFv5m7q/LMfdTHqa+D2yezwRlI707k/yJ3V918x99CQtu8LV41PzNI62py8fwn5UIcYZ820AvqRKPiWb96m+oA4mYjPtOf7uVPgg/zRVQegs1yebeqv2NPomuGtr4a1aHBS5o0b1lB+IBqr1WR3Snz4HDN4wp8QoB/SoqY5lWPKVvRjdxPokXirsrttnuwHehIlHsGjf0k1BFWixeGEiMjaq6lSPJgQfkarLtDBmGWSJucbsh/lJF6VS3MFO5OT3jdCdxuPqnVwv3m+i4sRubRT2Rr8lf7DfE5ff5VOoNVYvU/8PN5vpmEUsbyxfVyeJIGj/wAw19t6dTv+UqDlDRWIqGjXI+h9Et7Z2RHioXhlW6OPeD0ZT0IOoNV73n3ckwU7RSajmj9HTow8+hHQ1ZGkHfHdRMdAUawkXWN/Ubz8VPIj/FSTRbYuNVWYViRpJNl3UOvDiq44lbqVByltAfb/ANmtsPcy5SVy2ykGxFuRBHI16xEZjlkib04WKOBYgMCQRfxFvnXmgTcZLdRbEpMozvl9FLO4vFMPlgxrANyWc6BvKTwP3uR626ycDVWKfm43Ex8LlhxJMkHJW5vF/wDJPLmOnhREU+5yzeJ4Je8tMO9vt7KbKK04PFpKivGwZGFwym4I8q3UasiRbIrBFMvebhdhsTd4x2Ep1zIO4x+9Hy94saetYprmhwsVLDUSQO2o3EFV03i3MxOCP1sd06Sp3oz7T9k+RtSHVpZIwwIIBB0IOoPtFMLebhHBNd8Mewk55ecTH2c092nlQj6cjqrWUXKBrujUC3EafUKF6KVNu7s4jBtlnjKi9g41RvwsNPdzpLoUgjIrTxyNkbtMNxwRRRRST1km+p5nWsUUUkkU9uG+4/0yTtph/s8Z5H+Kw+z+Edfh40kbm7pvj58gusa2Mj+qvqj7x6e89KsDgcCkMaxxqFRBlVRyAoiGLaO0dFnMaxPmG8zEekdeA91uVbaDlWazWjG4tYo2kc5URSzE9ABc0esOASbBMPi9vN2UAwyHvzi7+KxA/wDUdPYGqGqUt4ttti8TJO32zoPVUaKvuHzvSbVZI/bddelYZRikgDDqcz3/AIXuGEuwVRdmIUDxJNgPiasxsjZ4ggjiXlGip8Bqfedag7hnsrt9oRXF1ivK3h3fR/qI+FT6BRFM3IuWc5Rz3kbENwue8oquG+OIz4/Et4zMPynL+1WPY1WDaM2eaR/WkdvixP70qk5ALvJtv/JI7sA8z+Fz1YDhpNm2Zh/JSv5XYVX+px4QTX2cB6sjj4kN+9R056aseUTb0wPY4fYp7VB3FvZPZY/tAO7Oof8AmXuN+gPvqcqj/jJsntMGkwGsL6/gfun+rKfdRM7bsKzmDT8zVt7Dl4/lQvTm4e7y/Q8WpY2iltHJ5Anuv/KfkTTZoqvaS03C388LZ43Ru0IVpwaKZnC7eb6VhBG5vLh7I3iyfYb4C3tFPOrRrg4XC8vqIXQSOjdqFEnEHdXBYbD97EJHimeWYGVgrT9o5dlPsuApPgATrUTtteIfbHuvVo9q7vYbE2OIgily+j2iBrX52vyqEOMm72FhxEcOChAnlQs8Uad1EX+Lp6Oga/Swv7YZIg47St8PxWaBnM3Ft1wT9Mu1MSWSRw2uVdGVxyI8DXPNjMx0xAUeABpWw0OVAp1sLe2uTaaqqaICzd0aePWh2uF7WWhqaaRsXOF265uXeAsR22Tt3G33m2fazmWEm7ox0P3kP2W/XrUh7H4hy7S2nFHgAfocSZsTI6WuzA5UBPIg+HPXoKg4bOtAEYnu94269bV2bnbxy7OXt4mym9yp9Fx6jDqP0qWN+zffmquvoeec2zQw7Fyb9lsj76qTd9N6Np4dsQzY7AwJCbrGgzzkNcxrkYHvMPdzpa3f4knD4PBHaudJsXmtJksgGbuGS2i3Ug8uWtNbhzu/h9rYmXH45g+JMvaLhr2QIBZSVPpqNPZbXnUo75z4WLBvJjYllhjs2Qpn1uAuVfG5AvRQIOiy72OYbOFljezfCPAJC8is4mmSFcttC/2tegFL1RTu5sLE7Xxce0MephwsJzYXCHytaRx4aA+fs5yvXU1acVhEkUpIqup0KsAQfaDUc7y8HUe74Nuzb/Sckxn8LalfmPZUmUUxzA7VFU1ZNTO2onW+3gq4Yjc7GIxU4aa407qll9zLoRRVjrUVB8M3tKvByjm/g3zVWKKKKCW2U6cJogNnIQACzuSQNSQxFyeugtTzooqzi6gXmFf+6k/yP3WaZvFpyNmyWJF3QG3UZhofKsUUpOoe5coP3Mf+Q+6gqiiiqteoBSZwRUdpiTbXKgv1tdtPkKlyiirGDqLzvG/3r/p9gtc3on2H9Kq3RRUVTuVtya/7P/Pqipk4K/8A4cv/AL5/sSiio6frqyx/9me8KRKQd+lvs/FX/wBJqzRRz+qVhqb9ZnePuq6UUUVVL1VPfhA5G0LAmxie46G2Ui/jrU4Ciij6fqLA8oP3h7gg1qbCoWzlVzWy5rDNl9W/O3lRRRCoVWvbkYXEzBQABK4AAsAAxsAByFcNFFVBXrEP6be4fZFaJ4xYCwtcaW0rNFdGqbOAWnuSjsiZkniZGKsHWxUkEXIBsR5VZrKCLEXB8daKKMptCsnykHTj7ivVZooopZVFFFFJJFFFFJJ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30728" name="AutoShape 19" descr="data:image/jpeg;base64,/9j/4AAQSkZJRgABAQAAAQABAAD/2wCEAAkGBxATDw8PDxQQDxAPDw8PDw8PFBAPEA8QFBEWFhUUFBQYHCgiGBolGxQUIjEhJikuMS4uFyEzODMsNygtLiwBCgoKDg0OGBAQGjAkHiYvLywsMCwsLywuLDQyLC0sLDIsKywsNy8sNywsKywsLiwsLTcsLCwtLC4sLCw3Ly8vL//AABEIAMIBAwMBIgACEQEDEQH/xAAcAAABBQEBAQAAAAAAAAAAAAAAAQIDBAUHBgj/xABJEAABAwIDBQUDBwgGCwAAAAABAAIDBBEFEiEGEzFBUQcUImFxMoGRIzNSYnKhwRVCQ1OCsdHSJJOissLwNVRjg5KUtNPU4fH/xAAaAQEBAAMBAQAAAAAAAAAAAAAAAQIDBAYF/8QALxEBAAICAAQEBAQHAAAAAAAAAAECAxEEEiExBSJBURNhcYGRseHwBhQVMjNCwf/aAAwDAQACEQMRAD8A7ihCEAhCEAhCEAhCEAhCEAhCEAhCEAhCEAhCEAhCEAhCEAhCEAhCEAhCEAhCEAhCEAhCEAhQb4pDI5BYQqu+cnb4oLCFVdM5Rmpd1HwQXkLPNU7r9yBVu6/cg0EKo2oPkl3zkFpCp79yBO5BcQqbqggEkgAC5JsAB5lO3zkFpCrCUp28KCdCqumKY6ocguoVDvL0oqXeSC8hVmzFP3hQTIUG8KN4UE6FWMxRvigsoUAlKcHlBKhRh5S5igehMzJboHISXQgplNzIJTSUD8yVQ3ShyCS6a5qA9OUFdwTCrD2qFwVAx6sBypkqWKRBMU1Oc4AXJDRpqSANTYappI18jY+R80CSAlrgLAlpAJ1ANtLjmFzrZzHpaer7vUOcGOcInNeSd07gLX4AHppY+S6KCvLbb7L95Zv4Radgs4DjK0cLfXHLrw6W6MF6xuto6S5OKx3ty3pPWP3+/k9i1DisrZbEDNRwyP8AnA0xy8fnIzkcffa/vWi8rRManTqrO4iSEpCEoTlFQOSNUj7KMBBOwqUFV2lTtKBShIUBAjk1PITCgcCngqJOCCUJyiBTroJLpbqMFOugchNQgplNJT3BROQBKbdBKbdA66cHqK6MyKstkCVzAVWBT2vUCPYoyFY3nVI5rSqIiQ5rmO4OaWm4B0IsdDx4rmdZ3zDp8wvlcdHamKYdPfzB1HJe+lxWla7KZW352u4D1IGn4K9ljljsd3NE8a+zIxw/cV0Yr2xdZjpLiz4qZ5iIt5o+angeLx1ULZovsvYfajeBq0/x5hakZXm4dmu7Td4ojYO0mpnnwys5BjzwcDqM1+lwCVt0lS14JbfQ5XNILXMdxyuaeB/DUXGq035d+Xs6cfNy+bua9u6mziwiqHASDgGT6Br/ANvRp8wzqVcSTMa5rmuF2uBa4dQRYqpSyO1Y83fHYF302m+V/vAN/MOWLNcc6yic9IU0oHApyiTw5A8KRrlGClQTgoUIcpWyIFCCE4WKMqBmVACelBQNASgJ10t0CAJwCUJQgSyE6yRBXcFC9ilJSFRVVyZdTyMUDgqGlCFn47jEVJTyVU5IiiyZsozO8TwwWHPVyIv3TrrLGPUhAImYQQCCM1iDwI0XgYNoMQdjksJqJosMEjnteYI3xuYGBwjbI6MkAuuL3RXVAU4LAxTayighknkluyMXIja97nEkAAC3EkgakDqQnbL7U0lfFvKV9y0DeQvs2aInk9vTjYi4NuKCPH9l21DzI15jkNr3GdpIFr8QQbAcCsSj2cxOlfnppI3C93MzeB/2mPsPvv5rLrtpcQk2gmoaOdkVNTxZpzLEyeJgjiD5HkaO9p7WaOGq97HtDRG39JpzwuRIwD3ardXiLxHL6OW3CY5tzdpSUOJvLR3qJ9M/gSflIT5iRtw0fat71ZmpsxEkZDJLWDx4mvb9F4/Ob77jiCNVyfs/2wqt/VPxOtlZT07bxRSxxA1JLnN0dkzusMps08xc24rP2nl88gpIHUzS53yrxd04tbOYyMjX8+ZI0JXPa0R1d2HDa8xWPX3dap6kk5HDJIBcsvcEfSYfzm+fLgQCkqWEWe0HMy+g4vYbZm+ugI82jqVwvF9o60sdKaiSoycAD4Q53hyuibbKTcD9xWbGc9zmvIBnfA4h0sItrqPbb58Rz6nV8WdbiHfXw6vxIpN+/rEdPpPWOvy0+ixqA4aggEEcCDwSFfO/5Tqt4O7TywuhDWztY5wBYRdklgRrchh1+ieZXoqLtErKctEsrJmk2y1AFz6PbZw9TdX4vbcMP6daebltHlnXXp+DspCFybabtWmjNI+kjYA/O2pgqAXjMCzKWSMINiC7X7l0USYh+qov+ZqP/HW2JiY3DhyY7Y7TW0alqApwcvDUW3rZal1JH3PvDZHRGJ0taDna7K4X7pbiON07b/GcTpsOnqYxRwmMxXkZJLUSND5Ws8DHwtbe7hqb6X04WrB7nMluvG9nOP1ddhxqKljI33kjiljsBPlBG83euUhwI6G3ABYnZjttiOIMqGyNpHOpxBeR29hL95n4hgcL/JngBxQdPa5StkWJva76FF/W1H/aWDt3jGI02HVNRH3SJ0bWeNjpZXtDpGtu1r4w2/i5/BB70PTgQvD9mG0FXW0DaisbFfO5kcsehmDDlc58Y0Ybjkdeg5+wDkFnRLcKuHJ10E10XUYKUIH3QkshBWumlyY42TN4ipSVG8IzIzIIHrn/AGm4XFVOpoKjEIKCBt5JIJSxhmOYgSNLnC5AzDXQcea6E8KEm3Ow4k3sB5ojwu3W2lJBhcsdHUwyyyRilgbBMyRzA5uUv8BJGVgOvW3VU+zPFooqOOWtxRr5ZWk92qKuFzYGl3g0ccwfax46ZrW0XkcbxP8ALOMsYd8/DqQkOMTJJXbhrhvJMrLuvI7K0WGgy9Cuk492g0VPSTTQTRSyxjJDTsdZ+9IsxrozZzWi2txwFkFLbvFcLqaUsmrWPhjdvZaWililqKpzfYjABJAvqdOhJGVUNhdrMMZR1EsVKyhmpYS58IGaSdmYBmWYgOku8sBB1BcPJR9i+ASMjlxSozb6szCIvuHGIuzPk/bd9zb810eppGSui3oz7qVszGuJyiRoIa4tvZ1rki/A2PEAoOSditVO/EcSdLka+RplqQ9jt8ZTKRkab+ABziSCDwA8x6jtRx6qojR1FJId5ncyWkcC9k0JFw9zOVnaZhY+LnZeN2Emp21u0D6tjJYGiQvika17ZCK27G5XaEl2W3nZeWNayWpmaaenjOd7g2FkbI2tDrANbbTQjnrqVha2nTgwfEnrOo7fdo7TYlVVJzvc900rmhupAib7RDbey0Wtp15kqpBVMa4QukL5ABcu5np6+XFK6nZyiYTyu2MC/qqGETMkLgYYmlmuZjWgcenVc+t1l9yLzjzV5ekz0jvrUfaDqJ5FfKQbHIf7rePX0VkNh76xzSKaVgzi3hhcQwnMHfoz6+HTiFRp9a6Ua+yeBI5M5hK8Wr28fY5kk/Nu5lbPX7OKY3SOkf5O7dpHR72R8jI4qv8AT07/AAsliLeAFvA4tOtvCTa1jYHz+07Wjd5QG/OcAAbeG17BamI7xzY2tY1+UuDHOOV8BPB8bgbgXvduoN+F9VlbRayRM+r/AHnW/BSnW0Sz4is48F8cx2mNT776pMfjDWwNaLNaXADy8K6Tg239RBE9k7o3xxRyOZJK2SSTwtu2Nxa4XuRYOPC4v5c52l/Q/bf/AIVbr4zKd0NIwbyu62OjG+akWmIrP1Z5MNL3y01ufLy/XTT7N8bk/LE9Q0RRmtMrXukzuihdPMHNBs4GxflYDfi4L1e3WC4jBheKSVda2sindTv3O6czcyd6htuiXHKzll8utyvJdnODx1NbiVE4hgmop2RH6D2TxujcB9VzQfctrF9osQnwTE6SvgcJKJ1NDJWXDQ+QVUNmPadXPIsczdCCCbXuel8O0anT2/Y5/oSl+3Vf9RIuf9h74R3/AH0s8HhpMu5fNHm+evm3Y1tpx6r3XZVMGbPxSHQRtrnk9A2aU/gvA7BST02z+MV9O98MpmpWxSNtcGJ7M3EWIInI+KI6uJ6P/W63+urP5VRx2hoKqmkpn1dYGyhoJL6mUaODh4XNseCNgsVxKtw2GqfUQh7zMwk0xc67JHMDiWytbfS/s28l5/sU2oxCqdVirnM8MDI5PlBeUPkLz4Xi3gsx3hN+ItYIjU7Mto8La0YRSyVGeGSbdGqa1jqg5i55ZbQc/CbGw9V0QNXE+wmMS4hiVUQD8mMriLlu+mc42PK4Yu2IScAnBIE4IFCcEiUIHISXQiKj2qJzVdcAonRhFUyCE3OrL41C+JFR5lWrsQghaHTyRwhxytMr2szutfK258R8hqp3AhI1/qEHlqnHJPEzC6Cad7j89JEMPpL39oySBpf7hr1WFD2dSVU7qvG5hUyublbBTXiiibrYZ9CbX0FuPEuXRym2RHH8ZwTGMIdv8OnnqqJvGJ959y0cpIuGX67LedtL9U2arZKikpqmSN0D5o2vfE64LCT562NrjyIVsaKaKTX/ADxQfNNHK41mIEXDXzyEjWxO+eRf4qlQO/pk5AJ+cGltPEOpHRey2srN7X1cnIzva3pZhyA/2fvWTdcVs0bno9di8Iv8HFMW7ebt7+hM5+i74x/zLC2feG75zzlb4dToL3Onqt+yycdfrG08NXEc+n8VccxO6+7TxuO+LlzWn+33+fT0UpJyJnzR3Ge4GYfm6C/rokiJuXF5L+N82vDr/BRS68LkaAcSgPI0NvQgBdGoednJae8+u/uuR4pI3iN4PrWafj/6TaYPnqGyltmMIvxsMuoF+Zuq72MLTc5bcOLvieHwHwV3Z6XxPZyLQ4cuGh/eFjaOWJmIdnDZLZslMeS08uxtI7WEc8zj6+ytkvP0XcerP5k5C5pvuIjT79OGmuW+SLd9GYHIaWqbVxCQyNfnIJjsQTdzePMXHvXRu07E5JcFqiKWeKOUUsgme+iczKZ4SHERzOdqABw6cFzxdn7O6syYbBfjEZID6Mccv9ktW/DeZmYl8rxTg64sdb19/wA+rxGzPeHbMxUdOxxqK6Wppo7gtayF8pdLM420YGF2vVwHE2XtDsTD+SBhDXvjjLGtfMwDO54kEj32P0nDhyBtyXqClAXQ+G87s9sZS0tMymbvpQzOc75ZWOcXOLj4Y3NaOPReHx3CKjBaep/JsDJoq61O6bNPJUQ3DxGDFqDYPcA4cyLgLrgSgoOfdiuzU1JRSyVDHQy1UrXCOQFsjYY22ZmB1aSS82OuoXRAmpwQOCcmgJ4CBQlQAlQJZKlQgYUwpbppKimlIQnJEEbmKJzB5qcoKopOcEmZqtviBVZ9L0QMNkjeI9R+9NdEQmg2IvyIRHBJnXe8niXvJ9S4lRlWcWgMdTURnTJPM33B5t91lXC+bevV77g+KjURIBWZjcV8h88nvK0lFWxZ4yOYLXD1aQfwt71MdtWiWfiWD4uC9Y+v4dWnRYU1jI2uFyWgngTfmp3YbEXA7vXXV1hb3lWq6ga8NflzODQWEvLBa3G3JLUxuMLczWPyloc02I6Jud93l4rGuzAxTZ3MwyQ5bji1pHi9Lc1lYLS2L38gLadCR/BdGwTD2tabMjjvbMI+B815WeExsDTYGR8sxaBYtBkcGgnnwJtyWUZZ5Zhu4PhYycTTX3QoTEoKw5nqZ4P2k5dV7J3HuUw6VT7e+KJcpzLsXZZTZcODv1s80nqBZn+BbsE7u+L41inHw3X3h6pKAVJZLZdzyJoaU4NShOCBA1PCQJQgcClSBKgVOCaE4IBCEIKQkTg8KAtTSoLaRVmylSCZFSISBwRdAqVNuhAOaCon04KmShBxntNwrdV29HsVLA8H/aMAY8fcw/tLyNl3LbrAe90jmMHy0R3sHm4DVn7QuPW3RcONxoRYjQg6EHoQuLNutnrvCq04nBGp81ek/wDJCRNkla3VxA/z0VCoxYDRjb+buHwC1xjm3Z3ZOOx8L5c1o+3Wfwe5pZc9Mxw1cBkt9YaW/FI2QiF0RaGk5buc/S7Te4+H/wBWNsK+SaOvLjmbCKd+7AHsOMgeRz0ys9wK3O8RtN/A3TUtAzFS9Jp0l56c2PJaZx9tr2FzNGUjhqQeVh06rzG0dPLHVzQzaSMLSADcbtwzMLfKx9xBXu9isKM8gncLU8bswv8ApX30A8r6n4dVz/b3F2z4tVyMN2RubTtI5iJoa4/8YetmLBzVmZ+xh8Q/lc8TEbj1/RTSKCKpB0KnC13x2r3eq4XxLh+I6Ut19p6ScxhJDWglziGtA4kk2A+K+iMDw8QUtPT/AKqJjT5utdx+JK5b2XbPGao73IPkaY+C/B89tPXLx9bLsK6eGp05nnf4i4uL5K4a/wCvWfr+kfmQhNspEWXU82jSp1kiATklkqBQlSBKgUJwTQlRCoQhBUsE10aXL5o16KMkLo1G5islyaXBBX1TmylSWCaYkD2yhPBVRzEgeQqi8hVmzqRsiipVzTtK2Qec9dSNLjYuqYWDxGw+dYBxPUDXnrqukhyW6k1ie7ZizZMW+Sdb6S+Uaia+oN78xrdUnld3237LoaovqKItpqlxLnsIPd5nHUkgfNuP0gCDfUX1XGMdwGrpH5KuF8JvZryLxP8AsSDwu+N/JVjvb1XY/OGVFY55DY+7szk6gWebH94962ZGwuqnS7m1Oy8j2ukytyD84jJodR4ATc2F9V5Ts8kG8qW2uSyEtN+BBeOHM3cNeWq9rE1tp4zciJ0cmmheQ1xIJ5WIc4afm+iytEWiIljFprM6evq9pqePC56qBwLYIT8mRu3seQAxjoyPD4i0dOhXz1TvOpcbk3JPUniV0DtQqoooKaihFi472Q6F27YdAT5vN/8AdrwVBSyyucyFrpHtY6QsaLuyNtcgc+I0GqW1BU50uvwXpNisGqK6fdQi0bSDPOR4IW/i8jg3n5AEjX2U7K6qctlriaSHQ7vQ1Mg6W4RjzOvkux4ThcFNCyCmY2KJnBreZ5ucTq5x5k6lY6Zc2uy1hdDFTwxwQjLHG2wHMnm4nmSbknzVreBV7JVdMZmZncpt4EZ1CE4IiQOTwVEE4IJE4KMJ4QOQkCUIFCckCVEKkQhFZxDkmd3n9610IMoSnmPuS5xzB+C1EIMyw8/vSiM8itJCDMMTvVRugPRa6EGIYD0KBG7zW2hBjDN0KkaT0K1UIMzXzSSxNe0se1r2O0cx7Q5rh0IOhWohB4yPYbDWy76OmZDJYi8JkibY/Uacv3JTsZTeOxqBvCC6zmcgRpdn1ivZIQeHxTs/w+pqHVVTHLNI5rG2dLIxga0WADYy3TideZK1sJwKkpQRSwQ09+JjYA93q/2j7yvRIQZuVJlWmhBmZSjIei00IM3L5Jcp81ooQUA1ODVdQgp5U4BWkIKwCcAp0IIgEoCkQgZlQnoQCEIQCEIQCEIQCEIQCEIQCEIQCEIQCEIQCEIQCEIQCEIQCEIQCEIQCEIQCEIQCEIQCEIQCEIQCEIQCEIQCEIQCEIQCEIQCEIQCEIQCEIQCEIQCEIQCEIQCEIQCEIQCEIQCEIQCEIQf//Z"/>
          <p:cNvSpPr>
            <a:spLocks noChangeAspect="1" noChangeArrowheads="1"/>
          </p:cNvSpPr>
          <p:nvPr/>
        </p:nvSpPr>
        <p:spPr bwMode="auto">
          <a:xfrm>
            <a:off x="14922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30729" name="Picture 21" descr="http://t3.gstatic.com/images?q=tbn:ANd9GcSmmOiVlFhasqG6ZYWz-zyO5HRJxScSFjazfxKQfpyYKbbpnyzdL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21" y="-11493"/>
            <a:ext cx="3018256" cy="2260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字方塊 1"/>
          <p:cNvSpPr txBox="1"/>
          <p:nvPr/>
        </p:nvSpPr>
        <p:spPr>
          <a:xfrm>
            <a:off x="-5283" y="6453336"/>
            <a:ext cx="1541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>
                <a:latin typeface="+mn-ea"/>
                <a:ea typeface="+mn-ea"/>
              </a:rPr>
              <a:t>Source: </a:t>
            </a:r>
            <a:r>
              <a:rPr lang="zh-TW" altLang="en-US" sz="1200" dirty="0" smtClean="0">
                <a:latin typeface="+mn-ea"/>
                <a:ea typeface="+mn-ea"/>
              </a:rPr>
              <a:t>日本財務省</a:t>
            </a:r>
            <a:endParaRPr lang="zh-TW" altLang="en-US" sz="1200" dirty="0">
              <a:latin typeface="+mn-ea"/>
              <a:ea typeface="+mn-ea"/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96" y="2574196"/>
            <a:ext cx="3137203" cy="388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1856657" y="3249700"/>
            <a:ext cx="1264192" cy="726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1400" dirty="0" smtClean="0"/>
              <a:t>貿易赤字</a:t>
            </a:r>
            <a:endParaRPr lang="en-US" altLang="zh-TW" sz="1400" dirty="0" smtClean="0"/>
          </a:p>
          <a:p>
            <a:pPr algn="r">
              <a:lnSpc>
                <a:spcPts val="2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TW" sz="1050" dirty="0" smtClean="0"/>
              <a:t>Billion yen</a:t>
            </a:r>
            <a:endParaRPr lang="zh-TW" altLang="en-US" sz="1050" dirty="0"/>
          </a:p>
        </p:txBody>
      </p:sp>
      <p:sp>
        <p:nvSpPr>
          <p:cNvPr id="4" name="文字方塊 3"/>
          <p:cNvSpPr txBox="1"/>
          <p:nvPr/>
        </p:nvSpPr>
        <p:spPr>
          <a:xfrm>
            <a:off x="63601" y="2204864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+mn-ea"/>
                <a:ea typeface="+mn-ea"/>
              </a:rPr>
              <a:t>外需疲弱，貿易逆差難逆轉</a:t>
            </a:r>
            <a:endParaRPr lang="zh-TW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22530" name="圖表 1" descr="image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8864" y="1346076"/>
            <a:ext cx="5832648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文字方塊 18"/>
          <p:cNvSpPr txBox="1"/>
          <p:nvPr/>
        </p:nvSpPr>
        <p:spPr>
          <a:xfrm>
            <a:off x="3870535" y="3140141"/>
            <a:ext cx="1802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dirty="0" smtClean="0"/>
              <a:t>Source: </a:t>
            </a:r>
            <a:r>
              <a:rPr lang="zh-TW" altLang="en-US" sz="1200" dirty="0" smtClean="0"/>
              <a:t>日本厚生勞動省</a:t>
            </a:r>
            <a:endParaRPr lang="zh-TW" altLang="en-US" sz="1200" dirty="0"/>
          </a:p>
        </p:txBody>
      </p:sp>
      <p:sp>
        <p:nvSpPr>
          <p:cNvPr id="20" name="文字方塊 19"/>
          <p:cNvSpPr txBox="1"/>
          <p:nvPr/>
        </p:nvSpPr>
        <p:spPr>
          <a:xfrm>
            <a:off x="4736976" y="980728"/>
            <a:ext cx="364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+mn-ea"/>
                <a:ea typeface="+mn-ea"/>
              </a:rPr>
              <a:t>企業加薪意願低，良性循環難實現</a:t>
            </a:r>
            <a:endParaRPr lang="zh-TW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8" name="圖片 7"/>
          <p:cNvPicPr>
            <a:picLocks noChangeAspect="1" noChangeArrowheads="1"/>
          </p:cNvPicPr>
          <p:nvPr>
            <p:extLst>
              <p:ext uri="{D42A27DB-BD31-4B8C-83A1-F6EECF244321}">
                <p14:modId xmlns:p14="http://schemas.microsoft.com/office/powerpoint/2010/main" val="39010229"/>
              </p:ext>
            </p:extLst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5752" y="3789040"/>
            <a:ext cx="3240360" cy="2568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圖片 8"/>
          <p:cNvPicPr>
            <a:picLocks noChangeAspect="1" noChangeArrowheads="1"/>
          </p:cNvPicPr>
          <p:nvPr>
            <p:extLst>
              <p:ext uri="{D42A27DB-BD31-4B8C-83A1-F6EECF244321}">
                <p14:modId xmlns:p14="http://schemas.microsoft.com/office/powerpoint/2010/main" val="420303142"/>
              </p:ext>
            </p:extLst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53599" y="3789040"/>
            <a:ext cx="3527593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矩形 6"/>
          <p:cNvSpPr/>
          <p:nvPr/>
        </p:nvSpPr>
        <p:spPr>
          <a:xfrm>
            <a:off x="3378540" y="6381328"/>
            <a:ext cx="24250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dirty="0">
                <a:latin typeface="+mn-ea"/>
                <a:ea typeface="+mn-ea"/>
              </a:rPr>
              <a:t>Source:</a:t>
            </a:r>
            <a:r>
              <a:rPr lang="zh-TW" altLang="en-US" sz="1200" dirty="0">
                <a:latin typeface="+mn-ea"/>
                <a:ea typeface="+mn-ea"/>
              </a:rPr>
              <a:t> 日本內閣府</a:t>
            </a:r>
            <a:r>
              <a:rPr lang="en-US" altLang="zh-TW" sz="1200" dirty="0">
                <a:latin typeface="+mn-ea"/>
                <a:ea typeface="+mn-ea"/>
              </a:rPr>
              <a:t>(2015/2/16)</a:t>
            </a:r>
            <a:endParaRPr lang="zh-TW" altLang="en-US" sz="1200" dirty="0">
              <a:latin typeface="+mn-ea"/>
              <a:ea typeface="+mn-ea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4592960" y="3491716"/>
            <a:ext cx="364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+mn-ea"/>
                <a:ea typeface="+mn-ea"/>
              </a:rPr>
              <a:t>消費增稅傷內需，成長動能難提升</a:t>
            </a:r>
            <a:endParaRPr lang="zh-TW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2118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29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96258" name="Picture 2" descr="https://s1.yimg.com/lo/api/res/1.2/aVHmEMNr08K4riBxt71bBA--/YXBwaWQ9eXR3bW9uZXk7dz02MDA7cmV0aW5hPXVuZGVmaW5lZDtxPTEwMDtoPXVuZGVmaW5lZDtzbT0x/http:/l.yimg.com/os/publish-images/finance/2016-01-30/32e09400-c709-11e5-a5a3-0f7b4b57b5a5_334473-LINE.jpg"/>
          <p:cNvPicPr>
            <a:picLocks noChangeAspect="1" noChangeArrowheads="1"/>
          </p:cNvPicPr>
          <p:nvPr/>
        </p:nvPicPr>
        <p:blipFill>
          <a:blip r:embed="rId2"/>
          <a:srcRect t="15000"/>
          <a:stretch>
            <a:fillRect/>
          </a:stretch>
        </p:blipFill>
        <p:spPr bwMode="auto">
          <a:xfrm>
            <a:off x="1064568" y="-29663"/>
            <a:ext cx="7858100" cy="4452918"/>
          </a:xfrm>
          <a:prstGeom prst="rect">
            <a:avLst/>
          </a:prstGeom>
          <a:noFill/>
        </p:spPr>
      </p:pic>
      <p:pic>
        <p:nvPicPr>
          <p:cNvPr id="4098" name="Picture 2" descr="Currency Chart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4" y="4293096"/>
            <a:ext cx="542117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urrency Chart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096" y="3933056"/>
            <a:ext cx="3944888" cy="267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韓國</a:t>
            </a:r>
          </a:p>
        </p:txBody>
      </p:sp>
      <p:sp>
        <p:nvSpPr>
          <p:cNvPr id="31748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5676569-76DA-43C2-9D59-4E67A3CAA047}" type="slidenum">
              <a:rPr lang="en-US" altLang="zh-TW" smtClean="0"/>
              <a:pPr/>
              <a:t>30</a:t>
            </a:fld>
            <a:endParaRPr lang="en-US" altLang="zh-TW" smtClean="0"/>
          </a:p>
        </p:txBody>
      </p:sp>
      <p:sp>
        <p:nvSpPr>
          <p:cNvPr id="31747" name="內容版面配置區 2"/>
          <p:cNvSpPr>
            <a:spLocks noGrp="1"/>
          </p:cNvSpPr>
          <p:nvPr>
            <p:ph idx="4294967295"/>
          </p:nvPr>
        </p:nvSpPr>
        <p:spPr>
          <a:xfrm>
            <a:off x="0" y="5085780"/>
            <a:ext cx="9690382" cy="1368152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rPr lang="zh-TW" altLang="en-US" sz="2400" dirty="0" smtClean="0"/>
              <a:t>南韓近年來積極推動自由貿易協定</a:t>
            </a:r>
            <a:r>
              <a:rPr lang="en-US" altLang="zh-TW" sz="2400" dirty="0" smtClean="0"/>
              <a:t>(FTA)</a:t>
            </a:r>
            <a:r>
              <a:rPr lang="zh-TW" altLang="en-US" sz="2400" dirty="0" smtClean="0"/>
              <a:t>的簽訂，</a:t>
            </a:r>
            <a:r>
              <a:rPr lang="en-US" altLang="zh-TW" sz="2400" dirty="0" smtClean="0"/>
              <a:t>2011/7/1</a:t>
            </a:r>
            <a:r>
              <a:rPr lang="zh-TW" altLang="en-US" sz="2400" dirty="0" smtClean="0"/>
              <a:t>與歐盟的</a:t>
            </a:r>
            <a:r>
              <a:rPr lang="en-US" altLang="zh-TW" sz="2400" dirty="0" smtClean="0"/>
              <a:t>FTA</a:t>
            </a:r>
            <a:r>
              <a:rPr lang="zh-TW" altLang="en-US" sz="2400" dirty="0" smtClean="0"/>
              <a:t>生效，</a:t>
            </a:r>
            <a:r>
              <a:rPr lang="en-US" altLang="zh-TW" sz="2400" dirty="0" smtClean="0"/>
              <a:t>2011/10/12</a:t>
            </a:r>
            <a:r>
              <a:rPr lang="zh-TW" altLang="en-US" sz="2400" dirty="0" smtClean="0"/>
              <a:t>日美國國會又通過了美韓</a:t>
            </a:r>
            <a:r>
              <a:rPr lang="en-US" altLang="zh-TW" sz="2400" dirty="0" smtClean="0"/>
              <a:t>FTA</a:t>
            </a:r>
            <a:r>
              <a:rPr lang="zh-TW" altLang="en-US" sz="2400" dirty="0" smtClean="0"/>
              <a:t> ，</a:t>
            </a:r>
            <a:r>
              <a:rPr lang="en-US" altLang="zh-TW" sz="2400" dirty="0" smtClean="0"/>
              <a:t>2014/3/11 </a:t>
            </a:r>
            <a:r>
              <a:rPr lang="zh-TW" altLang="en-US" sz="2400" dirty="0" smtClean="0"/>
              <a:t>汽車換牛肉韓加</a:t>
            </a:r>
            <a:r>
              <a:rPr lang="en-US" altLang="zh-TW" sz="2400" dirty="0" smtClean="0"/>
              <a:t>FTA</a:t>
            </a:r>
            <a:r>
              <a:rPr lang="zh-TW" altLang="en-US" sz="2400" dirty="0" smtClean="0"/>
              <a:t>簽了，</a:t>
            </a:r>
            <a:r>
              <a:rPr lang="en-US" altLang="zh-TW" sz="2400" dirty="0" smtClean="0"/>
              <a:t>2014/4/8</a:t>
            </a:r>
            <a:r>
              <a:rPr lang="zh-TW" altLang="en-US" sz="2400" dirty="0" smtClean="0"/>
              <a:t>五年談判韓澳正式簽</a:t>
            </a:r>
            <a:r>
              <a:rPr lang="en-US" altLang="zh-TW" sz="2400" dirty="0" smtClean="0"/>
              <a:t>FTA, 2014/12  APEC </a:t>
            </a:r>
            <a:r>
              <a:rPr lang="zh-TW" altLang="en-US" sz="2400" dirty="0" smtClean="0"/>
              <a:t>其間宣布完成中韓 </a:t>
            </a:r>
            <a:r>
              <a:rPr lang="en-US" altLang="zh-TW" sz="2400" dirty="0" smtClean="0"/>
              <a:t>FTA</a:t>
            </a:r>
            <a:r>
              <a:rPr lang="zh-TW" altLang="en-US" sz="2400" dirty="0" smtClean="0"/>
              <a:t>。</a:t>
            </a:r>
            <a:r>
              <a:rPr lang="en-US" altLang="zh-TW" sz="2400" dirty="0" smtClean="0"/>
              <a:t> </a:t>
            </a:r>
          </a:p>
          <a:p>
            <a:endParaRPr lang="zh-TW" altLang="en-US" dirty="0" smtClean="0"/>
          </a:p>
        </p:txBody>
      </p:sp>
      <p:pic>
        <p:nvPicPr>
          <p:cNvPr id="31749" name="Picture 2" descr="http://www.investkoreasmes.com/wp-content/uploads/2010/01/korean-ftas2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805880"/>
            <a:ext cx="5881688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8" descr="Currency Chart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17096" y="1052736"/>
            <a:ext cx="396716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10" descr="http://t1.gstatic.com/images?q=tbn:ANd9GcQJ74c5vDpdqsymelazQVW3RcXWOVlVHxFeJxg6ISB3LwowG1uO_Q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15946" y="3153188"/>
            <a:ext cx="23907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標題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轉型升級</a:t>
            </a:r>
          </a:p>
        </p:txBody>
      </p:sp>
      <p:sp>
        <p:nvSpPr>
          <p:cNvPr id="205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6807F1-FDBD-43F7-B342-3ED7612C5C5C}" type="slidenum">
              <a:rPr lang="ko-KR" altLang="en-US" smtClean="0">
                <a:latin typeface="굴림" pitchFamily="34" charset="-127"/>
                <a:ea typeface="굴림" pitchFamily="34" charset="-127"/>
              </a:rPr>
              <a:pPr/>
              <a:t>31</a:t>
            </a:fld>
            <a:endParaRPr lang="en-US" altLang="ko-KR" smtClean="0">
              <a:latin typeface="굴림" pitchFamily="34" charset="-127"/>
              <a:ea typeface="굴림" pitchFamily="34" charset="-127"/>
            </a:endParaRPr>
          </a:p>
        </p:txBody>
      </p:sp>
      <p:graphicFrame>
        <p:nvGraphicFramePr>
          <p:cNvPr id="2050" name="Object 3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452109958"/>
              </p:ext>
            </p:extLst>
          </p:nvPr>
        </p:nvGraphicFramePr>
        <p:xfrm>
          <a:off x="155575" y="836712"/>
          <a:ext cx="4498975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" r:id="rId5" imgW="4499238" imgH="2591025" progId="Excel.Sheet.8">
                  <p:embed/>
                </p:oleObj>
              </mc:Choice>
              <mc:Fallback>
                <p:oleObj r:id="rId5" imgW="4499238" imgH="2591025" progId="Excel.Sheet.8">
                  <p:embed/>
                  <p:pic>
                    <p:nvPicPr>
                      <p:cNvPr id="0" name="Picture 9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" y="836712"/>
                        <a:ext cx="4498975" cy="2590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54" name="그룹 3"/>
          <p:cNvGrpSpPr>
            <a:grpSpLocks/>
          </p:cNvGrpSpPr>
          <p:nvPr/>
        </p:nvGrpSpPr>
        <p:grpSpPr bwMode="auto">
          <a:xfrm>
            <a:off x="6300" y="3393355"/>
            <a:ext cx="7127681" cy="2878137"/>
            <a:chOff x="755650" y="1844675"/>
            <a:chExt cx="7838397" cy="4257187"/>
          </a:xfrm>
        </p:grpSpPr>
        <p:sp>
          <p:nvSpPr>
            <p:cNvPr id="2059" name="Line 2"/>
            <p:cNvSpPr>
              <a:spLocks noChangeShapeType="1"/>
            </p:cNvSpPr>
            <p:nvPr/>
          </p:nvSpPr>
          <p:spPr bwMode="auto">
            <a:xfrm flipH="1" flipV="1">
              <a:off x="1322388" y="2254250"/>
              <a:ext cx="0" cy="34766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2060" name="Line 3"/>
            <p:cNvSpPr>
              <a:spLocks noChangeShapeType="1"/>
            </p:cNvSpPr>
            <p:nvPr/>
          </p:nvSpPr>
          <p:spPr bwMode="auto">
            <a:xfrm flipV="1">
              <a:off x="1322388" y="5730875"/>
              <a:ext cx="6469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2061" name="Text Box 4"/>
            <p:cNvSpPr txBox="1">
              <a:spLocks noChangeArrowheads="1"/>
            </p:cNvSpPr>
            <p:nvPr/>
          </p:nvSpPr>
          <p:spPr bwMode="auto">
            <a:xfrm>
              <a:off x="1281113" y="5783263"/>
              <a:ext cx="927100" cy="3185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800"/>
                <a:t>1960</a:t>
              </a:r>
            </a:p>
          </p:txBody>
        </p:sp>
        <p:sp>
          <p:nvSpPr>
            <p:cNvPr id="2062" name="Text Box 5"/>
            <p:cNvSpPr txBox="1">
              <a:spLocks noChangeArrowheads="1"/>
            </p:cNvSpPr>
            <p:nvPr/>
          </p:nvSpPr>
          <p:spPr bwMode="auto">
            <a:xfrm>
              <a:off x="2576513" y="5783263"/>
              <a:ext cx="928687" cy="3185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800"/>
                <a:t>1970</a:t>
              </a:r>
            </a:p>
          </p:txBody>
        </p:sp>
        <p:sp>
          <p:nvSpPr>
            <p:cNvPr id="2063" name="Text Box 6"/>
            <p:cNvSpPr txBox="1">
              <a:spLocks noChangeArrowheads="1"/>
            </p:cNvSpPr>
            <p:nvPr/>
          </p:nvSpPr>
          <p:spPr bwMode="auto">
            <a:xfrm>
              <a:off x="3597275" y="5783263"/>
              <a:ext cx="925513" cy="3185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800"/>
                <a:t>1980</a:t>
              </a:r>
            </a:p>
          </p:txBody>
        </p:sp>
        <p:sp>
          <p:nvSpPr>
            <p:cNvPr id="2064" name="Text Box 7"/>
            <p:cNvSpPr txBox="1">
              <a:spLocks noChangeArrowheads="1"/>
            </p:cNvSpPr>
            <p:nvPr/>
          </p:nvSpPr>
          <p:spPr bwMode="auto">
            <a:xfrm>
              <a:off x="4800600" y="5783263"/>
              <a:ext cx="925513" cy="3185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800"/>
                <a:t>1990</a:t>
              </a:r>
            </a:p>
          </p:txBody>
        </p:sp>
        <p:sp>
          <p:nvSpPr>
            <p:cNvPr id="2065" name="Text Box 8"/>
            <p:cNvSpPr txBox="1">
              <a:spLocks noChangeArrowheads="1"/>
            </p:cNvSpPr>
            <p:nvPr/>
          </p:nvSpPr>
          <p:spPr bwMode="auto">
            <a:xfrm>
              <a:off x="6094413" y="5783263"/>
              <a:ext cx="928687" cy="3185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800"/>
                <a:t>2000</a:t>
              </a:r>
            </a:p>
          </p:txBody>
        </p:sp>
        <p:sp>
          <p:nvSpPr>
            <p:cNvPr id="2066" name="Line 9"/>
            <p:cNvSpPr>
              <a:spLocks noChangeShapeType="1"/>
            </p:cNvSpPr>
            <p:nvPr/>
          </p:nvSpPr>
          <p:spPr bwMode="auto">
            <a:xfrm>
              <a:off x="1744663" y="5627688"/>
              <a:ext cx="0" cy="177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2067" name="Line 10"/>
            <p:cNvSpPr>
              <a:spLocks noChangeShapeType="1"/>
            </p:cNvSpPr>
            <p:nvPr/>
          </p:nvSpPr>
          <p:spPr bwMode="auto">
            <a:xfrm>
              <a:off x="3040063" y="5627688"/>
              <a:ext cx="0" cy="177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2068" name="Line 11"/>
            <p:cNvSpPr>
              <a:spLocks noChangeShapeType="1"/>
            </p:cNvSpPr>
            <p:nvPr/>
          </p:nvSpPr>
          <p:spPr bwMode="auto">
            <a:xfrm>
              <a:off x="4060825" y="5627688"/>
              <a:ext cx="0" cy="177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2069" name="Line 12"/>
            <p:cNvSpPr>
              <a:spLocks noChangeShapeType="1"/>
            </p:cNvSpPr>
            <p:nvPr/>
          </p:nvSpPr>
          <p:spPr bwMode="auto">
            <a:xfrm>
              <a:off x="5265738" y="5627688"/>
              <a:ext cx="0" cy="177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2070" name="Line 13"/>
            <p:cNvSpPr>
              <a:spLocks noChangeShapeType="1"/>
            </p:cNvSpPr>
            <p:nvPr/>
          </p:nvSpPr>
          <p:spPr bwMode="auto">
            <a:xfrm>
              <a:off x="6467475" y="5627688"/>
              <a:ext cx="0" cy="177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2071" name="Text Box 14"/>
            <p:cNvSpPr txBox="1">
              <a:spLocks noChangeArrowheads="1"/>
            </p:cNvSpPr>
            <p:nvPr/>
          </p:nvSpPr>
          <p:spPr bwMode="auto">
            <a:xfrm>
              <a:off x="7272338" y="5783263"/>
              <a:ext cx="649287" cy="3185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800"/>
                <a:t>year</a:t>
              </a:r>
            </a:p>
          </p:txBody>
        </p:sp>
        <p:sp>
          <p:nvSpPr>
            <p:cNvPr id="2072" name="Arc 15"/>
            <p:cNvSpPr>
              <a:spLocks/>
            </p:cNvSpPr>
            <p:nvPr/>
          </p:nvSpPr>
          <p:spPr bwMode="auto">
            <a:xfrm rot="10800000" flipV="1">
              <a:off x="2208213" y="4585459"/>
              <a:ext cx="1622425" cy="546169"/>
            </a:xfrm>
            <a:custGeom>
              <a:avLst/>
              <a:gdLst>
                <a:gd name="T0" fmla="*/ 0 w 25266"/>
                <a:gd name="T1" fmla="*/ 2147483647 h 22321"/>
                <a:gd name="T2" fmla="*/ 2147483647 w 25266"/>
                <a:gd name="T3" fmla="*/ 2147483647 h 22321"/>
                <a:gd name="T4" fmla="*/ 2147483647 w 25266"/>
                <a:gd name="T5" fmla="*/ 2147483647 h 22321"/>
                <a:gd name="T6" fmla="*/ 0 60000 65536"/>
                <a:gd name="T7" fmla="*/ 0 60000 65536"/>
                <a:gd name="T8" fmla="*/ 0 60000 65536"/>
                <a:gd name="T9" fmla="*/ 0 w 25266"/>
                <a:gd name="T10" fmla="*/ 0 h 22321"/>
                <a:gd name="T11" fmla="*/ 25266 w 25266"/>
                <a:gd name="T12" fmla="*/ 22321 h 2232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266" h="22321" fill="none" extrusionOk="0">
                  <a:moveTo>
                    <a:pt x="0" y="313"/>
                  </a:moveTo>
                  <a:cubicBezTo>
                    <a:pt x="1210" y="104"/>
                    <a:pt x="2437" y="-1"/>
                    <a:pt x="3666" y="0"/>
                  </a:cubicBezTo>
                  <a:cubicBezTo>
                    <a:pt x="15595" y="0"/>
                    <a:pt x="25266" y="9670"/>
                    <a:pt x="25266" y="21600"/>
                  </a:cubicBezTo>
                  <a:cubicBezTo>
                    <a:pt x="25266" y="21840"/>
                    <a:pt x="25261" y="22080"/>
                    <a:pt x="25253" y="22320"/>
                  </a:cubicBezTo>
                </a:path>
                <a:path w="25266" h="22321" stroke="0" extrusionOk="0">
                  <a:moveTo>
                    <a:pt x="0" y="313"/>
                  </a:moveTo>
                  <a:cubicBezTo>
                    <a:pt x="1210" y="104"/>
                    <a:pt x="2437" y="-1"/>
                    <a:pt x="3666" y="0"/>
                  </a:cubicBezTo>
                  <a:cubicBezTo>
                    <a:pt x="15595" y="0"/>
                    <a:pt x="25266" y="9670"/>
                    <a:pt x="25266" y="21600"/>
                  </a:cubicBezTo>
                  <a:cubicBezTo>
                    <a:pt x="25266" y="21840"/>
                    <a:pt x="25261" y="22080"/>
                    <a:pt x="25253" y="22320"/>
                  </a:cubicBezTo>
                  <a:lnTo>
                    <a:pt x="3666" y="21600"/>
                  </a:lnTo>
                  <a:close/>
                </a:path>
              </a:pathLst>
            </a:custGeom>
            <a:noFill/>
            <a:ln w="28575">
              <a:solidFill>
                <a:srgbClr val="3366FF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2073" name="Arc 16"/>
            <p:cNvSpPr>
              <a:spLocks/>
            </p:cNvSpPr>
            <p:nvPr/>
          </p:nvSpPr>
          <p:spPr bwMode="auto">
            <a:xfrm rot="10800000" flipV="1">
              <a:off x="3505200" y="3852829"/>
              <a:ext cx="1573213" cy="546169"/>
            </a:xfrm>
            <a:custGeom>
              <a:avLst/>
              <a:gdLst>
                <a:gd name="T0" fmla="*/ 0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3366FF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2074" name="Arc 17"/>
            <p:cNvSpPr>
              <a:spLocks/>
            </p:cNvSpPr>
            <p:nvPr/>
          </p:nvSpPr>
          <p:spPr bwMode="auto">
            <a:xfrm rot="10800000" flipV="1">
              <a:off x="4892675" y="3134485"/>
              <a:ext cx="1574800" cy="546169"/>
            </a:xfrm>
            <a:custGeom>
              <a:avLst/>
              <a:gdLst>
                <a:gd name="T0" fmla="*/ 0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3366FF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2075" name="Arc 18"/>
            <p:cNvSpPr>
              <a:spLocks/>
            </p:cNvSpPr>
            <p:nvPr/>
          </p:nvSpPr>
          <p:spPr bwMode="auto">
            <a:xfrm rot="10800000" flipV="1">
              <a:off x="6097588" y="2506628"/>
              <a:ext cx="1389062" cy="546169"/>
            </a:xfrm>
            <a:custGeom>
              <a:avLst/>
              <a:gdLst>
                <a:gd name="T0" fmla="*/ 0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rnd">
              <a:solidFill>
                <a:srgbClr val="3366FF"/>
              </a:solidFill>
              <a:prstDash val="sysDot"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TW" altLang="en-US"/>
            </a:p>
          </p:txBody>
        </p:sp>
        <p:sp>
          <p:nvSpPr>
            <p:cNvPr id="2076" name="Text Box 19"/>
            <p:cNvSpPr txBox="1">
              <a:spLocks noChangeArrowheads="1"/>
            </p:cNvSpPr>
            <p:nvPr/>
          </p:nvSpPr>
          <p:spPr bwMode="auto">
            <a:xfrm>
              <a:off x="1580757" y="3909960"/>
              <a:ext cx="1662987" cy="95579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ko-KR" sz="1200">
                  <a:latin typeface="Verdana" pitchFamily="34" charset="0"/>
                </a:rPr>
                <a:t>Imitating </a:t>
              </a:r>
            </a:p>
            <a:p>
              <a:r>
                <a:rPr lang="en-US" altLang="ko-KR" sz="1200">
                  <a:latin typeface="Verdana" pitchFamily="34" charset="0"/>
                </a:rPr>
                <a:t>foreign technologies</a:t>
              </a:r>
            </a:p>
          </p:txBody>
        </p:sp>
        <p:sp>
          <p:nvSpPr>
            <p:cNvPr id="2077" name="Text Box 20"/>
            <p:cNvSpPr txBox="1">
              <a:spLocks noChangeArrowheads="1"/>
            </p:cNvSpPr>
            <p:nvPr/>
          </p:nvSpPr>
          <p:spPr bwMode="auto">
            <a:xfrm>
              <a:off x="2925593" y="3500438"/>
              <a:ext cx="1933747" cy="8329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5000"/>
                </a:lnSpc>
              </a:pPr>
              <a:r>
                <a:rPr lang="en-US" altLang="ko-KR" sz="1200">
                  <a:latin typeface="Verdana" pitchFamily="34" charset="0"/>
                </a:rPr>
                <a:t>Indigenizing industrial technologies</a:t>
              </a:r>
            </a:p>
          </p:txBody>
        </p:sp>
        <p:sp>
          <p:nvSpPr>
            <p:cNvPr id="2078" name="Text Box 21"/>
            <p:cNvSpPr txBox="1">
              <a:spLocks noChangeArrowheads="1"/>
            </p:cNvSpPr>
            <p:nvPr/>
          </p:nvSpPr>
          <p:spPr bwMode="auto">
            <a:xfrm>
              <a:off x="4273300" y="2509602"/>
              <a:ext cx="1937240" cy="8329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5000"/>
                </a:lnSpc>
              </a:pPr>
              <a:r>
                <a:rPr lang="en-US" altLang="ko-KR" sz="1200" dirty="0">
                  <a:latin typeface="Verdana" pitchFamily="34" charset="0"/>
                </a:rPr>
                <a:t>Developing advanced technologies</a:t>
              </a:r>
            </a:p>
          </p:txBody>
        </p:sp>
        <p:sp>
          <p:nvSpPr>
            <p:cNvPr id="2079" name="Text Box 22"/>
            <p:cNvSpPr txBox="1">
              <a:spLocks noChangeArrowheads="1"/>
            </p:cNvSpPr>
            <p:nvPr/>
          </p:nvSpPr>
          <p:spPr bwMode="auto">
            <a:xfrm>
              <a:off x="5774080" y="2006601"/>
              <a:ext cx="1823695" cy="8329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5000"/>
                </a:lnSpc>
              </a:pPr>
              <a:r>
                <a:rPr lang="en-US" altLang="ko-KR" sz="1200">
                  <a:latin typeface="Verdana" pitchFamily="34" charset="0"/>
                </a:rPr>
                <a:t>Promoting </a:t>
              </a:r>
            </a:p>
            <a:p>
              <a:pPr>
                <a:lnSpc>
                  <a:spcPct val="85000"/>
                </a:lnSpc>
              </a:pPr>
              <a:r>
                <a:rPr lang="en-US" altLang="ko-KR" sz="1200">
                  <a:latin typeface="Verdana" pitchFamily="34" charset="0"/>
                </a:rPr>
                <a:t>creative research </a:t>
              </a:r>
            </a:p>
          </p:txBody>
        </p:sp>
        <p:sp>
          <p:nvSpPr>
            <p:cNvPr id="2080" name="Text Box 23"/>
            <p:cNvSpPr txBox="1">
              <a:spLocks noChangeArrowheads="1"/>
            </p:cNvSpPr>
            <p:nvPr/>
          </p:nvSpPr>
          <p:spPr bwMode="auto">
            <a:xfrm>
              <a:off x="755650" y="1844675"/>
              <a:ext cx="1757363" cy="5461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ko-KR" sz="1000">
                  <a:latin typeface="Arial Black" pitchFamily="34" charset="0"/>
                  <a:ea typeface="돋움" pitchFamily="34" charset="-127"/>
                </a:rPr>
                <a:t>Stages </a:t>
              </a:r>
            </a:p>
            <a:p>
              <a:pPr>
                <a:lnSpc>
                  <a:spcPct val="90000"/>
                </a:lnSpc>
              </a:pPr>
              <a:r>
                <a:rPr lang="en-US" altLang="ko-KR" sz="1000">
                  <a:latin typeface="Arial Black" pitchFamily="34" charset="0"/>
                  <a:ea typeface="돋움" pitchFamily="34" charset="-127"/>
                </a:rPr>
                <a:t>of Development</a:t>
              </a:r>
            </a:p>
          </p:txBody>
        </p:sp>
        <p:sp>
          <p:nvSpPr>
            <p:cNvPr id="2081" name="Rectangle 24"/>
            <p:cNvSpPr>
              <a:spLocks noChangeArrowheads="1"/>
            </p:cNvSpPr>
            <p:nvPr/>
          </p:nvSpPr>
          <p:spPr bwMode="auto">
            <a:xfrm>
              <a:off x="2355850" y="4703764"/>
              <a:ext cx="1419440" cy="956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KIST(1966)</a:t>
              </a:r>
            </a:p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MOST(1967)</a:t>
              </a:r>
            </a:p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GRIs in 1970s</a:t>
              </a:r>
            </a:p>
          </p:txBody>
        </p:sp>
        <p:sp>
          <p:nvSpPr>
            <p:cNvPr id="2082" name="Rectangle 25"/>
            <p:cNvSpPr>
              <a:spLocks noChangeArrowheads="1"/>
            </p:cNvSpPr>
            <p:nvPr/>
          </p:nvSpPr>
          <p:spPr bwMode="auto">
            <a:xfrm>
              <a:off x="3886201" y="3979862"/>
              <a:ext cx="1400049" cy="6828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NRDP(1982~)</a:t>
              </a:r>
            </a:p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PRIs in 1980s</a:t>
              </a:r>
            </a:p>
          </p:txBody>
        </p:sp>
        <p:sp>
          <p:nvSpPr>
            <p:cNvPr id="2083" name="Rectangle 26"/>
            <p:cNvSpPr>
              <a:spLocks noChangeArrowheads="1"/>
            </p:cNvSpPr>
            <p:nvPr/>
          </p:nvSpPr>
          <p:spPr bwMode="auto">
            <a:xfrm>
              <a:off x="5192713" y="3184526"/>
              <a:ext cx="2209193" cy="956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Diversification of NRDP</a:t>
              </a:r>
            </a:p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HAN (1992)</a:t>
              </a:r>
            </a:p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Commercialization</a:t>
              </a:r>
            </a:p>
          </p:txBody>
        </p:sp>
        <p:sp>
          <p:nvSpPr>
            <p:cNvPr id="2084" name="Rectangle 27"/>
            <p:cNvSpPr>
              <a:spLocks noChangeArrowheads="1"/>
            </p:cNvSpPr>
            <p:nvPr/>
          </p:nvSpPr>
          <p:spPr bwMode="auto">
            <a:xfrm>
              <a:off x="6561138" y="2466976"/>
              <a:ext cx="2032909" cy="6828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Basic research</a:t>
              </a:r>
            </a:p>
            <a:p>
              <a:r>
                <a:rPr lang="en-US" altLang="ko-KR" sz="1200">
                  <a:solidFill>
                    <a:srgbClr val="FF0066"/>
                  </a:solidFill>
                  <a:latin typeface="Arial" charset="0"/>
                </a:rPr>
                <a:t>• Generic technologies</a:t>
              </a:r>
            </a:p>
          </p:txBody>
        </p:sp>
      </p:grpSp>
      <p:sp>
        <p:nvSpPr>
          <p:cNvPr id="2055" name="AutoShape 6" descr="data:image/jpeg;base64,/9j/4AAQSkZJRgABAQAAAQABAAD/2wCEAAkGBhQSEBAUEBIUFRUSFRUVFBUWFxQXFRUUFhYVFBQUFRUXGyYeGBkjGRUUHy8gJCcpLCwsFR4xNTAqNSYrLSkBCQoKDgwOFw8PGikcHB8pLCkpKSkpLCksKSksLCopKSkpLCkpKSkpLCkpKSkpKSksKSwpKSwpKS0sLCwpKSkpLP/AABEIAMIBBAMBIgACEQEDEQH/xAAcAAABBAMBAAAAAAAAAAAAAAAAAwQFBwECBgj/xABOEAABAwICBQULBgwFBAMAAAABAAIDBBESIQUGMUFRBxMiYZEjMkJScXOBobGy0RQzcpLB0hYkNFNVYmOCk6LC8CVDVHThFUSUs4OE8f/EABkBAQADAQEAAAAAAAAAAAAAAAABAgMEBf/EACcRAQEAAgIABgMAAgMAAAAAAAABAhEDEgQTITEyQRQzUSKBQmFx/9oADAMBAAIRAxEAPwC8UIQgwhZQgwhZQgwhZQgwsoQgEIQgEIQgEIQgEIQgEIQgEIQgEIQgEIQgEIQgEIQgEIQgEIQgFi6Zaa0xFSwSTzuwxxtxOPsAG8k5WVP1/KNpCuOKnkZo+mPePc0PnePGscgD1W8pUWpktXchee6ivYfyjS+kJDvDH8230AJsa6h31GkHeWpkUdluj0ZdZXnVmkNHjwq3/wAmb7Fu7SOjztdXf+VMfaU7HSvQ11leefl1BawfWt6xO/F9baVuyrprjm9JaTiO7u7nD0g7U7HR6DRdUlR6y6Rg6dLpBlcwZmCoYGyEbw14zJ27/Qd/Ww8qjX00UnMuie9t3MkzLT1BubhvucPkU7V61YF0XVXVPKjbw5f3WQtH8xJTJ/KwPGqO2AewKOyelW7dZuqmZykucAWiax2HnIh9iVbygyft/rwH2hTs61ad1m6qhvKdn85UdlO77An9Nykg27q/96Fh9xybOtWQhV9LyrxQ4TL3Rp750bHtc3rLHbR5DfqK7XRWloqmJk1O9skb+9c3ZkbEHgQQQQcwQm0WWHaZaU0zDTtDp5GsBIa3Ec3OOQaxu1zjwGaePdYEnYFzer2jhK91bOMUstxDizEFPezGRjwS6wc47SSBewAEoLHW8EkR0tZJbeIHtb6HPsHeUXC2brNIf+xqvS1n3lMl61MqCK/CGT/RVPYz7yPwhk/0VR/J95SMjrtLeIIyyOfA7lGf9D/bVH8QfdUbG/4QSf6Kp7GfeWDrG/8A0VV6GsP9S1bofMHnpzYg2MmRz2GzdieSWcSSNosduwG4G3ipDQ6zuG2irP4bT7HIGt0YvzkVTHYXJfBKAB9INIS2kZXujeyNwa4jouILgDuJaCCR1XCKKd7I2Ne4OcAA5wBaCd5AubDquUD6h0hHNG2SGRkjHd69jg5p8hGScLkZqUU1XFUU4wMqJBFVxjJji4ERVAbsDwQGki1w7O9guuBQCFlCAQhCCrOXeUmmhjv0bukcPGLS1rL9QxE+gKoauudIekcrCw3AW2K3eXD5qP6JH87T9ipdnwWda4+zdkFzZrSSdwBJ7Ah8RabPa5p4OBafWpvVHTzaOpEr2Y24HsIFgelbMZdSd676zsrnU/NxlghY5udrnEQd24W9ahZD6Loo3slkmc5rIy0dG13OdezQTvyPZuWsrqd2MQmUOZYlsgGw2G0bNoTJtW5rBG0taRM2YF5s04WluE/8pV1d0ppHvixyxthYxjjIbY2PL3P49C3E4upWkmld3bF/X7VvVUkkeEyRyMDu9Lmva12V7BxFid9upJxOsWngQew3tkprTmtXyinEIhLekxxcXB2bL5NAA3lV9E2orRYc6VjGOLcRsSNw3nsuU80rrCwOLWvaMOVr7LZW27Ulqyzu5PixyO7GEfatptTYnOLi+S7ukc22u7M26PWtuLiy5N6Uz5JhPVEPr2ufidLfK1sWXltxQa1u57b7sx8VJnUiHx5O1v3Vj8B4vzkn8vwW34uf8Zfk4nf/AFTR9zZs4GdgJbZ9HD/mbAQ763UEq2v0fn+Ub7d02HK21+fhepR34DR/nH9jVr+A0f51/Y1PxeT+I/IwaVskRkfzLy2PMMaXC4buvmc0vSVQxNu+4bnbFtPX1fFJfgKz8676o+KmaagdGyVkZia2SB1Oe5uyY83c4HnM39Z7FW+G5ZPSJ/IxJx1zTtc36wXc8imkXMq6umv3ORgma3c2RpDHkfSa5v1Vw8eipLmxgJIAzgJ3vd+c4vPYF1nIwz/EH/qwvHZzYWefHlhrs0nJM5dLm0k60MxH5t/ulRTaoxU9MGW+bG6+xoUppT5ibzb/AHSoWd9oKbzY9jUk3VKaVGsUw2Bv1T8VGVGt9QNgb9Q/FLVEyi6mdazi2p3I1OvtWNjWfwz8VF1HKVXDY2P+C77yVqZutRVTItJ4eX7V8xs/lUrx4MX8F330nU8r1cxjnYYrgZdxfmd3hcVHzvUZVyEm3D2q/wCN/wBnmuh0Ryr1jn0/yiSna2Rx5wNhfijaGkglxcRckAWtvWjeVetLnd1ga0PLQTTSE2xPAdk8XFmsNx+c6lzYas4U/Em97R5q0dVdZZq2hnfOWFzKiFrHMY6MEHmXnouJzDnuF+pWkFUWoA/w+f8A3UXvQq3guTPHrlY2l3NsoQhVSEIQgqrlyPco/J/UqVarp5cvmWeQe0qlQFn9tZ7FQVu1JhKtULB8AO1YjoWg3Az4pVqUAUBJzE3kCdyBNZGqYJTVVnSqHcIHDtcwLoqlli36I9WSgNWhaOrPVE0fvPufYuiqs2tPA2/vsXo+C+64vFfTSkgD3ta52HEQAbF2ZIAFh5VsKZokex8gbgLhfC51y04cgPJfOyxQyhssTnd62Rjnb8g4E5eQJxTTx92c5zQ9zgWF7HPaAS4vOEAjFfDtHFd2Vscc00l0ae5mNwe2QPLT3nzffgh9rW8uaw2hAawySsj5xoc0ESHokkBzi1pDQbH0ZrWqmDnXklMnRIBaCMJHetwvDQ1t/FG/il5ubl5kmZjA2ONj2uEmIYMnYQ1pDr7Rnv3Ku6tqEXUIa57ZZWRuY5zCCJHG7ciegw5daTqqV0by11jbCbg3aQ5oc0g5ZFrgfSnr6ovkmkZLA3nJXvwysYXC7iW5vjcNlsgU5m0hBLK/nHEXw4ZQCWlwa0Puw5huIOsNwtsUdstmojTpLC3ubGsNiC7Muz4Xyb7VMcisP45M79k/3oh9ij6jR8Zie5k8RAa4gXIcdvgkXupvkUb3ac/sz65B8Fw+KstmnZwTUyWlpd4FPOSQAI33J2d6Vz1c+1PS+aHutUvrSPxKq80/2KA0rJaCk80PdYseP5LZeyJqZU2ieHNmDmtNo3uBzxBwtaxvsWs8yZ/LMOPK+JjmeS9s/UuzrtzdiUJeQQyJjrHNzxcNy2EuIaB5Uz0o6LGzIfNnnOZPQ53pWwl1xa2C9sttk7ZUAx4HQmQNcX3DnNsXADOzTw29ZTGY9IGKC12u6LryX2guAIGz1EK0nqi5ehrXTthip8McTnSRmR7pG4ySXvaGgE2AAaNmfWm81OBMOajpxzsEM2GZwDGF7A57YzI8DvjsOI2StRKMLWTUzn81eMOD3RkZl+BwwuBIxE7jYprJVtc8mWDEA1rGMbI5nNtYA1rb2OLIbxt4K0iOxTTNGGxU7sMQe4yhxgIMRaMOAEtJYJM3XDTsw3GaicKkamoa5jY44+bYHl9sZe4vLQ0kuIGWFoFgOPFPNXdVZayTDGLNb38hHRZ1frO6vYtJeuP+Stu76Om1Eb/h83+6h96JW2uOdoWOlpRFDewlgLnHa5xlZdx9WzguxC8vky7ZWx24TWMjKEIVFghCEFU8uJ7kzqA9ZPwVKgK7uXEfi7D1t/rVIXzKz+2s9irQnlI2Oz+cvfAcFibY8rYssxtTJiWaFCyVdFS2fYy38C5HiWz6Pj5+TJKNjprnKS1xYXF8PRuCbbe/7QooJRoTaNHVZzWECPFe+Zcd1uFuNu1RcqdOCbSolM6CZalmPjTQt7MRU643YerPsUPoltqNv61T7rAftUxBnlxXqeCn+NcPiveGt1tDMWuDhtGzgtCi67XGdu0hdzXc2wFpubCwd1OC2bpFuFrXQRnCLYswSbAXNtuwevimS2YBcXNhx4KnSLS0msOUqKeBo6UwdlcBjXE34XIACjXm7shbfbgNymZSmicw6J8i7nkSb0qo8GM9b3/BcLU947yKwuRGHuVS7iIh65T9q8/xfzn/AI7PD/Cu81l/I6nzT/YuV08+0FF5oe6xddpyLFTTtva8bs/QuM1iPcaLzI92NY8fyW5PZz88iZSyJaa6ZyNK7446w2tey+Bxbfbbfa/xPakKjSUhzc4k2IuQ29jtF7LD4ym8kRV5IpbWw0pMCSJXdI4jszPHYm8zi9znO2uNzbIX6huSnMHgu31f5OLhslYS0HMQjJx4Y3DZ5Bn1qMssOP1pJll6RB6qanPq3YnXZA09J+936sfE8Tu6yrPijjp4mxxNDGNGQGXlJJ2k8SlHuDGhrGgBos1rcgBuAAURWUb3Bz3uaxrQSbjYBmTctXDnyXlvr7OrHGYT0baTrMdPI5pBwyRWIIOYe0jYuuYcgq50TWGejmJyBqYmtyFw0vjGdtpzKsZgsAsspq6bY3clZTOr0xFE4CV+C+8h2HPi+2Eekp4ql5R9YpYdIRRMeQyciItG7CxrnOG4/OAKsWWyH32ISFFFhijaPBY0djQEKBW/LkPxVn0m+yRUarx5c/yVv02+yRUbvVa1nsWalGpBpSjSqrF2pQFIXWwf1KAq8ptIUo4pCQqR0+jY/wAWpANrpZj2NAXW6I1UmlGK2FvE/BMOT+FploBI24bBUyZ59IyhjcvIVY82k7WyttsPUD5F6HhsrMNRxeIk7ermX6hAXL3m52WUfV6o27x3bxXT1lQXAEOdZ1sJG/NR9RM7HhI6/JwJ9K6pcnNZHHVejnRnPtTay6SplxC5Av6r+VRNRT2JystZl/VbDAhZDEsY1u+IWyOfC3bmrIR9ebRuVncjEdqSc/tGt7I2u/rVYaZNonf3uKtvkmhw0Uh8ad3qjib9i8vxX7P9O7g/X/t1ulfmJvNu9hXD6fHcaLzI91i7fS3zE3m3ewritNDuNF5lvusWfF8k8nxc5IxN3xKQdGkzEu1x1HOiSXMKTdCuh1W0I2/PzDosPcwfCdxtvA3dfkTLkmE3THHtdFdUtVhCBPUN6Z+aYRm39YjxvYulkl3nb7Em6Uk4iDc7ABew4eVKwMObnXAGeZAAC8+253ddUkxmo1ipA7N9yPTb0rjdcNYGvvBThojGUjhbpnxQfFB7fa61m1j50GKAnm/Ddnd/UL+D7fbzPyddXFx/8smPJn9RO6tstRP/ANzD78askKvdBstSP/3EXvxqwlhy/Oujj+MBVS67xB+kadu91RlkLWADTuuD0RvCttVNpSobJpukiucQc+Yi2WEzStBvb1XVIutdoyWFshQKt5c/yVn02+yRUZvKvLl0P4uz6TfZIqMG0qjWexVpSjUk1KNVatCwWwskwepbYv7zUDY+RN5UuT/eaRkapFm6htwzwEDMUQ27O6ShxuPQuxkmBc4uBIANgRnkRex3bj2rjtUGuEzgDspKdpsA7aC6xvsUnp7WEUsJLxiFxkMicwDhBsd//K9HgkmG64Oe7z0kKurAaBl34zHgjaLFMamUHC0OzI28WgnM+m6rzSWs0kzXEudGwZsDcjtdtO3IAdqcaC1reXNZK2+Loh/hHD3rfJa53raZzbO4XTtJI234C2QUVVXANrmx2b8tpHUpMxE4XFu4bbjMZb800rYDY5gZ3yzsLZj2rZmaRgOFwjmEvQMGG1tnrTkwK8Uc3rBH3Jo4ut6j8VcPJez/AA9p8aWY9jyz+lVLrO23yccZB7W/FXFycxYdG0/WZXfWmkK8vxP7a9Dh/XE1pb5ib6DvYVx2kx3Gj8yz3GLsdL/k83m3ewqGpaUPhp77oY/cassLqmc3HJmPqWOa6iuw/wCmDgFszRrb5hdHmMPLctozRRlfY9Foze7g0bfSV0cUuMgtFo2dGJvUMsXwRU2c7mo+9FjIRvO5nxT+mpLW3LDLPvd/TTHHrNfbFPTk5kdqg9ZdKY+5RXwDvyNjj4t94Cnqt1xhbs3nPPqHUmQoRwU46l3TL21HHfJTwKPkh4FdkKMcEfIhwW3ms+iF0dFalfcf50XvMXdhczXRYYiP2kXvhdMFz5XdtdGM1Iyq6GrhGmoJzI11mmPDgscNy8XfiN8+reVYjiuXp89IN/VDj/Lb7VVZ1CyhCCqOXU9wj9H9XxVH7yru5dj3KLyX9ZCpAHMqn21nsVaUoCkWlKtCirFmrK1AWWhQM/3/AHmkJnZHZ2JdIvZfLigt3VOhBkrCMsLadl7uvdsd91uKjeUXQbnwxdIuwO6LdxJ2houbn07iuj1Gkyr8z0qnCNo7yKMC/Hact6lq7Rd24n5usWg8AfBbfZc5ent9Di+Ejg5brOqImf0I8VwGhwbc2v0vX/8AvBO9XaVznwue0EtDhidGHMYMRzdm0i+wG+S6TT+rDY62jA3vawtucLmsu55tvBOL0LpItXBBLZt7HvCc7A5hl9uE7OosB3m+mOO7tW5zTWOI9G7GEbBhuL26j1cE3e1oDyRnivbK9t2XBSfMBty0AEE3buvl4O5/2JjpB4a0AYrndmbkncV0bYNdGxgh1hvTz5OnlFSWjaLWyFwnHMKyrg9cW2kpRxJPrarn1KZbR9J1xNP1ul9qpzXoWq6QcBf+Y/BXXq3Dgo6RviwRDsY1eVzXfJXo8f68S+mPyefzb/YUw0Q3uMXmovcCfaY/J5/Nv90ppoUdxi81F7gWaac82m1bKWgBub3GzR18T1DM+hPnWAudya0kWImR2/JnU3j6fYAot+kaJU2jMAAvfeTvJO0lOnRpbAjCpiCHNLHNpxhQQFOzRDmkc0lSQsFyGkVpoWjP04v/AGBdAFAabPcz9OL/ANgU+FC8YkORXN6KF6554Md6yAujm2Fc7q9nUzng0Dtcfgg6VCEIKj5eHdCL6B94KkQ7Mq7OXg9GHzb/AH2/FUiDmVT7aT2Khy3a5ItKUYf7yULQu163DupJBbKEtyeodqzS5yxDjIwdrgPtSRSui2XqIPOxnse0oLz5PT+LzuFjiqZyPQQzb+7tXSywgm5scJxH6XgDyDP1LkOTon5C2/hS1Du2d9vUAukne8DJt877fb1L0cMP8Y87O7yrk9M0mLSlFe55tsz9mXzbmg3/AHgug0i8YRl4O7rC5/SNZhq2OJBIaRzZLrkmwvbgLLSofUvAbHA8XORzGfE3WmMqlkL1dWCM2DEMnDc7aAT1rbQ2jXvk5yRthhGG4NzfO9j6E/0Zqc7oPnkc426Tdw6h6uxT50W3ge0q3fSOpkKdZ+TqRZSACwQYFMzivVT3KK62kIx4kGL02lPwV+UseFjG+K1o7AAqK1yix6bDDsMcTPrWH9avpednd52vQk1jDTTH5PP5t/ulNdCjuUfm4vcCdaW/J5vNv90prob5pnm4vcCpRjSekIWWbNNHGDmQ5wBI9O5Yg1hpn/NzRutuab+xP5YGu75rXDrAPtUbWavUxaSaWJx4YAL9gVp1+1LMvo4dpIeC158jT9qbyaZI/wAt/YmDdAQXsKVzNmbXEdV8itTocj5sVDf3yR7VeTD+qW5/w6dptx2Ru7CsCvlOxh7EzkpqpgBa+Qi2+xt5bpp+Ek7NpafpMz38FpOPfx1VO+vdOsdKdoSrY3qEZro9o6cII4td9hCeU2ukDu+xMPWMu0JeLkn0mcmP9KaWaRGb+NF74XRhc5papbJEXMcHDFFmPphdGFhff1bz2I1Rs0+RQeqzOnUE8Wj2n7VM6QdaN3kUZqwMpzxlt2Nb8USnEIQoFQ8vLejF5qT34/iqOBz7F6C5cqAmkjltk0viceHOYSwnyujDfK4Lzzi2Kn20nsWBSjCkQVu0ok5aVsSkA5KYur2qqWS7yp5oNw+VQX8cHsuVHkpTR9Tgljd4rgfRfP1KRcmpus9HHRwMkqoGPAdia+RjXNcXuJBDiM812FJrFSO72rpz5Joj/UvN2lKQslcDxuOBBzBTT5KOHqC6PPutMLwTdu146Iljl1lqn44yyKkAacTcJc57Mwb2v0SrJZgOxzfQ5q8jfJhwHYlmaKJzERIOwht/sVO9T5MetxDwssmn6l5Qio5W962ZvkbKOyyXirphsnnHkmmHsenmU8h6mMCRkZZeao9OVTe9q6of/Yn9mNPItb64f97UemRx966mcqPIdNXDnNZHt4TUzfQ3mCftV7BUDyYRvqtLtle4vLLvkccy4tabk24O5oelX8Aqb3bV8prUNdK/MTebf7CmmiD3Nnm4vcTrSp7hN5t/ulMNHu7lGRsMcdvqhSpUnjCw6UcUyc5JOCvMYyudn0fOq2jem0ulmjrTV7DwTaSN+5p9S0xwwY3Pk+o2rNNuIIY2y5+oaSbkgKSmopT4JTV+hpD4J9S68LhjPRlZnfWoySVrWuAzLtp+AUXKy+xdI3Vx52hOqfVkeEVpebCfZMMv4a6Dbaikv+eZ7zFYN1ytdSNip8LfCkiA6yXj4LqgvM5MpllbHdhNYwz0u60TvImeqo7g4nwpHn2D7Etp59oXLGrLbU0fXiPa4qi6UQhCBnpbRUdTBLDO3FHK0se3iDwO4jaDxC86a48j1ZRuc6Fj6mC5LXxjFI0XyEkYzvntaCMty9LLDgd1r9aJl08YvuwlrwWuG0OBaR6CtmzDxm9oXsCegL++LD5WA+26ZP1Wid30cB8sEX3VGk9nlAVA8Zva34rbn2+M36wXqlmp0ANxDT38xF91Zk1QhdtigP8A8EX3VHVPZ5TMw8Zva1aGQG3SBO4A3PoAXq+LVCFvexQDyQRfdT2DReDvebHkjYPZZOqOzzlq9qhVVbDio6ksaOjIGNbb6LZS3nB1D/ha1eoNQw2a2/UWSMd9Vzbesr00GvttbfjY+y61dC47XN+r/wAp1T3eV5dVqhvfREJWkpTGLPhcSN4eBf8AdLMu0r0+aM/qfV/5WrtHX2hn1T8U1U91A02shjZZtNIXDvbvAbfrsLrm308jnFxbm4kmzbC5NzYXyGa9Ou0I07WR/VPxWW6Ej3xRfVb8E0d3mFtK/YGnyWN+y6wdHzOkbDFC90r8mxhpx8LkbQOs5DivUR0PHawaB9G7fdISlDoqKEHmYmMxZuwtALjvLjtJ8qaO7k+S/UU6PprzWNRLnJbMMG0MB357T1AbAF2yLLKlnbtq9lwQdhFj5CuZ0PJzBFJKbOZcQE5c7DfoYSdrmghpC6hM9I6MZMzDIxrxtAcAbEbCOB6wpGmHqQWBQZ1PmblDW1EbdzMeIN6m4wSB1XWo1Sqv0jP2hBLV0RMbwzaRuyJ4gHcSLi6Z8zT/AOmf/C+26bfgnVfpGf1faEfgnV/pKf8Ak+6oCs1NEWkRQSNk8B2BzMLtxLr2sN6lgxQX4J1n6UqOyL7WLcaq1f6Sn7I/uIJssFlgR9ShfwWq/wBIz/yfdW0ep8hyqKqadu9j3kMd1ODQLjq2KRs4fKqmJsZvDTv5yV4za+VoIjiad9icRI3tAXTBJU1M1jWtY0Na0WAAsB5AlkEPrK60JTzREJZBE07QwX9qWqaYPFnAEXBsdmSVAQZQhCAQsLKAQhCAQhCAQhCAQhCAQhCAQhCAQhCAQhCAQhCAQhCAQhCAQhCAQhCAQhCAQhCAQhCDCyhCDCyhCAQhCAQhCAWEIQZQhCAQhCAQhCAQhCAQhCAQhCAQhCAQhCAQhCAQhCAQhCAQhC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2056" name="Picture 8" descr="http://chinese.vr-zone.com/wp-content/uploads/2012/11/SAMSUNG-665x498.jpe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75115" y="1780534"/>
            <a:ext cx="211613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2" descr="http://t2.gstatic.com/images?q=tbn:ANd9GcQXtT1O9r-DO23r89JE-d1B_clwJrRQLw5XDjRq6qlURORtLJcE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059738" y="5120246"/>
            <a:ext cx="212248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矩形 37"/>
          <p:cNvSpPr/>
          <p:nvPr/>
        </p:nvSpPr>
        <p:spPr>
          <a:xfrm>
            <a:off x="4533294" y="908722"/>
            <a:ext cx="48393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zh-TW" altLang="en-US" sz="2000" b="0" kern="0" dirty="0">
                <a:latin typeface="微軟正黑體" pitchFamily="34" charset="-120"/>
                <a:ea typeface="微軟正黑體" pitchFamily="34" charset="-120"/>
              </a:rPr>
              <a:t>大財閥主宰社會，貧富不均嚴重。巨大的家庭和企業負債規模。物價高漲，弱勢不滿。</a:t>
            </a:r>
            <a:endParaRPr lang="en-US" altLang="zh-TW" sz="2000" b="0" kern="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5" descr="http://www.chinatimes.com/newsphoto/2013-11-26/656/A07A00_P_01_0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8125" y="4"/>
            <a:ext cx="6248400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投影片編號版面配置區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EBB0BD-6CA1-4796-9328-7428C960AD7C}" type="slidenum">
              <a:rPr lang="en-US" altLang="zh-TW" smtClean="0"/>
              <a:pPr/>
              <a:t>32</a:t>
            </a:fld>
            <a:endParaRPr lang="en-US" altLang="zh-TW" smtClean="0"/>
          </a:p>
        </p:txBody>
      </p:sp>
      <p:pic>
        <p:nvPicPr>
          <p:cNvPr id="32773" name="Picture 6" descr="http://t3.gstatic.com/images?q=tbn:ANd9GcQHGUmEIGBKMgFcsBVeHZg2IqC-C3PeIyFg5L6wV9-kMsci17PD7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629400" y="4"/>
            <a:ext cx="30289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19" descr="http://udn.com/NEWS/MEDIA/8329472-324562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25208" y="1504954"/>
            <a:ext cx="228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11" descr="http://t3.gstatic.com/images?q=tbn:ANd9GcQV6w423RGpdrOgoOHFxYPHFuzvxSnrWLmZYKiLJzTd_qb1uD1T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66748" y="4509120"/>
            <a:ext cx="3524250" cy="22145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32776" name="Picture 9" descr="http://i1.wp.com/www.thenewslens.com/wp-content/uploads/2014/02/%E4%BA%9E%E6%B4%B2%E5%9B%9B%E5%B0%8F%E9%BE%8D-2013%E5%B9%B4%E4%BA%BA%E5%9D%87GDP.jpg?resize=692%2C50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9025" y="3584043"/>
            <a:ext cx="6310313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東南亞是亮點</a:t>
            </a:r>
          </a:p>
        </p:txBody>
      </p:sp>
      <p:sp>
        <p:nvSpPr>
          <p:cNvPr id="33796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FFA7AA4-F6CB-49E2-8E55-8FBE3A72AE5A}" type="slidenum">
              <a:rPr lang="en-US" altLang="zh-TW" smtClean="0"/>
              <a:pPr/>
              <a:t>33</a:t>
            </a:fld>
            <a:endParaRPr lang="en-US" altLang="zh-TW" smtClean="0"/>
          </a:p>
        </p:txBody>
      </p:sp>
      <p:sp>
        <p:nvSpPr>
          <p:cNvPr id="33795" name="內容版面配置區 2"/>
          <p:cNvSpPr>
            <a:spLocks noGrp="1"/>
          </p:cNvSpPr>
          <p:nvPr>
            <p:ph idx="4294967295"/>
          </p:nvPr>
        </p:nvSpPr>
        <p:spPr>
          <a:xfrm>
            <a:off x="0" y="836713"/>
            <a:ext cx="5453114" cy="2232247"/>
          </a:xfrm>
          <a:prstGeom prst="rect">
            <a:avLst/>
          </a:prstGeom>
        </p:spPr>
        <p:txBody>
          <a:bodyPr/>
          <a:lstStyle/>
          <a:p>
            <a:r>
              <a:rPr lang="en-US" altLang="zh-TW" sz="2400" dirty="0" smtClean="0"/>
              <a:t>ASEAN</a:t>
            </a:r>
            <a:r>
              <a:rPr lang="zh-TW" altLang="en-US" sz="2400" dirty="0" smtClean="0"/>
              <a:t>是不景氣中的亮點</a:t>
            </a:r>
            <a:endParaRPr lang="en-US" altLang="zh-TW" sz="2400" dirty="0" smtClean="0"/>
          </a:p>
          <a:p>
            <a:r>
              <a:rPr lang="zh-TW" altLang="en-US" sz="2400" dirty="0" smtClean="0"/>
              <a:t>人口</a:t>
            </a:r>
            <a:r>
              <a:rPr lang="en-US" altLang="zh-TW" sz="2400" dirty="0" smtClean="0"/>
              <a:t>6.18</a:t>
            </a:r>
            <a:r>
              <a:rPr lang="zh-TW" altLang="en-US" sz="2400" dirty="0" smtClean="0"/>
              <a:t>億的東協十國，其</a:t>
            </a:r>
            <a:r>
              <a:rPr lang="en-US" altLang="zh-TW" sz="2400" dirty="0" smtClean="0"/>
              <a:t>GDP</a:t>
            </a:r>
            <a:r>
              <a:rPr lang="zh-TW" altLang="en-US" sz="2400" dirty="0" smtClean="0"/>
              <a:t>總和已超越印度，從</a:t>
            </a:r>
            <a:r>
              <a:rPr lang="en-US" altLang="zh-TW" sz="2400" dirty="0" smtClean="0"/>
              <a:t>2000</a:t>
            </a:r>
            <a:r>
              <a:rPr lang="zh-TW" altLang="en-US" sz="2400" dirty="0" smtClean="0"/>
              <a:t>年的</a:t>
            </a:r>
            <a:r>
              <a:rPr lang="en-US" altLang="zh-TW" sz="2400" dirty="0" smtClean="0"/>
              <a:t>6000</a:t>
            </a:r>
            <a:r>
              <a:rPr lang="zh-TW" altLang="en-US" sz="2400" dirty="0" smtClean="0"/>
              <a:t>億美元成長到</a:t>
            </a:r>
            <a:r>
              <a:rPr lang="en-US" altLang="zh-TW" sz="2400" dirty="0" smtClean="0"/>
              <a:t>2011</a:t>
            </a:r>
            <a:r>
              <a:rPr lang="zh-TW" altLang="en-US" sz="2400" dirty="0" smtClean="0"/>
              <a:t>年的</a:t>
            </a:r>
            <a:r>
              <a:rPr lang="en-US" altLang="zh-TW" sz="2400" dirty="0" smtClean="0"/>
              <a:t>2.3</a:t>
            </a:r>
            <a:r>
              <a:rPr lang="zh-TW" altLang="en-US" sz="2400" dirty="0" smtClean="0"/>
              <a:t>兆美元，可望在</a:t>
            </a:r>
            <a:r>
              <a:rPr lang="en-US" altLang="zh-TW" sz="2400" dirty="0" smtClean="0"/>
              <a:t>2030</a:t>
            </a:r>
            <a:r>
              <a:rPr lang="zh-TW" altLang="en-US" sz="2400" dirty="0" smtClean="0"/>
              <a:t>年逼近</a:t>
            </a:r>
            <a:r>
              <a:rPr lang="en-US" altLang="zh-TW" sz="2400" dirty="0" smtClean="0"/>
              <a:t>10</a:t>
            </a:r>
            <a:r>
              <a:rPr lang="zh-TW" altLang="en-US" sz="2400" dirty="0" smtClean="0"/>
              <a:t>兆美元。</a:t>
            </a:r>
          </a:p>
        </p:txBody>
      </p:sp>
      <p:pic>
        <p:nvPicPr>
          <p:cNvPr id="33797" name="Picture 2" descr="http://www.aeonmall.com/en/ir/annual/result/categories/result_data03_01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549" y="3068960"/>
            <a:ext cx="5138738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10" descr="http://pic.pimg.tw/accrcw75/4b73a88447b36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7428" y="0"/>
            <a:ext cx="4238625" cy="197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9" descr="https://insights.abnamro.nl/wp-content/uploads/2014/02/140205-EM_ENG_Asia1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34467" y="1928813"/>
            <a:ext cx="4381501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11" descr="https://insights.abnamro.nl/wp-content/uploads/2014/02/140205-EM_ENG_Asia2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3115" y="5000721"/>
            <a:ext cx="4452937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776535" y="764704"/>
            <a:ext cx="8420100" cy="1362075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zh-TW" altLang="en-US" sz="4800" dirty="0" smtClean="0">
                <a:solidFill>
                  <a:schemeClr val="accent1">
                    <a:lumMod val="75000"/>
                  </a:schemeClr>
                </a:solidFill>
              </a:rPr>
              <a:t>中國大陸</a:t>
            </a:r>
            <a:endParaRPr lang="zh-TW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FC4CB9-E07C-4EFB-A623-4AFFB33E0F20}" type="slidenum">
              <a:rPr lang="zh-TW" altLang="en-US"/>
              <a:pPr>
                <a:defRPr/>
              </a:pPr>
              <a:t>34</a:t>
            </a:fld>
            <a:endParaRPr lang="zh-TW" altLang="en-US"/>
          </a:p>
        </p:txBody>
      </p:sp>
      <p:pic>
        <p:nvPicPr>
          <p:cNvPr id="57348" name="Picture 2" descr="C:\Users\d5230\AppData\Local\Microsoft\Windows\Temporary Internet Files\Low\Content.IE5\1LSQGRU7\MC910216995[1]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2761" y="1988840"/>
            <a:ext cx="4016951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6429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/>
              <a:t>中國大陸的發展</a:t>
            </a:r>
          </a:p>
        </p:txBody>
      </p:sp>
      <p:sp>
        <p:nvSpPr>
          <p:cNvPr id="34820" name="日期版面配置區 3"/>
          <p:cNvSpPr>
            <a:spLocks noGrp="1"/>
          </p:cNvSpPr>
          <p:nvPr>
            <p:ph type="dt" sz="half" idx="10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zh-TW" sz="1400" b="0" dirty="0" smtClean="0">
                <a:solidFill>
                  <a:srgbClr val="FFFFFF"/>
                </a:solidFill>
              </a:rPr>
              <a:t>clin@ntu.edu.tw</a:t>
            </a:r>
            <a:endParaRPr lang="zh-TW" altLang="en-US" sz="1400" b="0" dirty="0" smtClean="0"/>
          </a:p>
          <a:p>
            <a:pPr algn="ctr"/>
            <a:endParaRPr kumimoji="0" lang="en-US" altLang="zh-TW" sz="1400" b="0" dirty="0">
              <a:solidFill>
                <a:srgbClr val="FFFFFF"/>
              </a:solidFill>
            </a:endParaRPr>
          </a:p>
        </p:txBody>
      </p:sp>
      <p:sp>
        <p:nvSpPr>
          <p:cNvPr id="34821" name="投影片編號版面配置區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F1A111F-26D4-4D31-AF57-1FD5A9722EF1}" type="slidenum">
              <a:rPr lang="zh-TW" altLang="en-US" smtClean="0"/>
              <a:pPr/>
              <a:t>35</a:t>
            </a:fld>
            <a:endParaRPr lang="en-US" altLang="zh-TW" smtClean="0"/>
          </a:p>
        </p:txBody>
      </p:sp>
      <p:sp>
        <p:nvSpPr>
          <p:cNvPr id="34819" name="內容版面配置區 2"/>
          <p:cNvSpPr>
            <a:spLocks noGrp="1"/>
          </p:cNvSpPr>
          <p:nvPr>
            <p:ph idx="4294967295"/>
          </p:nvPr>
        </p:nvSpPr>
        <p:spPr>
          <a:xfrm>
            <a:off x="234241" y="1021239"/>
            <a:ext cx="9471288" cy="2979261"/>
          </a:xfrm>
          <a:prstGeom prst="rect">
            <a:avLst/>
          </a:prstGeom>
        </p:spPr>
        <p:txBody>
          <a:bodyPr/>
          <a:lstStyle/>
          <a:p>
            <a:r>
              <a:rPr lang="zh-TW" altLang="en-US" sz="2800" dirty="0" smtClean="0"/>
              <a:t>中國現已成為最大貿易國；</a:t>
            </a:r>
            <a:endParaRPr lang="en-US" altLang="zh-TW" sz="2800" dirty="0" smtClean="0"/>
          </a:p>
          <a:p>
            <a:r>
              <a:rPr lang="zh-TW" altLang="en-US" sz="2800" dirty="0" smtClean="0">
                <a:solidFill>
                  <a:srgbClr val="C00000"/>
                </a:solidFill>
              </a:rPr>
              <a:t>世界第一大外匯存底</a:t>
            </a:r>
            <a:endParaRPr lang="en-US" altLang="zh-TW" sz="2800" dirty="0" smtClean="0">
              <a:solidFill>
                <a:srgbClr val="C00000"/>
              </a:solidFill>
            </a:endParaRPr>
          </a:p>
          <a:p>
            <a:r>
              <a:rPr lang="zh-TW" altLang="en-US" sz="2800" dirty="0" smtClean="0"/>
              <a:t>世界第二大經濟體</a:t>
            </a:r>
            <a:endParaRPr lang="en-US" altLang="zh-TW" sz="2800" dirty="0" smtClean="0"/>
          </a:p>
          <a:p>
            <a:r>
              <a:rPr kumimoji="0" lang="zh-TW" altLang="en-US" sz="2800" dirty="0" smtClean="0"/>
              <a:t>全球第二大外人直接投資國家</a:t>
            </a:r>
            <a:endParaRPr kumimoji="0" lang="en-US" altLang="zh-TW" sz="2800" dirty="0" smtClean="0"/>
          </a:p>
          <a:p>
            <a:r>
              <a:rPr lang="zh-TW" altLang="en-US" sz="2800" dirty="0" smtClean="0"/>
              <a:t>在</a:t>
            </a:r>
            <a:r>
              <a:rPr lang="en-US" altLang="zh-TW" sz="2800" dirty="0" smtClean="0"/>
              <a:t>1979</a:t>
            </a:r>
            <a:r>
              <a:rPr lang="zh-TW" altLang="en-US" sz="2800" dirty="0" smtClean="0"/>
              <a:t>中國對全球經濟增長的貢獻率僅有</a:t>
            </a:r>
            <a:r>
              <a:rPr lang="en-US" altLang="zh-TW" sz="2800" dirty="0" smtClean="0"/>
              <a:t>2.3%</a:t>
            </a:r>
            <a:r>
              <a:rPr lang="zh-TW" altLang="en-US" sz="2800" dirty="0" smtClean="0"/>
              <a:t>，</a:t>
            </a:r>
            <a:r>
              <a:rPr lang="en-US" altLang="zh-TW" sz="2800" dirty="0" smtClean="0"/>
              <a:t>2009</a:t>
            </a:r>
            <a:r>
              <a:rPr lang="zh-TW" altLang="en-US" sz="2800" dirty="0" smtClean="0"/>
              <a:t>起貢獻率已經陡升至約</a:t>
            </a:r>
            <a:r>
              <a:rPr lang="en-US" altLang="zh-TW" sz="2800" dirty="0" smtClean="0"/>
              <a:t>19%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endParaRPr lang="en-US" altLang="zh-TW" dirty="0" smtClean="0"/>
          </a:p>
          <a:p>
            <a:endParaRPr lang="zh-TW" altLang="en-US" dirty="0" smtClean="0"/>
          </a:p>
        </p:txBody>
      </p:sp>
      <p:sp>
        <p:nvSpPr>
          <p:cNvPr id="34822" name="AutoShape 9" descr="data:image/jpg;base64,/9j/4AAQSkZJRgABAQAAAQABAAD/2wBDAAkGBwgHBgkIBwgKCgkLDRYPDQwMDRsUFRAWIB0iIiAdHx8kKDQsJCYxJx8fLT0tMTU3Ojo6Iys/RD84QzQ5Ojf/2wBDAQoKCg0MDRoPDxo3JR8lNzc3Nzc3Nzc3Nzc3Nzc3Nzc3Nzc3Nzc3Nzc3Nzc3Nzc3Nzc3Nzc3Nzc3Nzc3Nzc3Nzf/wAARCAB3ANsDASIAAhEBAxEB/8QAGwAAAgMBAQEAAAAAAAAAAAAAAwQAAgUBBgf/xABHEAABAwIDBAYGBgYJBQEAAAABAgMRAAQFEiETMUFRBhQiYXGBFTKRodLhI0JSVZPRM1OSscHwFiQ0Q2NydIKUJURUg+Lx/8QAGgEAAgMBAQAAAAAAAAAAAAAAAgQBAwUABv/EAC4RAAICAQIFAQcEAwAAAAAAAAABAgMREiEEBTFBURMUIlJTYXGBFTKhsVSRov/aAAwDAQACEQMRAD8A9JjF07aWDi7bIX1S22hRMqWRCQmAdZjuAFZWK4zeN4ZbvMusJcUohyCcyCkCUlBE5pOoj2Ct25F6GkizQ0VlRKtqdwI4edLqYxhy5bCBZlM6kzJ38YnfFCjbsznqI4jjeKW6LMJZSCGAtxKWMwBJIlXa0AAJ9szpSt9j2JpxRLLRQllCGlnK1I7QGhJMx2h7BWi630iLBDQsUu5kyIBkayCT5e+mrBGLJQ+b5NsXC9LZSE/o9d8cd1SUYfY1Hfo0OKEnIFHzAP5UpiFxcW2HbWzYDzggkZoyiJKvAcqTtncZYLBxA2ZRkIdKVJGZU6QT3UW+GL7Z42haDeZOzDgSVDdm/jE8td4rixyeMCV3jt/bXltbqsQnOhJXoo5CeGYad3dQR0jxJTDznUmkuhQCEAk70q/Ie2nUK6QF17bdXDW2BbCSmdnrIPfu399aL3W+pO9WLQvCg5Cv1c3CalIraeMmYcaxJF/ZNOWSEtPtJWtfahKiCeHDTjSNr0rxJyyedNk32HUNiUrTMgySOPqgDxrUcYx5aklFzaoR1WFAJSfpuY03VwNY+LmV3TBZhE5EJCpHr/V0muezwR7z33OnG7xVw20zYFxKi2JCXNJSSdSI8/GdaHd47irTS1W2FhakIQ4oQvdBKuXLhu4irtW+PpdcU9e27iC+SgZBKWtITuEnfTOD+lGbHZYvcNvXOdX0jaUxlnQaAcKg5Rb2MvFMdvG8QbtzaNhAbDiluZhKiiSkTvrKtuk9+9bPLdtmm3ULQMuRZ0UkkyJ7hXqLm4K1NFDgVmSojiOVZN+nFFOoVYvNITkUF7RIPaO4xFdkvjCSAen7k4k2wqzUWC3nUtLauyrSeHf7+6nlXAcblMwqCJ38wD31loZxgNq27tuV7HKMoSBnk6+qNIjjwqty1ihX9Fct70kAp3CDmAkc4oW2NV5XXJrqfEySN9VK82tY5bxovNKNyyGg8ouJyp1b4Ddvp/PJkyPChGa/eGM1cUqg564XBOXOJiYnWKjIekvmPKgrSF76sSrkartE8q7AaWAKmkkERS60LTOkp5U4VSJG6grM76ksi2LouHZ2GdezWcpRpBmeB040gokyDvB9lOuIzK3wJ9bl31XELVVtcraUBIM5gmAZ5VO4S0qWF3EFChxRXYQmVkJHM1QJJ1G6pJa3Pd4k9dNONi1dbQkpzHMlJkz391GsX1uvBtbqFiNAlAB8dKyekb2It3DYshdFGSYZbCkzm46TNK9HLjGV4mEYgbnY5D67WWDp3CqZSy9Jjx4VuDs1fgcV0qGe+QLIJFqQEqW6RtO0Ry0rZwm8TiGG294Gg3tk5skzGsVj3F3iqUXJTZIOzUlLIQjOTJGkA+fdFauDvXD+G2712yWX1JO0bIjKZ5Vzql5FY5zgW6VbU4WnqyWy+X2wgOAFJ386xOudKD/e2X7Kfhra6Si4cw9tFo5sn1XLYQuPVOutYvU+km5OLqAHDZTHurT4GCUHqw9zK5hKcbVpb6djgu+lH62y/YT8NWF70pG52y/YT8Nc6l0l+91+TPyrosuk33uv8H5U9ph4Qh6lvmR3rvSn9bYfsJ+GoL3pV+usv2B8Nc6l0m+91/g/Kp1LpL97r/C+Vdpr8IjXb5kQ3vSn9bY/hj4aqq66Tn+8sz/sT8NW6l0l+9l/hfKudS6Sfe6vwflXaYeESrLezkBB6RhIQhVklCdwAHw1J6SfrLP2D8qbwu1xK3uCu8vC+zkICMsayNd1amfkg0vZZCLwoJj1FdlkMuySPPz0j+3ZnyH5VUo6QqIzLs9O4flW+tZg6HzpdaQVetFV+svloYjw0vnv+TGLXSAkyq0juj8qr1fHftWnu/KtlSBwWNO+q5Oa0jxrvWXy0H7NZ/kMyOr499q0935VUWWN7ba/1QO5cubSY9ndWupGk7RFKqVDsAg6b/bQy4mMesEXV8vut6XsUNtj327T2j4airTHftWn7Xyo6nDQlLJ40PtVfwIY/R+J+eygtcd3ZrSPH5Vw2WOE6m1jy/Krgp3Ee81R1JglKtOU1PtUfgR36RxPz2VOH40fWNqB/mHw1xeG40rKFm2PIlXyqgcUOJnhrRmlILNyXHyheTsIJgL1n2ipXFQ+BET5TxC39diV1Y3TCAL9LJSs9kI11qpSSZzURSyY468apoN1LzmpSbxg1+FolTWozlqfk+oW4HUbhIg3Ck/QLLZUlKoMTHlV2FBGGWybgNm+SAH3ENFKVGNSK8n0nwSzxm8tetXWRzIUNo2gBVJG4TrQsB6M2mDYttLe4Wp4IKS2twGAY1iaSlOKeloyPSUstS/BoXRxvZ3fVSc5kMqWUkDtHgdwy1p4a4+LFnrxT1nINrEet5aV5kYN0hD94pzEJbcUAyDcK7Hame7QnTjWzhbV5b4eyzdqDr6EwtebNJk8alwhjqRCLyV6ToVc4ahll5Ta1XDcLQYKd/HSsT0DiG701e6f4p+OtLpM0hzDUJu1Btg3DedWbLA148Kwhh2AEA9fbj/V1q8vSjW8Pv4MnmUF6i+3nA56Av8A74vT/wC0/FU/o/fxJxi8A73T8dKjDcAO7EG/+XXfReAkf29kj/V0839f4M3QvH/Qf0DfTAxm8Pg6fiq39HsRJhOMXx/3n4qFbYHg106Gre6S6sAnIi6kwN+lbuG4FY4bcbe22u0ylJzuFQ17qpsuUO+/2GuH4J3P9u33Mg9HcR44vffiK+Kif0ZuoB9O32vMq+KvSkDv9tVVMb++lJcZYakOV0rrl/kw8Iw9yyzKdvnrnOkAB2ezqd2prRO6qN+okd1WJgUpOcpvLNWmqNcVFIC6dCJpN4ytO/UUy6qlFkZx3JoMsbgiiiZOpoSlc6KpQE0utQnfQ5fkvUSKnSBpQ1qhUwf5mqrUmdaXccImFGAY312pstUfoEU4KoXUfapdTq5IkExNDK9YI91EgnsMlwcDNQLHOlSsDdpXM/fRkBidT411DgDqVEGARuoYXKZqNLbDiS8nM2CM6eaeNSDJ7HVIymCqY0qkUS47D6wRlJOaMuXQ6jThvoWYc65gJ6j1mJ2oc6SYXihfgWPaU0GVLWoFQ3ZZgeVFCmrjpRcYul1OydSW0tltQMgCdSAD5c65dQ7fW9ql5xu5f7KSGswiddZETXGEIt8ZOGuOq6ywgmNnACYGkgmfdQSsTWH0MKmMVbPR17/YyHmbdxV7/wBYtiFhIKcxOyIVP2u8geVbuDKbt8Mt2UvbcJRG0TqFandrWIiywV16/SjEF7TNmuOxoCFTA05gjjxrSsV2Fi3b2DN2FANgtBSSCpJOnCKoaqwHVGKluTpJcW67BtN1JY6wjOCJka8qxCvoyT2ktA79WnPyra6Rpbt7Ft25GdpNw3mTlzTv4Vk+kcFj+xORw/qgrW5fhVvGepjc1jF2rp07g56Mf4X4bn5V1J6MBUnZRxltz8qJ6RwQ/wDYuf8AEFXavsEcdQ2mxXmUoATaADfzp9z27mdCqMpJLSbNjheH27ibi0tktrKeytMzBrTHjQkAJhPLTSiBQkCseUtUm2z1ldUYRSisBIqi1RNWmhPDs+NAw11FUeqiOVdIkVVkfRo8Kso6VWXoVdEcaTcHb3/VH8aaeXE91JrWMx8BQsZrQJylX1FImjuuJA1MVn3L6TMGdKBsahEIwgXbiWm3m0rUQEpWSmT4wR7YrZxHAS1hC1MWd6m6tgFXDq1DZkRJy6wryEjjXj1q10Nen6P4/fKZYwu3IuSc7jinZGWSEhuSddFTy9lR1EOOlbVicXsn0FMGwi4xRDj+1YQ00oJJdmHFESECP399ZCnH8zgftwysLVLaPq66DWvTtIxDDcHvbc2yG2mnFLWhLp2meNMqt24cfPfWUp1WLXLdxfP7BTuVJIIRAHGdxMEew1a5xjFCsOMnK9z7JbGRnkAyD4GrZtK9d0+ewdyxY9GuWi3es9ksFJOTIJmOE668a8Vnqeg9w9/rQ1YwNJcATFdCgo+VJ56sh0JWk5QuFAwdxgzB7qJMslLYbeUFrCk5fVTOUk6wOfH3cqHJ7qmKXAdvXFtpCEKAKUhYUEiJABGmk7uFK7Q86LJXGS0ps+gPAqxO3uWWVLftklxK9okJSJ4g76qtS14yMTuGVJuLlogLLgKCBp6ooEIucWYtyj12HHC4jOVjKJgJSROlROybxm3a2SgHrQPBTu0S4mSRlgkxupVp6ctGKqb4cU2saX184M0XOF2zt88li5G2UNuSVBLvaiNCJBJOk+NaNum0uhb3iGCVZE7NxSjnCQTAJ7v4AcKzbq/wtpq5UvDitbJzFAIKT2xEa84O6nbS7s1Jsm2rVbbb7edIKhDZO4b+OvjHjQucMdBuDr14YXG75xNqyQ2XMtw2ciN6t+lKjGbggH0Ve7uQpvHELYtml2jZW8m5bypUdCdaQ61j2k4e2ZH2/nWry7TKttLuY3NpYtWnbbxkKMYf+6r72CnMNxF25cUhdlcMBIkF3ce6s43eOpTPo5rzX/8AVbLTnYSVjWASOR41fxEoRWJf2By+u2yeuLWF9BlCo3qHtFGQZNJh5saBKR5URL6RyHnFZqZ6Jxb3Y8KG7qBQ0vj7QqKdBG8eypbK1HANr9Gjwqrh0qqHIaSZ+ryoDz44GgL4RAvHRVJOqhR8KI/cJCVSazbi8QlXEyKrbHa4Mly7Aist46miPXAWePnSy1czVbY0vdKLOlei6CZhiLq0pCiUpQJMRqpXl6lebJmtno1itlhRedvXtkM6MispPahQ4DvoG2kZvG+9Bo0711Vw1ePypRW4d6iUpjXQDv7qynVFNs5bkggJkaEbkgH31ppxLArhtTKMTaSDqQpeUjwkCsjpHcWbK0os7tL7SW1ZlIUCZJHKeVDJ60kZtCVUssyP531JqBK1IS4lJLatywND51UmNKZTwh5Wp7IsTUShTqghtClqO4JEnlu86pNM2V0u225QluFtKSorCtB3EbjRJ5InNpbAnlhbzikwQVEghIE68uFUrg5ctK7U5IUtj19xijFm+ja2L77mXsLZfQ2Ua6iSknWrWmJoxC7ItbK4buNmTtHbhCyUjekQkHiePDdRbW4sWmT1w3hWZKOrspWB/mJ3a1dL+GuobS2LvaxKxcsJS33we7hVbtenCgKWSguJ/c8+OxgqxrE0C4hlAA9QFGiu1BHfpTJxbEk3dsy8jsuJSXVZCIVO6d26NKs9c4iEvqbDZJjLCUkCSfdE760LF7PaMrui3tigFzQCD4VTKyKjnSMQi3LGWK4i/dvMsoYcl43CAkqOkwe6u7LH9QHbWB3/AComKhp+3ZbaebaWp9ADgg5d+tLjDrjQDG0nl2E1rctmpVt/UxucYd6xnp2RfY49vLtp5/8A5WoG3tcxSQOOasxqwfQ4krxdC0TqkpAmnhbtTIuEe6j4lKT6ILl85Vp+8191n+i6JOuYCmER9UmeNL5AN1wiPGrpy7tuj20oqpGu+Lqxu3/pjiFnnRSrQ0gXQncpJqybjTUigbxsHFKa1RLj9Emfs0o+U66mubeG0zppSF1e5AdRQNjVdbB3akQZrJdUDurtzdbRRJpNTkmqmxvaC3OqNCJqFU1VSqHAvZedJoD6W1RtAmBqCedWUugrXyqyMTMvuz1BLaS5XEW6G1KU2EhStCUpgkeXHvogNWSasYkoxb3CbdxqybaBcdO2JIkZQDrmHfrqNBQ1Yo4EKXcWiXAg5CoCNRvjWf55V3NBkEVCoFvKYKRwiKHCOdfwslnfWV0fplPWs8SjaD+H76dSlCm1M2t4w7tD2gHwgrHDsKg+80mhAWmXf0aRElAVHIa+HOlHLVhaQC3HMIUR++a7RnoyPUtj13NR63uGDLrDo03qTI9o099Lkyd5HhFKsqvLJM4diFwyfsHQHzG/2Vb0li51W3arVxUplBJ91domT7Xjqj1TzjqHczdgi4SEZ0lQJlQI7OhECDv13Csiwsr9F0FuWjjcpVIzExqNN/mD5V6BlKhiVjdJQpTVu7mXkSSYzToIol/coOPP4ivaoYcOinUQpXZA1EROnCid8o14USylerxUpSbSj032ZgNWOJBbubMlKoCQSCU9rfB3wDNFfs79i5yk5tmAkhBBCjzBH8+yhbK32lyevp+nUCeyrSFTz8qZb6qXrN0XyiGBBGzJz6k/Kl3Y0ugzCU5dv5Fm2HkpbRiOdDK30S6fqjX5VqDD8IETibh11gD8q5iN7ZuBpq4Ustl5G0ABBiD8qhHR0/8AlTylVa/Lpt1vO2/gx+bJu2K0t7ecALZLdu4vK4pYPqzy506m5GmoqqF4CkdnrPvrM2vbVERJid8UlxCannOT0fL5VulRjBxNnbyNDV23Z41jpfI41brKh6ppfJoaEzbDw5iop7sjXdWH11fIVzra413VzbI9NDl7d9iEknXnWY66VamfbQ1K3nWSaEpdDlsC22MFhHVKJNVzVRS6HnNHpZn2cRnuGKqEpVVK6GpY51KiKWXLBZaqETXFKqk1bgTlPJea6FVSarNdgDUHmas00t4OFsSG0Z1q4JTzNAAK1BA3nQQd9E6w6lg26FqCFKJWAZCtdP3c6nBzmyOLAIQmCB9YT2qpnoalcSZUd8ceNVKqnALmFKxzrmcc6DJncfZXCsAx/CuwD6jPolh0iTYWl3Zv2y1F9xKkuNuZSmAdRpv10PdXMX6RIv8AA0WCWHjL6Xds64FKUQkDtQNTpM+6pUqpzazE1fZ4PFnc8kqyQCvtq7Z17taKynZtJbkkARNSpQOTfcYriovKHbJNq/dMM3YSlJeCgpclOgPZMawdNeEU2b3CRp6JTMmYc+VSpV9fE2VxxFi13BUcTZqtWWRd7hhbUlGFBJIMK2m4+yswTAmpUqmyxzeWP8PTGmOmHQ6DVgTUqVVkdTZwqPdVCqKlSoyBZJpA1q0oC3NY1qVKsgjK4ibyUJmqqMVKlXYEpSYNSqoTUqUWBeTbKE61wqqVKJAZOZqNbMquXdmgpSYJlW4RUqVHcg1MLxDA7Vppu+wpd2oO533UrCc6IEIA4AE76Vsr7CG7+4cu8PeetloIaZDkFCiZ38gKlSiK2NO4v0cKHtlgDjalMpQ3L0hDgmV+emnie6oMa6MkObXAns5fbUjI6AEtiMyf9x41KlSgGDbxbowhDaV4C+rK44VAv+sgzkHkCK88p1JUSkqAkwI4cKlSpwDln//Z"/>
          <p:cNvSpPr>
            <a:spLocks noChangeAspect="1" noChangeArrowheads="1"/>
          </p:cNvSpPr>
          <p:nvPr/>
        </p:nvSpPr>
        <p:spPr bwMode="auto">
          <a:xfrm>
            <a:off x="492283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zh-TW" altLang="en-US">
              <a:ea typeface="標楷體" pitchFamily="65" charset="-120"/>
            </a:endParaRPr>
          </a:p>
        </p:txBody>
      </p:sp>
      <p:pic>
        <p:nvPicPr>
          <p:cNvPr id="34823" name="Picture 13" descr="http://imgs.soufun.com/news/2011_02/15/shop/1297732407259_0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428038" y="3657564"/>
            <a:ext cx="137636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4" descr="http://www.singpao.com/cj/zh/201401/W02014011706557428310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935603" y="3920985"/>
            <a:ext cx="2000250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8" name="Picture 10" descr="http://pgw.udn.com.tw/gw/photo.php?u=http://uc.udn.com.tw/photo/2015/01/12/2/484659.jpg&amp;w=700&amp;h=100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00502"/>
            <a:ext cx="3080792" cy="2419375"/>
          </a:xfrm>
          <a:prstGeom prst="rect">
            <a:avLst/>
          </a:prstGeom>
          <a:noFill/>
        </p:spPr>
      </p:pic>
      <p:pic>
        <p:nvPicPr>
          <p:cNvPr id="68620" name="Picture 12" descr="中国gdp2014世界排名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2838" y="3752814"/>
            <a:ext cx="3505200" cy="2762250"/>
          </a:xfrm>
          <a:prstGeom prst="rect">
            <a:avLst/>
          </a:prstGeom>
          <a:noFill/>
        </p:spPr>
      </p:pic>
      <p:pic>
        <p:nvPicPr>
          <p:cNvPr id="5122" name="Picture 2" descr="http://www.financialnews.com.cn/jj/hg/201601/W0201601202742581804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247" y="160338"/>
            <a:ext cx="2619247" cy="280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encrypted-tbn3.gstatic.com/images?q=tbn:ANd9GcT8Tldq6xh2DnY02otKnTgEZKuubwJB0uNPpWXm95bV-1QGl4e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872" y="260648"/>
            <a:ext cx="2619375" cy="224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跟 </a:t>
            </a:r>
            <a:r>
              <a:rPr lang="en-US" altLang="zh-TW" dirty="0"/>
              <a:t>9 </a:t>
            </a:r>
            <a:r>
              <a:rPr lang="zh-TW" altLang="en-US" dirty="0"/>
              <a:t>有關</a:t>
            </a:r>
          </a:p>
        </p:txBody>
      </p:sp>
      <p:sp>
        <p:nvSpPr>
          <p:cNvPr id="35844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95300" y="5823830"/>
            <a:ext cx="23114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zh-TW" sz="1400" b="0">
                <a:solidFill>
                  <a:srgbClr val="FFFFFF"/>
                </a:solidFill>
                <a:ea typeface="標楷體" pitchFamily="65" charset="-120"/>
              </a:rPr>
              <a:t>clin@ntu.edu.tw</a:t>
            </a:r>
          </a:p>
        </p:txBody>
      </p:sp>
      <p:sp>
        <p:nvSpPr>
          <p:cNvPr id="3584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7594600" y="6492877"/>
            <a:ext cx="2311400" cy="365125"/>
          </a:xfrm>
          <a:noFill/>
        </p:spPr>
        <p:txBody>
          <a:bodyPr/>
          <a:lstStyle/>
          <a:p>
            <a:fld id="{5ABED374-3AAD-40B9-98A8-7A79AD15D782}" type="slidenum">
              <a:rPr lang="zh-TW" altLang="en-US" smtClean="0"/>
              <a:pPr/>
              <a:t>36</a:t>
            </a:fld>
            <a:endParaRPr lang="en-US" altLang="zh-TW" smtClean="0"/>
          </a:p>
        </p:txBody>
      </p:sp>
      <p:sp>
        <p:nvSpPr>
          <p:cNvPr id="35843" name="內容版面配置區 2"/>
          <p:cNvSpPr>
            <a:spLocks noGrp="1"/>
          </p:cNvSpPr>
          <p:nvPr>
            <p:ph idx="4294967295"/>
          </p:nvPr>
        </p:nvSpPr>
        <p:spPr>
          <a:xfrm>
            <a:off x="460375" y="918845"/>
            <a:ext cx="5886450" cy="2654173"/>
          </a:xfrm>
          <a:prstGeom prst="rect">
            <a:avLst/>
          </a:prstGeom>
        </p:spPr>
        <p:txBody>
          <a:bodyPr/>
          <a:lstStyle/>
          <a:p>
            <a:r>
              <a:rPr lang="en-US" altLang="zh-TW" dirty="0" smtClean="0">
                <a:solidFill>
                  <a:srgbClr val="002060"/>
                </a:solidFill>
              </a:rPr>
              <a:t>1949 </a:t>
            </a:r>
            <a:r>
              <a:rPr lang="zh-TW" altLang="en-US" dirty="0" smtClean="0">
                <a:solidFill>
                  <a:srgbClr val="002060"/>
                </a:solidFill>
              </a:rPr>
              <a:t>社會主義救了中國</a:t>
            </a:r>
            <a:endParaRPr lang="en-US" altLang="zh-TW" dirty="0" smtClean="0">
              <a:solidFill>
                <a:srgbClr val="002060"/>
              </a:solidFill>
            </a:endParaRPr>
          </a:p>
          <a:p>
            <a:r>
              <a:rPr lang="en-US" altLang="zh-TW" dirty="0" smtClean="0">
                <a:solidFill>
                  <a:srgbClr val="002060"/>
                </a:solidFill>
              </a:rPr>
              <a:t>1979 </a:t>
            </a:r>
            <a:r>
              <a:rPr lang="zh-TW" altLang="en-US" dirty="0" smtClean="0">
                <a:solidFill>
                  <a:srgbClr val="002060"/>
                </a:solidFill>
              </a:rPr>
              <a:t>資本主義救了中國</a:t>
            </a:r>
            <a:endParaRPr lang="en-US" altLang="zh-TW" dirty="0" smtClean="0">
              <a:solidFill>
                <a:srgbClr val="002060"/>
              </a:solidFill>
            </a:endParaRPr>
          </a:p>
          <a:p>
            <a:r>
              <a:rPr lang="en-US" altLang="zh-TW" dirty="0" smtClean="0">
                <a:solidFill>
                  <a:srgbClr val="002060"/>
                </a:solidFill>
              </a:rPr>
              <a:t>1989</a:t>
            </a:r>
            <a:r>
              <a:rPr lang="zh-TW" altLang="en-US" dirty="0" smtClean="0">
                <a:solidFill>
                  <a:srgbClr val="002060"/>
                </a:solidFill>
              </a:rPr>
              <a:t>中國救了社會主義</a:t>
            </a:r>
          </a:p>
          <a:p>
            <a:r>
              <a:rPr lang="en-US" altLang="zh-TW" dirty="0" smtClean="0">
                <a:solidFill>
                  <a:srgbClr val="002060"/>
                </a:solidFill>
              </a:rPr>
              <a:t>2009</a:t>
            </a:r>
            <a:r>
              <a:rPr lang="zh-TW" altLang="en-US" dirty="0" smtClean="0">
                <a:solidFill>
                  <a:srgbClr val="002060"/>
                </a:solidFill>
              </a:rPr>
              <a:t>中國救了資本主義</a:t>
            </a:r>
            <a:r>
              <a:rPr lang="en-US" altLang="zh-TW" dirty="0" smtClean="0">
                <a:solidFill>
                  <a:srgbClr val="002060"/>
                </a:solidFill>
              </a:rPr>
              <a:t>???</a:t>
            </a:r>
            <a:endParaRPr lang="zh-TW" altLang="en-US" dirty="0" smtClean="0">
              <a:solidFill>
                <a:srgbClr val="002060"/>
              </a:solidFill>
            </a:endParaRPr>
          </a:p>
        </p:txBody>
      </p:sp>
      <p:pic>
        <p:nvPicPr>
          <p:cNvPr id="35846" name="Picture 4" descr="http://cnpic.chinareviewnews.com/upload/200811/17/10080239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46825" y="0"/>
            <a:ext cx="355917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7" name="AutoShape 2" descr="data:image/jpeg;base64,/9j/4AAQSkZJRgABAQAAAQABAAD/2wCEAAkGBhQSDxQUEhAWFBQUFBQUFBYUEhQYFRUVFBcVFhUWFhQYHSYeFxkkGRYVHzAgIycpLCwsFR4xNTAqNSYrLCkBCQoKDgwOGg8PGi8kHyQtLCkxLi0pLCkqLCopLSwsLCwqLiwsLCksLCwsLCwsLCosLCwsLCwpLCksLCwsLCwsLP/AABEIAJkBSgMBIgACEQEDEQH/xAAcAAACAwADAQAAAAAAAAAAAAAABgUHCAEDBAL/xABUEAABAwIBBQcPBwkHAwUAAAABAAIDBBEFBgcSITETNUFRcXOyCBgiMjRVYXJ0gZGTsbPSF0JSVJSjwxQVIyUzNoOhwiRDYpLB0eFjgqImRFNk8P/EABsBAAIDAQEBAAAAAAAAAAAAAAAFAwQGAQIH/8QAOxEAAgEDAQQGBwYFBQAAAAAAAAECAwQRIQUSMUETMnGBscEGMzRRYXKRFCI1QtHwI0NSobIVJWKC4f/aAAwDAQACEQMRAD8AqnJDJZ+I1baaJ7WPc17gX6Wj2DS430QTwcSsDrca361TfffAoXMXv5Dzc/u3LUCAM89bjW/Wqb774Fx1uNb9apvvvgWiEgZ1Mv3YfGxkFvyiUEtJ1iNg1F5bwkk2A8B4lNQoTr1FTprLZxvCyytutyrPrdN6ZvgR1uNb9apvvvgS1NlpWuk0zXVGle992eAORoNhyWsrazVZyZKtxpql2lK1pdHJYAyNb2zXAfOF73G0A8WtvebDuLWl0rw1zxyI41VJ4Evrca361TfffAjrca361TfffAtARzA6g4Ejbr2cvEuzSSLJLqZ763Gt+tU333wI63Gt+tU333wLQZKGlBwz51uNb9apvvvgR1uNb9apvvvgWh0IOmeOtxrfrVN998C4PU5Vv1um+++BaHKr/OHl26mduEBAlIDnP1HQB7UAcLjt18C8TmoLeZZtrapc1FSprVlcdbnWfW6b774Fz1uNb9apvvvgXMeWNY1+mKuW9763kg8rTqVqZAZZGsjc2QATR20rbHNOxwHBrGsKGncxqPCGN9sW4s4dJLDXw5FVdbjW/Wqb774EdbjW/Wqb774FoVi+lZEplPLnNXPhcDJZp4pA+TcwI9O4Oi51zpNGqzUlLQvVH73U/lX4Uiz0gAQhCABO2S2aOsxCmFRA6Hcy5zRpyOa67DY6g0pJWnMwu8rOem6SAKw63vEvpU3rnfAjre8S+lTeud8C0ovl5QBmzrfMS+lTeud8COt8xL6VN653wKdy8zvTvnfFRyGKJhLN0aBpyFpsSHHtW3Gq2s7bqAwXOpXwSBzqh0zdWkyY6QcPA7tmnwg+nYntLYF3UpdKkuzmROrFPB99b1iX0qb1z/gR1vWJfSp/XP8AgV+ZPZQR1dLHURX0ZBex2tINnNPhBBCkw9I5RcW1LiiTJnDresS+lT+uf8COt6xL6VP65/wLSGkjT8K4dM39b3iX0qb1zvgR1veJfSpvXO+BaUQgDNfW94l9Km9c74Edb3iX0qb1zvgWlF0VUwYxznGwaCSSdQA1lAcTOPW+Yl9Km9c74Edb7iP0qb1zvgTVlBnNqJZHCB+5RXIaWgabhwEkjVyBfOA5zKmGQbs8zR/ODgNMDja4WufAVV+1U97A+/0C76LpcL345ix1veJfSpvXP+BHW94l9Km9c74Fouhq2yxtew3a9oc0jhB1helWhE01ozKuU+aCtoKZ1RO6Hc2lrToSOc67yGiwLRwnjSTZafz7bxzc5B7xqy+g4WBmL38h5uf3blqFZdzF7+Q83P7ty1AXIA+lROfugeK2GWx0Hw6APAHRucSOWzwfSrflymgFQafd2mYMdIY2m7g1guS62purgNlX+O50cJrIDFUMne11j+xsWkbHNOlqI4022U61K4VSEHLHHC5MjqYaxko0p6zN0D34tG5oOjEyR7zxAscwA8pcPQVHSUGFGS7a2qDL7DSMLreNpgf+Kf8AJfODg9BFucDKjWQXvdEC95GoFztL0AagtftO+nVt5U6NKTcljqtYK8IpPLY01mbSJ8skoqahhkcXuDHNGs8A1XtypMyxyYqaJwcyeZ8Ltjt0fpNP0X2NuQqwhl9Rg04fLuf5VGJYTI3RBaSAA52xrtew+lMTmgjlXzWrbaaprI/tdp1aE03iSXJmcxi04/v5fWP/AN1Z2Q2XNO2nZFNUOEgJ1zcNzqGnsIHhsvBlZmue6R0tIQ7TeXOjcQ3R0rklrjtF+DwpVxHIOtgYXvgJaNpY4PIHGQ3XZL49NRk9Mmqqz2dtKlFbyhLuWpe0FY14ux4cONpBHpC7tJZsosRlhN4pXxn/AAOI9I2HzprwnOvVRWEgZM3wjRd/mbqv5lYheQektBRcejdxBb1JqS+jLpKovOZSuZiUpdseGOaeMaIbq5CCrCwTOVBOyRxY+MxR7o8WDhog2OiRt9AUHlNlThlbHoyOkDm62PbE7SaeHg1jwL1XcakNGR7KjcWd1l028aPC4ZKvT9mgpnGqlfbsWxaJPBdzmkD0NJS9Hh1FpdlXP0PBSu0vTew9CfMEy3wykiEcRkAGskxOu48JJtrKp29NRnvSa+podsXcq1u6VKnJ5+D0LEavpQ8OU0Bn3DdQJS1rg12okOFxok6ibcG1SzHJsmmfPpRlHrLBU3VH73U/lX4UizytDdUfvdT+VfhSLPK6eQQhCABaczC7yM56bpLMa05mF3kZz03SQBYq89cwmN4BsS1wB4iQQF9zTBoJJAA1kkgADwngS9iuX1HBCyV9QDFI98bHxtc8OcztgC0HZrC9QjKUkorLB/EzDUQOY4scCHMJa4HaHNJBB84XWFaOWtRg1dIZo6x8Mzu3P5NK5jzxubYWPhB4OFQWC4RhTZA6pxJ0jQb6EdNM3StwOeRe3JblX0uhtXFBOdOSklw3X+hScNSwM2uTbp8B3J73RiaV8jS3boBzbeYlh9KkajN9UMjO5YnOXAdi0ucG6tgJB1KRyezhYfPJHTUsh0i3RYzcZGtsxpNgSLCzWn0KawTKOnq2l1PM2QNNnAanNPE5p1jzr5ze05zqzqVItNvP1GdC5nRWINY7MlI1mM1sUjo5Kmdr2GzmmV9x/PWPCvXgWV07aiN0tXLuYeC65c8EA6wW31hW5lPkvHWQOYexcbFrw0EgjZyjweFVNWZuK1kjmtgMjQbB7S0Bw4wC645Cks4Vacsx1RsrS9sryk4VoqEu7+xceG5RwVA/Qzsf4A4X9G1SLXrN9dh8tPJoysdG/aL6jytcNvmUthWXdZBqbMXj6Mg0h6e2HpUkbxLSawUavo7KS37aaki/QVCZZROfQVDW9sYnW9Gz/RJ2FZ4mmwqIC3/FGdIf5Tr9qZ6nLqkayNz5rNlZps7B+tt7XtbVrVlVYTi8MTSsbm2qR3oPOe3OChygJvyiocPlkMlPWCPSNyx0Uhbc7S0gXHJr8y6sCw2gZIH1NaHgG+gyKTRPjEjWPBZKXQ+9xPoMdqx6HLhLe926y0MgIXNw6nDr30L6+AEktHoITGlzDctKSXSEM19zYXu7BwAY3adY4LqXw/FI5mB8UjXtOwtII/4TmDWEkz5rcRqb8pTi1l+73iXn13jm5yD3jVl9afz6H9Rzc5B7xqzAvZXH/MXv5Dzc/u3K9c5WUjqLDpJIzaRxbFGeJz9WlyhoceUBUVmL38h5uf3blbGfYfqtnlMfQkVyxpqrc04S4No8zeIsrnNPMXYo4uJJNPUkkm5JLNZJO0+FI19nIPYnbNFvmfJqnoJJ4uQL6RaxUb+qkvyx8ym+qjm6+mlfC+mJ1JLBGO2cI/2XCfIG+0KycyWPvqKF8Uji51O8NaSbnc3C7BfhsQ4cgCrbOH3LhPkDfaE49T32lX40PskWDvqUZbL32tVJ/wCTLMH98t3c0GML7QsaWRQynzd09VdzRuUp+ewaif8AE3YeXb4VVeUOR9RRk7oy7L6pGXLPOfmnlWgi1dcsIcLEAgixBGojwhVqttCp2jqw21cWn3c70fc/IofJU/oa7yN3Sal4lXHlHkjBTU1ZNC3QL6d7XNHabQ64HzdnBqVOFLrmDpqMTa7HuoXk6tWK4teCOLoOzzFCD/oVWi9dR5VS3GNGcJxFfcGxEMBB4QQ3UQeBWjm/xx1TQsfIbvaXRuPGW7CfCRYqrc4nd38GHoJ9zRdwO55/RYmVGT6aSMJtKjF7MpVMar/0X+qP3up/KvwpFnlaF6o7e6n8q/CkWekxMeCEIQALTeYbeRnPTdJZkWm8w28jOem6SAFLPblY91SaNjiImNa6UA9u940gHcbQ0t1cZ8AUBjn7vYf5TVe1y8+dffqq5Y/dRr0Y2P8A07h/lNV7XLe0LeFKjauK4yT+qZVk23ISUXXC5Wy3UVxxzR79U38X3MiiMFyhkoqwTxOILXnSF9T2aXZMdxgi/nspbNHv1TfxfdSJTq+3f4zvaVnp0YVbytCS0cF4slTxFGvaWYPY1w2OAcOQi4XaWLwYD3JBzMXQapFfMmt1tFw8GKYLFUM0Jow9vER/MHaD4QqyykzVvZd9IdNu3c3EaY8V3zvPZW4vjQUNSlGotUX7S/r2ks05d3IzRPTujeWvaWuBsWuBBHKCprKQ/wBmoPJv6yrlx7JSCrbaWO5+a8ant5Hf6bFVucfCxTOpYQ4uEcBaCQASNMnXblVCpQ6KEvca202sr+4pRccSWc+7gJqLoQlptMLAz5CHs6vyKf8ApXTkPj76arjs47nI5rJBfUQ4gB1uMGy7shR2VX5FP/Sl+g/ax+OzpBXVJxUGjN1aMKs7mMlyXgWrny3jm5yD3jVmFadz5bxS85B7xqzEnJ80LAzF7+Q83P7tytjPvvWzymPoSKp8xe/kPNz+7crYz771s8pj6EiYbL9spfMjxU6rK1zRb5nyap6ASTxcgTtmi3zPk1T0Akni5Avo1t+IVvlj5lR9RAvpi+V9MTmXBkY65xO5cJ8gb7QnHqev2dX40PskSfnE7lwnyBvtCcep7/Z1fjQ+yRYe8/CH8z/yZYh1/wB+4uBCELEFoEIQgCAy43tqeacs/laAy43uqeacs/lKr/rI3/on6qp2rwBH+yEKhHia6r1GM+cTu7+DD0E+5ou4Hc8/2MSFnE7u/gw9FPuaLuB3PP8AYxMaXr2YjaP4RT7V5i91R291N5V+FIs9LQvVHb3U/lX4Uiz0mZiQQhCABaczC7yM56bpLMa03mF3kZz03SQBVmdffmq8aP3Ua78c/d3D/Kar2uXnzrn9c1XjR+6jXoxv93cP8pqva5fRY+otO1f4spvjISEBBQFqyAcc0e/VN/F9zIlSs7d/jO9pTXmi36pv4vuZEqVh7N/jO9pSOPt1X5I+LJfyo1ngI/skHMxdBqkFH4B3JBzMXQapBfLp9Z9pdQIQheDpwVUOeTuqHmj0lbxVRZ5e6oeaPSVW69Ux5sD26Hf4FfIQhIz6oM+QvbVfkU/9KX6D9rH47OkEwZCnsqryKf8ApS/QftY/HZ0grf5YfvmIF6657F4MtTPjvHNzkHvGrMS07nx3im5yD3jVmJOz5cx/zF7+Q83P7tytnPqP1WzyiPoyBVNmL38h5uf3blpevw2OeN0csbZGO1Oa4Ag+Yqxa1+grQq4zh5PMllYM85omH85HV/7Wp6I/4SPxcg9i1TR5KUtHFKaanZEXMdpFoNyLHUXG5t4L2WV+LzLfbFvVe3VasljSK8SrUjupI4XLU1Yfk/C/BKmqLTu0VRHGw6Rtou3O927D2xSq1PaV3GvvqP5XjwI3HA75wx/ZMJ8gb7W/7hOPU+D9HWePD0ZCo7LLEzDgeGu3OkmbuMYdFUNJlB0BaSLRka63AbeDzNeZfEXTURcW0sbdI6MNM2zmDYXTXe46TjsB4G+HV87utpp2rtN3XeevfktRp67xYyEBCQEwIQhAEBlvvdU805UAVf8AlvvbVc05UAlV91kb70UeKNTtXgcWQp+uwVjMMgqBfdJJXsdrNrN0rWHHqCgCqe44ySZpIXUa9OTjyyvoM+cTu7+DD0U+5oh/YHc8/wBjVM1WStPVMjdPCHuDGgG7gQLDVdpBIupbDcOjhYI4mBjG7GtGpNqdBqo5nzy72pGrZxtVF5i+PYVf1R+91P5V+FIs9LQvVH73U/lX4Uiz0rYgBCEIAFpvMNvIznpuksyLTeYXeRnPTdJAFV512/rmq8aP3Ua9GOfu7h/lNV7XK7seyAo6yQSTwBzxYaQc5pIGwOLSNIcqQM+OHxwUNHFEwMjZK8Na0WAGhsC11ntKNxK2t0tYvyaIJQxllMrlcxjWEyZw8no6GuMEJcWiON93kF13i51gDUttO7jCtGg+Ly/oVd3TJ680W/VN/F91IlWrb2b+V/tKa80A/XVNyTe5kV11GbPD3z7s6kaXl2kRpPDHO23MYOiTfwLMbQ2nGxvpuSzmKX92TwhvRJ3Ah/ZYOZi6DV718sZbUF9LBt5eS0gQhC4BwVUWeXuqHmj0lbpVRZ5O64eaPSVW69Ux5sD26Hf4FfIXswikEtRFG7UJJGMJG2zjYr7x6gEFVLE0kiN5aCdpsBtSbce7vH0v7TDpuh54z3ExkN29V5HP/Sl/Dx+lj8ePpNTRmwF617dXZU8o7IXbtZtA2j/lQmB4y84s2nbQUrJmzFpLp5jCwsOt7Rp2cANYA1m4A2q9SoupCLXIyt9tGNnc1oSWd5LwLHz5bxzc5B7xqzEtO58d4pucg941ZiTUwRYGYvfyHm5/duWoVl7MXv5Dzc/u3LUKAPNiH7GTxH9ErH4/2WwMQ/YyeI/olY//AOFtPRPrVe4q1+Q+4T+7Fb5ZD+CkIm2viT7hP7sVvlkH4KQwLp9Y5/j4/rfgjxLke/JR0dTWtFXICA1rYt1LzGXNdG2ONxYCQzR0gANV7A6iV3vxSXDMTbNC1kRAjfowyF8MkT2gusbm7HjSNvmk24E3ZO5o60Mgq6SWne2WKN7o52kaiWSaJBa4Hsmts4WIsNikcLzE1M1SJMQqIgwFt44dIuLG2DYwdFrY22AbqvqGzhXzKtnpJZ95cXAu6lkDmNcNjgHDkIuF2r5jbYADg1L6UR0EIQgCAy43uqeacqAK0BlvvdU805Z/Su+6yN76Kepqdq8BuxTeOk8ol/rSgm/FN46TyiX+tKCgrdddiG2z/UVPmn5ml6D9kzxW+wL0Lz0H7Jnit9gXoTpcD5dLrMqTqj97qfyr8KRZ5WhuqP3up/KvwpFnldPIIQhAAtOZhd5Gc9N0lmNaczC7yM56bpIAsVVL1Qfc1Jz0nQVtKpuqD7mpeek6CabH9tp9vkR1OqykY9o5R7U8Z59938zB0Ujx9sOUe1PGebfd3MwdFb64/EaXyy8isuozozP79U/JP7mRaVCzTmg36puSb3Mi0sFkPSX23uXmWKPVOUIQs4SghCEAcFVFnk7rh5o9JW6VUWeTuqHmj0lWuvVMebA9uh3+Ao5M93U/PR9ILuyx3wqeed/oujJru2n56PpBd+WW+NTzp9gSv+T3m5kv9xXyeYq41jD4WFkbi3dWlryCQSy4JbccBI1+DlK7qzAIvza2aFjZTotfJK2cbpE60Gm18F+0a5729qTrY7S1r3UuRkmIybnC9rZGsc8bpcNIBaLaQBtt4lMy5tMXdAIPyanYLaLpWTMBezRiaGu2n+5ZcgAusL8N2lrjo1gw23t77ZLe/aI1mV8tVk1VwTPL3U0tKWPcbuMb5LAE8OiW2vxEcSrNXPlFm8/NeTtVujw+aaWmLy2+g0Mk7FjdLWdbiSdW3ZqVMKyIywMxe/kPNz+7ctQrL2YvfyHm5/duWoUAebEP2MniP6JWP/8Aha+xV9oJTxRvPoaVkEHZ5ltfRPjVfZ5lavyH3Cf3YrfLIfwUhjanzDtWS9V/irom8lhEb/ySGn+ztXX+d+CIp8jU+b/eqj8mi6ITBZQOQbbYXRj/AOtD/NgKn18xrvNWXa/Eux4AhCFCdBCEIAgMt97qnmnKgCr+y7fbDak/9Mj02CoEpVfdZG99FfU1O3yG7FN46TyiX+tKCbcXdbBKIcc0p5O3SmFDW667ENdnv+BUf/KfmaWoP2TPFb7AvQvPRC0bRxNaP5L0J0uB8vl1mVJ1R+91P5V+FIs8rQ3VH73U/lX4UizyunkEIQgAWnMwu8jOem6SzGtOZhd5Gc9N0kAWKql6oTual52ToK2lUvVB9zUnPSdBNNj+3U+3yI6nVZSUe0co9qd88++7+Zg6KSI9o5R7U8Z599n8zB0Vvrj8Ro/LLyKq6jPNmh36pv43uZFpcLNGaHfqm/je5kWlwsj6Te2f9V5lij1TlCELNkwIQhAHBVRZ5e6oeaPSVulVFnk7qh5o9JVbr1THmwPbod/gKGTXd1Pz0fSC78sd8KnnT7AunJru6n56PpBd+WW+NTzp9gSz+T3m6f4kvk8yezRd3v5h3SYrlaFTWaLu9/MO6TFcrUytPVow/pD7dLsQgZ9R+o5ucg941ZfWoM+u8c3OQe8asvq2ISwMxe/kPNz+7ctQrL2YvfyHm5/duWoUAePFmEwStAuXRvaBxktIAWRTCWmzgQW6nAjWCNRBHAb6lsJ5SliEWEyTF0zaV0jXBjnPYwnTN7BzrWvZp28ScbK2r/p7lmOUzxKjKpwKtocOkOS05DDY1bZQbbY2iNrnDjAIOvwHiVebmtYOxCnZTh5fG2DRFnXAj0SNVuC1uBROFYbhjpy6CGm3YAO7GNgeAQCHAW1aiDcK9a+kDo9JmHWbfH3nJW8nquRJZHwOZh9Kx7S1zKeFrgdoIY0EHz3U0o6rxuGFzWyStY55sxrj2Tjs1Dada87MrKUtc4VMZa0Nc4h2pocdFt+K5BHmWZlPek2ydU5Y0TJlCjMOyjp5yWwzskLRchrrkDZc+dcVWUtPHKIpJ2NkOjZhd2XZdrq8K5lcQ6Oed3DySiFG4nlBBT6O7TMj0r6OkbXta9vSF9UWOQzRmSKVr2C93NOoWFzdGUc3JY3saEdl5GXYbUgC53M6ht1WJ/ldUHZaBpsq6Sd4jjqY3udqDQ65Oq5sOQKJrKHCmTOMjKcSMs59wOxuQAXAahrcNvGqlej0rTTNDsnacrCMqcoN51EPHaVwwWhOibCSQm4OrTLtH0hKUMRLgALkkAAbSSbAAcJV912NUW4DdZoTE+7RpEFjtA2cBwGxXioaLDYI/wApjEDWX1S6iAb6NgTs16rBeJ22ZJ54Fm121KjRnB0395vHaxlpwdEcgXoUfhmMw1AJglbIGkBxYb2O2xXvBV5cDKyTTaaKl6o/e6n8q/CkWeVobqj97qfyr8KRZ5XTyCEIQALTmYXeRnPTdJZjWnMwu8jOem6SALFKrbPZk/NVUkRgjMm4yOc5rRd2i5trtbtNjtCsOeqawEucGgbSTYDlJXUyuY6wa9pvss4G9tvoU1vcSt6saseKBxyjLmB5J1NTO2OOnkuXAOJY4NYLi7nuIsAE655sl5zWflDYnvidFG0uY0nRcy4IcBrFxYg7NZ4leE07Wi7nBo43EAX86+t1BGkCCLXuCLW47pzU2/WncRr7q+6msdvEiVHEcFCZn8l6g4jHUGF7YohIS97XNDi5jmBrb9seyvq2WWgGqGkytpGdtVxDg/atOvzFd9LlFTysc+OojcxnbuDxZvjG+rzpXfX8r2t0ssLkTRoTguDJRCjqbHoJDaOeN7rE2bI0mw2mwN7LgZQwEX/KIrc43/dU8o9bks4wySQvNBXse0uY9rmgkEtcCARt1hdVJjEMpIimY8jWQx7XWHGbFGUc3X7j2lVbnewmV8kUrGOcxrCxxaL6JvcXtwH/AET9NlJTscWuqYmuBsQZGAg8RudS7qzEoo2h0kjWNOoFzmgEnXqJ26lHUipxcS3Z16lpWjVitSj8i8HllrYSyNxayRr3usQ0Nabm54/Au7L3B5Y66ZzmO0ZH6bHWOiQQNV+MW2K6KPEoXtLo5WODe2LXNIHLY6tS6fz9TO2TxG//AFG8ejx/S1cqr/ZY7m7kcPbtf7T0+5wWMFeZpcIlFQ+Yxlse5lgLgRpElp7HjGpWwxRhxynY8sM8QeDo6JkYHA8Vr3uuyrxyGJ1pJo2Ei4D3tabcdidinpxjTju5FF7cVLus6so8RPz67xzc5B7xqy+tOZ8JQ7ApXNIIMkBBBuCDI2xB4QsxqYolgZi9/Iebn925agWX8xe/kPNz+7ctQoA8GMMc6CUMNnmN4ab2s4tNtfKqTwfKN9I2SmngD43k7oxw0XgkWJBPINvErqx2jdLTTRstpPje1tzYXc0gXPAEl4jktVVFIynkhgMrC1oqNM6mNA16OjpaRHYkbOFV60W8OI52bXpU4uNZZi2vg1jmhPyurwW0cUby6FkEbmaWokklpc4cfY28GtSGXdYYcVikjNnNjhIt4zrjkI1Jgx7Nlp08LYHjdIG6PZ6hILlxuRsOkSfOV21GRUtVXsqKgNjjjZGNAO0nPLOy1m1g3SNvCG+FQypz17hjTvraKi+SU0/jngLmTde6fH9N5udKdov81rGvDQPMP5lNmP5PNhixCdlgJqazmhvz2h+k4Hwgj0Fec5ESQYm2qgDXxuc4vYXaLml4IcWmxBFze2riXvrcKq5qeo0y3dJ49yZEJDuUbddyXW7J50ib2GwDwr3Cm0mpccspXVzTnVpypvEcRTXYyAzN9pU+NH7HJcy6le+aOqvqkMm5kfRhlIjPnbYppyYyWrqOCoa1sWnKG6B3U2BFwT2vADccZFl8Y5m9klpYBFDG2doaJTuriLMbogNuLG9gdg2cKjdOTpbvMuK6ox2hKtvLdk8d2DjObVCXDaWQfPe11+WNxKYs3+9dP4rr/wCdyXMQyOrZcOgpiyLSheTpbqbaIBDBbR22cR/2jj1e2hyero4qSG0YjgcHvIlOk8guIbbR7XWOVSRT395rkVKsqTtVRjNZU2+PLkLObzfaTknt/nCj6PHZ8PqZmyRB4lcd1a8duLnsmu4iCeMJpyXyKq6atM72x6LhIDaUkjTN7jsddjq4F6W5M1f5C6lmghmcAGxSGQ9hcm97tvdvARtUcaUt3TR6svVLyh0zziUXGKeuunNdh5HxwS4FaEEgykMDraUcj5C5rNW2xIbfhBuk+ixKQ4bUQ/3bXxyX4nPewAf+LirEGSM9PQxQU4ZI8TNmkL3FoLmOD7NAB1GwHILrw12QEopJ4oWs0p6gSa3kaEbbOa3tdZvpC2raF2dKUteeCO2vKFPMG8pzTTfLX9CTzSj9X/xZP9E7AJWzf4HNSUpimDQdMuaWPLrh1r31C1imkBWqSagkxHfTjO4nKL0bZUvVH73U/lX4UizytDdUfvdT+VfhSLPKkKYIQhAAtN5ht5Gc9N0lmRaazDbyM56bpIAicvcVdLisdO4/omSQgs+a4vLSSRw6iAnF2STW4jDUxNa0BsglA1XLm2Y4Dj2g+ZQWW+SUprWVcDDLZ0ZkY0jT/Rka23IBuBbbwJogqqiSoB3MxQxtcDp6GlM8gaOiATotGs3NiSq8IveeRvc1YdFS6L+lp9or51HmSMxhoIgbHM48RkeY2j0aR8wUlmvrd0w4NJ1xOfH5u2b/ACcvDV4PLVMrHywzxPcf0TBJHaRrWBrGOAdY2ILrE27LauvNrhlTSumbNA5rHgOBLmW0m3Ftt9YI9C869Lnk0SuVN2LptrMWn9RNwqanjxOQ1LWmEPmBBbcdsbahyKfydwgPqKuogY5lHuUrWh4I0yW7A07Wg6RudmrwrvyeyMnbXulqKNj43veeykjdoFz9IOt84jZ51YWKQk08gY3ScWOa1twLki1rnUF4pU3jUnvr6O+o03nKSbzp9PeVnmhgDpagH/4mC/CLl17f/uBQGP5NMp69lM15c07kC4ht/wBIQDYAWCdc3GTNTSTSGaIBr2NGkHtNi0k2sOO682VWS1XNiW7xwAsaYrfpWAu3Mg8eq+zWvDpt0ksa5LUbyEb2clNbrj79M40GGDC/zbh744nF5c8BmkB20zmsAsNu1JGQb/ybGHQnUCZYf8pLm9H+afMoaaeaWnY2EmFrg+Vwma1wOi5oAtr7Eu0rjiFkoVuRFVHiAmpoi6Nj2PaXzgudo20rucSdesa1LUi004rgULOrCUKsaslmafH3nhyohH5/aNEWM1NcW26Whe6c857B+bH6tj47eDsgFBYtkrVy4qKkQAMEkR1yMvaPRubX8GxejG8Ir6mOpD4QN1MAjZuzCGNjLiSde03Hp8C4k0p6cSadSnKdu1JfdSzr8SGw+GQ5PybkDczHdNHtnMBGls2/7LwYbj8U0MNNURtZub49yna0dhouBOm3iI1Eg+G2pM2GZOV0VA2JkbWSsqmzC8rdFzRckG3BwW4Vxi+Rb6ueF35K2mFrzuD2G9z2rWt2nV2xt2y8qMsLB7dzQc5xnwcm1JPVfqRedWmaKhkjBZ2g3TsBtcXaDr/9jh5goPKnE31MlPLILF0LeDgEjwD59Z86e8p8nqiqlna2ABhhZHE8yM7eJzntOjtsS4t/mofKfIipkmiEMIMcMUcTSZGDS0SSTbg1m2tcqQk22vgS2N3RUacZtZinr8Gv1JTPYy2AyAbA+nAHENNqzKtM56XE4BJpDRdp0923BsdNtxcbVmZXlwMo+JPZEZVHDq1lSIhKWNe3RLi0HTaW30gDsvxKzOuVk73M+0O+BUqhdOF1dcrJ3uZ9od8C+euSf3uZ9od8CpdCALp65OTvcz7Q74EdcnJ3uZ9od8CpZCALpPVJyd7mfaHfAuOuSf3uZ9od8CpdCALp65J/e5n2h3wI65N/e5n2h3wKlkIAunrkn97mfaHfAuHdUlJ3uZ9od8CpdCALo65J/e5n2h3wLnrkn97mfaHfAqWQgC6euSf3uZ9od8COuTf3uZ9od8CpZCAwXQOqTk73M+0O+BfXXKyd7mfaHfAqVQgB/wA4edh2K08cLqVsOhJumkJS+/YubaxaLdt/JICEIAEIQgAU1heWlbTRiOCslijBJDGPIaCdZNlCoQAzfKXiXfGo9aUfKXiXfGo9aUsoQAzDOXiXfGo9YVz8peJd8aj1pSwhADN8peJd8aj1pR8peJ98aj1pSyhADP8AKXiXfGo9aVx8peJd8aj1pSyhADN8peJd8aj1pR8peJd8aj1pSwFygBm+UvEu+NR60o+UvEu+NR60pZQgBm+UvEu+NR6wrn5S8S741HrClhCAGb5S8S741HrSj5S8S741HrSlgoKAJ3E8tq2oiMU9ZNLGSCWPeS0lpuNXgOtQS5Qg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35849" name="Picture 6" descr="http://news.xinhuanet.com/photo/2007-10/20/xinsrc_4521004202113796141527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6544" y="3479072"/>
            <a:ext cx="4024313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6" name="AutoShape 2" descr="data:image/jpeg;base64,/9j/4AAQSkZJRgABAQAAAQABAAD/2wCEAAkGBhQQEBQUEhQVFRQUFBUVFRgVFBcXFBYYFRUYFRQXFBUXHiYeGBojGRQUIC8gIycpLTAsFR8xNTAqNSYrLCkBCQoKDgwOGg8PGiokHyQqKjAvLC8sKiwqMCksLSkpLCwsLyksLCwsLCwsLCwsLCwsLCw0LCksLCwsLCwsLCwsLP/AABEIAJkBSgMBIgACEQEDEQH/xAAcAAACAwADAQAAAAAAAAAAAAAABgUHCAEDBAL/xABQEAABAwICBAYOBgYJAwUAAAABAAIDBBEFEgYHITETNUFRc7IIGCIyNFRhcXSBk7Gz0hdykaGjwxQzQlKDwRUjJCU2YpLC0UNTohZEY2SC/8QAGwEAAgMBAQEAAAAAAAAAAAAAAAUDBAYCAQf/xAA8EQACAQMABgcECQMFAQAAAAAAAQIDBBEFEhMhMXEGMjNBgbHBNGFykRQiNUJRUoKy0SOh8CVDRWLxFf/aAAwDAQACEQMRAD8AqnRDRZ+J1TaaN7GPc17gX3y9w0uN8oJ5FYHa41vjFN+L8ihNRfHUPRz/AAnLUKAM89rhW+MU34vyLjtca3xim/F+RaISBrU0/dhsbGQW4eUEgnaI2DYXlvKSdgB5jzKahQnXqKnTWWzxvCyytu1yrPGKb8X5EdrlW+MU34vyJam00rXSZzV1Ga978K4D1NBAHmtZW1qq1kSVjjTVJDpQ0ujfYAyNb3wcBszC97jeL821veaDuLWltXhpccdxHGqmJfa4VvjFN+L8iO1wrfGKb8X5FoCOcEkAgkb9u7z8y7MyREuDPfa4VvjFN+L8iO1xrfGKb8X5FoMlDSgDPna4VvjFN+L8iO1wrfGKb8X5FodCAM8drhW+MU34vyLjtca3xim/F+RaHKr/AFh6dupXcBBslIDnO35AdwAP7R8vIuJzUFrMs21tUuaipU1vZXHa5VnjNN+L8i57XGt8YpvxfkXMemNY1+cVMt732uJHraditTQDTM10bmyACaO2a25wOwOA5No2hQ07mNR4QxvtC3FnDaSw17iqu1wrfGKb8X5EdrhW+MU34vyLQrSvpWRKZT051Vz4TCyWaWF4fJwYEee98pdc5mjZZpSUtC9kfxfT+lflSLPSABCEIAE7aLaoqzEqcVEBh4Muc0Z5C112mx2BpSStOahOJmdNN1kAVh2vWJc9N7V3yI7XrEuem9q75FpRfLygDNna94l+9Te2d8iO18xL96m9q75FO6ea3Z3zvionmKJhLeEaBnkI2EgnvW3Gy208/IoDBNalfTyBzp3TN2ZmTHMCPI7vmnyg+op7S0Bd1KW1SXLvInVing++16xL96m9q75Edr1iXPTe1d8ivzR7SCOtpo54r5ZBuO9pBs5p8oIIUmHpHKLi3GXFEhnDtesS/epvau+RHa9Ylz03tXfItIZkZ14Bm/tesS56b2rvkR2vWJc9N7V3yLSiEHpmvtesS56b2rvkR2vWJc9N7V3yLSi6aqYMa5zjYNBJJOwAbSUAZw7XzEv3qb2zvkR2vmJc9N7Z3yJq0g1m1EsjhTvMUVyG5QM7hyEuI2c9gvnAdZlTDIOGeZo/2g4DOBztcLXPkKq/SqetgfLo/dultcLl3ix2vWJfvU3tXfIjtesS56b2rvkWi6GrbLG17Ddr2hzSOUEXC9KtCJpp4ZlXSjVBW4dTOqJzDwbS1pySOc673ZRYFo5TzpIstQa9uJZukh+I1ZfQeFgai+Ooejn+E5ahWXtRfHUPRz/CctPl1kAfSonX3QPFZDLY5Hw5AeQOY9xI89ngq35dJoG1H6PwrTNkdIYxtcGsFyXW2N2chsq/x3WjhFdCYqhs72Osf1Vi0jc5pzbCOdNtFOtSuFVhByS44XcyOeGsFHWTzqaoHyYrG5oOWJkj3nkALCwA+cu+4qOloMKL7tq6sMvuNKwv/wBWcD/xT/ovrCwfDouDgbUd0QXvdEC95GwFxzfYBsC1+k76dW3lTo0pNtfle4ghFJ5bGqs1aRPlklE9QwyOL3BjgNpN7DZe3nSXpjozU0JzslmfCbWdwjszT+6+xt5irC/9fUgNOHycH+lRCWLhBlBaTYBztzTt5ftTE5ocF81q2zxvTQ+tdJ1aM1J4kl3MzmMXnH/Wl9o//lWdoNpzTsp2RTTuEgJ2zctzcDPuNuc2Xg0t1XPdI6Wks7O8udG4huW+0lrjvF+TypVxHQOtp2F7oSWjfkcHkDyhu2yXx21GT3ZNVVno/SVGMXJQfgnkvaGsa8XY4OHO0gj7Qu7Ms2UWIywG8Uj4z/kcR57gbD6014VrXqorCQMmb5Rld9rdn3KeF5F7pbhRcdG7iC1qTUl8mXQVRmsylczEZS69nhjmnnGUN2eYgqwsF1lQVDJHFr2GKPhHgjMMoNjlI37+YKE0m0pwyvZlldKHN7xzYzmafs2jyLuu41IbmR6KjcWV1mVNvG57uGSrk/aoKZxqpX/sNiyk8l3OaQPsaUvRYdRZu6q5MnkpnZvtvb7k+YJpvhtHEI4jIGjaSY3XceUuNtpVO3pqM9aTRodMXkq1u6VKnJ59zLEavpQ8Ok0Bn4DhAJS1rg12wkOFxlJ2E25BtUs1102TyfPpQlHrLBUvZH8X0/pX5Uiz0tC9kfxfT+lflSLPS9OQQhCABac1CcTM6abrLMa05qE4mZ003WQBYq89cwujeBsJa4DzkEBfcswaCSQANpJNgByknkS9iun9HBEyV8wMUj3MY5jXSBzmd+AWA7rEXXUIylJKKyweO8zDUQOY4scCHNJa4HeC02IPrBXWFaOms+DYhIZo6p8Mzu+P6PI5jzzubYG/lB5NqgcEwjCmSB1TXOkaDfJHTytzW5HPIJt5AB519LoaVxQTnTkpJcNVlJw3lg6tdHHVGB8E9zoxNK97SN+UObbYeRxY77VI1Gr6oZGeCr5y4DuWlzg3ZuBs7YpHR7WDh88kdNSyHMW5WM4J7G2Y0mwJFhZrT9imsE0kp61pdBK2QNNnAbHNPM5p2j1r5ze05zqyqVItNvPzGdC5nRWINY5JlI1mM1sMjo5J52vYbOaZHXH37vKvXgWls7KiN0tTLwbXguuXPBAO0Ft9osrc0n0WZWwuYbNcbFrwASCNo848l1U1Zq4rWSOa2IyNBsHNLQHDnAJuPMUlnCrCWY5aNjaXtjd0nCtFQl4f2Ljw3SOCoF4ZWP8AIHC/2b1Ih6zhXYfLTPyysdG8br7PW1w3+pSuFad1lP3speOaTux9p2j7VJG7S3TWClV6Oykte2mpIv0FQmmMTn0NQ1vfGJ1vs3evak7CtcTTYVEJb/mjOYf6TY+9M9Tp1SMZG58tmyszs7h5u29r2A2bVZVWE4vDEs7G5tqkdaDzkocoCb9IqHD5pDJT1QjzG5Y6KTLc7y0gXHm2+pdWBYbQRvD6mqa8A3yMjkyn6xI2jyWSnYPW4rB9CWlY7DLhLWxw1WWhoBC5mH04de+S+3kBJLR9hCY0uYbppSTZhDLfg2F7u5cAGt3naOS6l8PxSOdgfE9r2ncWm4TmDWFhnzW4jU15SnFrL8xL17cSzdJD8Vqy+tP69D/cs3SQfECzCuyuP+ovjqHo5/hOV6ay9JHUOHySRm0ji2KM8zn7M3qaHHzgKitRfHUPRz/CcrY178Ws9Jj6kiuWNNVbmnCXBtHM3iLK51Tyl+JuLiSTT1JJJJJJZtJJ3lIw3DzD3J21RcYn0ap6iSRuHmX0i0io39VL8sPUpy6qObrlpXyvpidySwRjvrDP9lwn0BvvCsjUlj76qifFK4udTvDWk7Tkc27BfyEOHmAVbaxPBsJ9Ab7wnDse+8rPrQ+56wd9SjLReu1vUn+5lqL+uW9waDGF9oWMLAoaT6u6eru5o4KU/tMGwn/O3cfPsPlVV6Q6H1FETwjLsvskZcs9Z/Z9a0EWrqlgDhYgEEWII2HzhVqttCfMdWGmri0eM60fwZRGip/qq70N3Wal0lXLpHojBS01ZNC3IX07mlo7zeHXA5N24bFTZS65g6ajE2uhrqN3OrWisZa8ji64J9xXK4P8iq0XvHtVLUY06wnEV1xsIhgIPKLN2EHkVo6v8bdVUTHyG72lzHHnLdxPlIsVVusPw3+DD1E+6ovAXdM/qtTKjJqtJGD0lRi9GUqmN6x6i92R/F9P6V+VIs9LQvZHcX0/pX5Uiz0mJjwQhCABab1C8TM6abrLMi03qG4mZ003WQAo67dLHuqP0NjiIo2tdKB+29wzAO5wGluznd5FA45twDD/AEmq6zl59a/HFV9aP4Ma9GN8QYf6TVe9y3tChClRtXFcZJvxTKsnlyElF1wVyFstVFYcdUXHFN/F+DIojBdIZKGsE8RILHnML7HszXex3kIv67KW1RccU38X4L0p1Z7t/wBZ3vKz06MKt5VhJZThHzkTZxFGvaWYPY1w3OAcPMRcLtyrwYD4LB0MXUapFfMmsNouHgxTBoqlmSZge3mI+8HeD5Qqx0k1VvZd9IS9v/bcRnH1Xfteuyt1fAYoalKM1vRftL+vaSzTl4dxmieB0bi17S1zTYtcCCPOCprSQ/2eg9G/MKuTHtFIKxtpWAn9lw2Pb5nfyVXax8LFK6lhBLhHAWgkWJGc77cu1UKlDZQk+411ppZX9xSi1iSzn8OAmougoS42eFgZ9BT3VX6FN/JdOg+PvpaqOxPByOayQX2EONg63ODbau7QXvqr0Kb/AGpfoP1sf12dYK2pOKhgzdWjCrO5jJdy8i1NeXEk3SQfECzGtOa8uJJekg+IFmNOj5oP+ovjqHo5/hOVr69+LWekx9SRVRqL46h6Of4Tla+vfi1npMfUkTHRftlL4kcT6rK21RcYn0ao6iSRuHmTtqi4xPo1R1EkjcPMvott9oVvhj6lSXUQL6YvlfTU5lwZGh21ieC4T6A33hOHY9d5WfWh90iT9YnguE+gN94Th2PfeVn1ofdIsPefZD+J/uZZj1y4UIQsQWQQhCAIHTfi+p6Fyz8VoHTfi+p6Jyz8Uqv+sjf9E+yqc/QEHl8yEf8ACXx4mtq9R8hn1h+G/wAGHqp91ReAu6Z/VakLWH4b/Bh6qfdUfgLumf1WplS7dmJ0l9kU+a9Re7I7i+m9K/KkWeloXsj+L6f0r8qRZ6TMxIIQhAAtOaheJmdNN1lmNab1C8TM6abrIAqzWvxxVfWj+DGu/G/8P4f6TVe9y8+tfjiq88fwY16Mb/w/h/pNV73L6JHsLTmv2spvjISCuQuCuQtYQDhqi44pv4vwXpUq+/f9Z3vKa9UXHFN/F+C9KlWe7f8AWd7ykcfbqvwR85Ev3UazwHwWDoYuo1SCj8B8Fg6GLqNUgvl0+s+ZdQIQhcHpwVUOuPwqHoj1lbxVRa5PCoeiPWVW77JjzQHt0PHyK+QgoSM+qDPoL31V6FN/tS/Q/rI+kZ1gmDQU91VehTf7Uv0H6yP67OsFb7of53iBdtccl5MtTXlxJN0kHxGrMa05rz4lm6SD4jVmNOz5ex+1F8dQ9HP8JytnXsL4ay3jMfVkH8wqm1F8dQ9HP8Jy0viGGx1Ebo5WNkY7Y5rgC0+oqxa19hWjVxnDycyWVgzzqiZ/eJ2f+2qOoP8AkJHG4eZaqo9FKWijlNNCyIuY7MWjadh2FxubeS9llUcnqW+0Leq9ua1ZLG6K8ypUjqxSBfTU1Yfo/C/BamqIPDRVEcbDmNsrsl7t3HvjtSoE9pXca+uo/deP7ETWB31hj+y4T6A33tTl2Pg7is+vD1Xn+ajdMsTMGCYa7JSTN4GMGOoaTKDkFpIcr2utssbeT1NepfEXT0ZcRSxtzHLFTNs5nIXT3e45nHdfkb5bD55daTTtZWmrv1nv/Vktxhv1ixkIQs+TAhCEAQOm/F9T0Tln4rQOm/F9T0Tln8pVfdZG+6KPFGpz9DiyFP1uCsZhsFQL8JJK9jtuyzc1rDn2BQBVPUcZJM0lO5jXpyce7K+Qz6xPDf4MPVT7qiH9hd0z+q1TVVorTVbI3TxB7gxoBu5pAsDa7SCRfkUth2HRwMEcTQxjdwAsE2p0Gqjnk+eXelIVbONqovKfHlkq7sj+L6f0r8qRZ6WheyP4vp/SvypFnpWxACEIQALTeobiZnTTdZZkWnNQvEzOmm6yAKq1rt/viq+tH8GNejHP8P4f6TVe9yu7H9AKOtkEk8Ic8WGYOcwkDcHFpGYedIGvHD2U9FRxRNDI2SvDWtFgBwfItdZ6SjcSt7dLfF+SaK8oYyymUL6jG0Jk1haOx0FaYIS4sEcbrvN3XeLnaAFtp3cYVo0Gt7TfyKyjuyevVFxxTfxfgvSpVt7p/nf7ymzVAL4xTeab4Eiuuo1Z4fJOZnU7S8uzHunBhde9zGDlJv5FmNIaTjY303JZzBepPGGtEncCFqaDoYuoF718MZYWHIvtYNvLyWgQhC8A4KqLXJ4VD0R6yt0qotcnhUPRHrKrd9kx5oD26Hj5FfIXswikE1RFGdgkkYwkbwHG2xfePUAp6maJpJEby0E7zYDek2o9XWPpX0mO22PfjPgS+g3fVXoc38lA4f8ArY/rx9YJn1YC9Y9uzuqeUd0Lt3t74DeFCYHjL3Yo2nbRUjZmzFpLp5TCwsNy9oz2dYbQBvuLb1epUXUhFruMtfaRjZ3NaElnWSx8ix9eXEs3SQfEasxrTmvHiSbpIPiBZjTUwTH/AFF8dQ9HP8Jy1Csvai+Ooejn+E5ahQB5sQ/VSfUd1SsfhbAr/wBVJ9R3VKx+P5BbXon1qvh6lWv3D7hP+Gq30yH8pIV7J9wr/DVb6ZD7okhgXT2xT/r4/O/JEcu49+ijo6qsaKt4IDWti4UvMZc17GxxvyAuDMuYADZfKDsJXe7FJcJxFs0LWRkCN+WKTPDJG5oLrG5ux/dG37JNuQJu0d1R1rWQVdJJTPbNFG90c7bbCWyZSC1wPdNbZwse5G5SOFaiameoEuITRBgIuyHM5xa2wbGDla1jbADZfZycq+ZVs7SWeOWXVwLupZQ5jXDc5ocPMRcLtXzG2wAHIvpRHoIQhAEDpvxfU9E5Z/WgNN+L6nonLP6VX3WRveivY1OfoNuK8S0nTy/70olN+KcSUnTy/wC9KBUNbrrkhto7sKnxS82aXof1bPqN9wXoXnof1bPqN9wXoTpcD5dLiyo+yP4vp/SvypFnpaF7I/i+n9K/KkWel6cghCEAC05qE4mZ003WWY1pzUJxMzppusgCxVUvZB+D0vTP+GraVS9kH4PS9M/4aaaH9tp8/Q4qdVlJR7x5x708a5+NX9DB1Ujx7x5x708a5+NX9DB1Fvrj7SpfDL0Kq6jOjU/xzT+ab4Ei0qFmnVBxzTeab4Ei0s1ZDpL7b+lepPR6pyhCFnCYEIQgDgqotcnhUPRHrK3Sqi1x+FQ9Eesqt12THmgPboePkKOjPhtP00fWC7tMfD6npXfyXTo14ZT9NH1gu7THjCp6U+4JZ/s+JuWv9RXweoq41jD4GFkZLeFaWvIJBLLgltxyEjb5B5Su6rwCIYc2aFjJTla+SRsw4SJ1oc7ZIb7Gtc97e9J2sdm2r3UuhkmKScHC5rZGMc8Z75TYtFiQDbfzKZl1aYu+AQCCnYLZXStlYC9mWJoa7f8A9hlyACbC/Ldpa42awYXT2t9Mlre75EazS+Ws0dq4JnF7qaSlyOcbuMb5LAEnflLbX5iOZVorm0h1ef0Ro/VcI8Pmmlpi8tvkaGydyxubadrnEnZvGzYqZVkSD/qL46h6Of4TlqFZe1F8dQ9HP8Jy1CgDzV/6qT6juqVj8fyC19ij8sEp5o3n7GlZBB3eYLa9E+NV8vUrV+4fcK/w1W+mQ+6JIYT5hxto1Vf5q6Jvms2M3+5Iaf6OeXX+N+SIp9xqfQDiuj9Gi6oTDZQGgbLYZRj/AOtD97AVPr5jXeasub8y7HgCEIUJ6CEIQBA6b8X1PROWf1f2nb7YdUn/AOIj7dioEpVfdZG96K9jU5+g3YpxJSdPL/vSgU3Yu62DUQ55pT5u/wBiUgoa3XXJDbRz/oVH/wBpebNLUP6tn1G+4L0Lz0QtG0czWj7l6E6XA+XS4sqPsj+L6f0r8qRZ6WheyP4vp/SvypFnpenIIQhAAtOahOJmdNN1lmNac1CcTM6abrIAsVVL2Qfg9L0z/hq2lUvZB+D0vTSfDTTQ/ttPn6HFTqspKPePOPenjXPxq/oYOokePePOPenjXPxq/oYOqt9cfaNH4ZehUXUZ5tUPHNN/G+BItLhZo1Q8cU38X4Ei0uFkek3tn6V6lij1TlCELNkwIQhAHBVRa5PCoeiPWVulVFrk8Kh6I9dVbvsmPNAe3Q8fIUdGfDafpo+sF3aY+H1PSn3BdOjPhtP00fWC79MvD6npT7gli7HxN1/yS+D1J7VF4c/oHdZiuUBU1qi8Of0DuuxXK1MrTszD9IfbpckV/r2H9yzdJB8QLMK0/r24lm6SH4rVl9WxCWBqL46h6Of4TlqFZe1F8dQ9HP8ACctQIA8mLMLoJWgXLo3tA5yWkAfasiuhLSQ4EFuwg7wRsIPMbrYTylLEIsJllLpm0jpGuDXOe1hOY3sHOta9mnfzJzorSv8A89yzHKZxKk6nAq2gw6Q6MTkMNjVtlGzexoY1zh5AQdvkPMq84NawdiFPHTh5fG2DKLHYI8pGy3Ja3IonCsMwx05dBFS8MLO7mNoeLgEOAts2EbQrtr0h2O0zDrNvj+J5K3lJZxwJLQ+B0dBSseC1zKeFrgd4IjaCD67qaUdV43DA5rZJGsc82YCe6cfIN5XnZpZSlrnCeMtaGucQ7Y0OOVt+a5BCzMp60m2TKnLHBkyhRmHaSU9QSIZmSFouQ11yBuuVxVaS08UoikmjbIbWYXd13Xe7PKvMrie7OedXDzyJRCjsT0ggpsvDSsjzXy5ja9rXt9oX1RY3DNGZIpGvYL3c03AsLm/qRlcA1JY1sPBG6eRl2HVIAueDOwb9lifuBVBALQdNpXSTvEcc8b3ONg0G5Oy+7zAqIq6HCmTOMjacSNs59wO5u4AFwGwbXDfzqpXo7Vppmg0TpOVhGVOUG87/AEEPHaVwwehJabCSQm43Zy7L9oSlFEXODQLkkADlJJsAAr7r8aojAOFlhMUl2jNYsdkNnAchsV4qGiw2Bn6TGIGx32Si1gb5bAncb7Ni4nba0k88Cza6blRozg6b+s3jmxmpx3I8w9y71H4ZjMNSCYJGyBpAJabgHfYr3gq8uBlJJp4ZUnZH8X0/pX5Uiz0tC9kfxfT+lflSLPS9PAQhCABac1CcTM6abrLMa05qE4mZ003WQBYpVba69H5quliMDDIYZC5zWi7srmWu0DabG2xWHPUtYCXENA3kmwHnJXUyuY+wa9pvus4G9t9vMprevK3qxqx4oHHKMuYHonU1U7Y44ZLlwDiWOa1gvtL3EWACdtcui85rP0hsb3xOiY0uY0uyuZcEOA3X2EHdtPMrvmmawXc4NHO4ge9ciUEZgQRa9wdlue6c1NP1p3Ea+qvqprHMi2OI4KF1P6L1BxCOoMb2xRB5L3tLQS5jmBrb98buvs5loBqhpNLqRm+ph5v1jT7iu6l0ip5WOfHNG5jO+cHjK36x5Ervr+V7W2ssImjQnBcGSqFHU2PQSG0c0T3WJs2RpNhvNgb2XA0hgIvw0XtG/wDKp5R1s5ZxhkkheaCvZI0uY5rmgkEtIIBG+5C6qTGIZiRFKx5AuQx4dbz2KMo81X+B7Sqt1u4TK+SKVjHOY1hY4tF8pvcXtyH+Sf5tJKZji108TXA2IMjQQRyG52LtrMSiiaHSvYxp2AucACbX2E79ijqRVSLiW7OvUtK0asY7ykNC8HlmrISxji1kjXvdYhoDTc3PP5F26e4PLFWzOcx2WR+djrHKQQNl+cWV0UeIwyNLo5GODe+LXAhvLttuXSMepn7pojf/ADt291l5/wB7Z51X+ix1NXI4ena/0nb6nBYwV5qlwiUVD5ixzY+DLAXAjMS4Hub79jVbDFGOxynY8sM0QeDlymRuYHmte9/IuyrxyGEgSyxsJF7Pe1ptz2JU9OMacdXIpvbipd1nVlHiJ+vbiWbpIfiNWYFpzXhKHYHK5pBBkgIINwQZG2IPMsxqYoD/AKi+Ooejn+E5agWX9RfHUPRz/CctQoA8GLxudBKGGz3RvDTe1iWmxv51SeEaRvo2yU08IfG8nhGOGV4JGUkEjyDfzK6sco3S080bO+fG9rbmwu5pAueQJMxHRaqqaVkEkUBlYWtE+c7GNA7rLlzZj3pG7lVetBvDjxHOja9KnFxqpNNr3Ne9CdpfXhzaOKN7nQsgYWZthJJLS5w5+5t5NqkNPKwwYpFJHscyOEi31nAj1jYmDH9WWenhbA4cJAzL3ewPF8xvbccxJHnI8q7Z9CpauuZUVAayONkYyB2Zzi3utpsAG5iR5Q3yqGVOe/wGNO9tY6r7kpp/i88Bc0br3VGO537TmmaL/stY1waBzWA+8psx/R5sEWITssBNTWc237TQ7M4Hy3b9h5153aEyU+JNqoMr2Oc4vYXZXNLwQ8tNiCLm9tnMvfW4TVz09Rny8JPHwbIhIeCjbtBJcR3TzmJvbkaPKu4QaTUuOWUrm5pyq05UniOrFNcmQOpzvKn68fuclzTuR75o6q+yQycGRs7mGUiM+ttimfRfRauooKhrWxF8obkPCGwIuCe95AbjzWXxjmr6SWmgEUUbZ2holPCuIsxmQWuNt7A7hbyrh026Wrj/ADJcV1RjpCVbWWq93hgNZtUJcOppB+29jv8AVE4lMWr7i2n+q6/+tyXMQ0OrZcPgpi2LNC8m/Cm2UAhgtl32cR/+fLs9tDo9XRxUkNoxHTvD3kSHM8guIb3ve7R513FNT1mu4qVpUnaqjGaypt+HcLOrzjWT6s9v9YUfSY5PhtRM2SMPErjwjXjvxc9013MQTzhNWi2hVXS1hneI8rhIDaQkjOb7O522OzkXobozV/oTqWaKCYhobFIXnuLk3v3N7t5CN/qUcaUtXdueWXql5Q2zziUXGKe/fu71yPLIyCbBCIQS10pDAbZmSOlzNZs5iQ2/KDdJ1FiUhw6oh/6bXRvvzF8jAB/4uPrVhjRGemoooKcMkeJmzSF7i1uZjg+zQAdhygeYXXirtAZRSzxQtZmnqBJteRkjbZzWjudpBzDk3r2VKT3+4jtbyhTzFvKc0033Yf8ABJ6pR/d/8WT+SdglXV/gc1HTGKYNBzlwLXF1w7fe4FrFNQVqksQSYjvpxncTlF5TbKk7I/i+n9K/KkWeloXsj+L6f0r8qRZ6UhTBCEIAFpvUNxMzppussyLTeoY/3MzppusgCI09xR02Jx07v1TJIQWfsuLy0kuHLscAnF2iTWYhDUxBrQGyCUDZcubZjgP3t4J8ygtN9E5TWx1cDDJZ0ZexpGf+rI2tuQDcC1r8iaIKqolqL5HRQxtcDny55nEANygE5WjabmxJ8yrxi9aWsN7mpDY09k/utPmK+tR5ljMYAIgbHM48xkeY2j7Mx9QUlqureEw8NO+Jzmervm/c5eGrweWsZWOlinje4/1TQ+O0jWxhsbXAOsbEONibd2dq69WuF1NI6Zs0LmseA4EllszbgjffaCPsXO/a57miVum7F021rRafzE3CpqePEZDUtaYQ+YEFt298bbB5lP6O4QJKirqIGuZScFK1oeCA+7dwad7Wm5vybPLbv0e0MnbXOlqKZjo3uce6ex2QufmD7ftEbR61YWKROMEgY3M4scGtuBckWtc7AuKVN43k99fQ11Gm85ik9+7/ANKy1Qwh0lQD/wBpgvyi5deygcf0aZTVzKZri5p4IFxAv3ZANgBYJ11caMVNFNIZowGvY0Zg9psWkm1ht23Xm0r0Wq58R4eOIFjTHb+sYC7Ib8+y+7auHTezSxvyWo3kI305Ka1XH8d2cDDDhX9F0D44nF5c8BmYDvpnNY0WG/ekjQN/6LizoTsBMsX+klzPub96fNIaeeeWna2ImFrw+UiVrXA5XNAbbb3JdmuOYWSjW6EVUdeJqaMujY9j2l8wLnZQM1y4k7do2qWpFpppcChZ1YShVjVkszi/meDSiFv9OtFhYzU9xbffJe6c9Z8Y/o1+wbHx28ndgbFBYtopVzYoKkRDIJIjtkZe0eW5tfybl6Mcwevqo6kPiA4V0IjZwzS1jYySSdu8kj7fIvEmlLdxJ51Kcp27Ul9VLO8hsPhkdgMvAg3Mxz5d7mAjNu3+XyLwYbpBFNFDTVDGs4N8fBTtaDkyvBOdvMRsJB5b22JmwzRuuhoWxMY1ksdS2UXkblc3aSHW5OSy4xjQx9bPC79HbTi153B7De52taG7zsPdG3fLlRlhYOnc0HOpGeMOTaknvX8kXrWpmioY9gs7I3PYbyS4xuuPqOHqCg9KMTfVSU8sgsXxN5OQSPAPr2n1p70n0dqKuWdrYgGGFjI3mRvfROc9ptvsS8t+9Q+k+g9TJNEIYgY4Yo42kvaM2W5JtybTyrypTk22vcS2V3RUacJtZinv92P5JTXYy2BSAbg+nt7RqzMtMa6XE4FJmGV2enuLg2PCNuLjeszq8uBlHxJ3QjSo4ZWMqRGJCxr25S4tBztLe+APPzKzO2Vk8SZ7d3yKlUL08Lq7ZWTxJnt3fIvntkn+Ix+3d8ipdCALp7ZSTxJnt3fIjtk5PEme3d8ipZCALoPZJyeIs9u75Edsk/xFnt3fIqXQgC6O2Sf4kz27vkXPbJv8SZ7d3yKlkIAujtkn+JM9u75Fw7skpPEme3d8iphCALo7ZKTxJnt3fIjtkn+Is9u75FS6EAXT2yT/ABJnt3fIjtk3+Is9u75FSyEAXQOyTk8SZ7d3yL67ZWTxJnt3fIqVQgB/1h62HYxBHC6nbFwcvCXEhffuXNtYtFu++5ICEIAEIQgAU1hemlbSxiOCqmijBJDWPIaCdpNlCoQAzfSXiXj1R7Qo+kvEvHqj2hSyhADONZeJePVHtCj6S8S8eqPaFLCEAM30l4l49Ue0KPpLxLx6o9oUsoQAz/SXiXj1R7Qrj6S8S8eqPaFLKEAM30l4l49Ue0KPpLxLx6o9oUsBcoAZvpLxLx6o9oUfSXiXj1R7QpZQgBm+kvEvHqj2hXP0l4l49Ue0KWEIAZvpLxLx6o9oUfSXiXj1R7QpYKCgCdxPTatqYzFPVTSxkglr3ktJBuLjyEKCXKEAf/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67590" name="Picture 6" descr="http://lh3.ggpht.com/thedhamper/SJsigUcWMXI/AAAAAAAAAvM/n-7Ax-8f49g/s800/svs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3677507"/>
            <a:ext cx="5715000" cy="26479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海嘯後大陸也有</a:t>
            </a:r>
            <a:r>
              <a:rPr lang="en-US" altLang="zh-TW" dirty="0"/>
              <a:t>QE</a:t>
            </a:r>
            <a:endParaRPr lang="zh-TW" altLang="en-US" dirty="0"/>
          </a:p>
        </p:txBody>
      </p:sp>
      <p:sp>
        <p:nvSpPr>
          <p:cNvPr id="36868" name="日期版面配置區 3"/>
          <p:cNvSpPr>
            <a:spLocks noGrp="1"/>
          </p:cNvSpPr>
          <p:nvPr>
            <p:ph type="dt" sz="half" idx="10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0" lang="en-US" altLang="zh-TW" sz="1400" b="0">
                <a:solidFill>
                  <a:srgbClr val="FFFFFF"/>
                </a:solidFill>
                <a:ea typeface="標楷體" pitchFamily="65" charset="-120"/>
              </a:rPr>
              <a:t>clin@ntu.edu.tw</a:t>
            </a:r>
          </a:p>
        </p:txBody>
      </p:sp>
      <p:sp>
        <p:nvSpPr>
          <p:cNvPr id="36869" name="投影片編號版面配置區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A9D0EA-B204-4A8A-9F76-632F5C388620}" type="slidenum">
              <a:rPr lang="zh-TW" altLang="en-US" smtClean="0"/>
              <a:pPr/>
              <a:t>37</a:t>
            </a:fld>
            <a:endParaRPr lang="en-US" altLang="zh-TW" dirty="0" smtClean="0"/>
          </a:p>
        </p:txBody>
      </p:sp>
      <p:sp>
        <p:nvSpPr>
          <p:cNvPr id="39939" name="內容版面配置區 2"/>
          <p:cNvSpPr>
            <a:spLocks noGrp="1"/>
          </p:cNvSpPr>
          <p:nvPr>
            <p:ph idx="4294967295"/>
          </p:nvPr>
        </p:nvSpPr>
        <p:spPr>
          <a:xfrm>
            <a:off x="0" y="867590"/>
            <a:ext cx="5745088" cy="267667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2400" dirty="0" smtClean="0">
                <a:solidFill>
                  <a:srgbClr val="002060"/>
                </a:solidFill>
              </a:rPr>
              <a:t>國際金融危機爆發以後，隨著</a:t>
            </a:r>
            <a:r>
              <a:rPr lang="en-US" altLang="zh-TW" sz="2400" dirty="0" smtClean="0">
                <a:solidFill>
                  <a:srgbClr val="002060"/>
                </a:solidFill>
              </a:rPr>
              <a:t>4</a:t>
            </a:r>
            <a:r>
              <a:rPr lang="zh-TW" altLang="en-US" sz="2400" dirty="0" smtClean="0">
                <a:solidFill>
                  <a:srgbClr val="002060"/>
                </a:solidFill>
              </a:rPr>
              <a:t>兆元人民幣刺激經濟計畫的實施，固定資產投資更大幅增長，</a:t>
            </a:r>
            <a:r>
              <a:rPr lang="en-US" altLang="zh-TW" sz="2400" dirty="0" smtClean="0">
                <a:solidFill>
                  <a:srgbClr val="002060"/>
                </a:solidFill>
              </a:rPr>
              <a:t>M2/GDP</a:t>
            </a:r>
            <a:r>
              <a:rPr lang="zh-TW" altLang="en-US" sz="2400" dirty="0" smtClean="0">
                <a:solidFill>
                  <a:srgbClr val="002060"/>
                </a:solidFill>
              </a:rPr>
              <a:t>的值就大幅上升。貨幣供給量更隨著景氣復甦、貸款的快速增長而迅速增加，再透過貨幣乘數， </a:t>
            </a:r>
            <a:r>
              <a:rPr lang="en-US" altLang="zh-TW" sz="2400" dirty="0" smtClean="0">
                <a:solidFill>
                  <a:srgbClr val="002060"/>
                </a:solidFill>
              </a:rPr>
              <a:t>2016</a:t>
            </a:r>
            <a:r>
              <a:rPr lang="zh-TW" altLang="en-US" sz="2400" dirty="0" smtClean="0">
                <a:solidFill>
                  <a:srgbClr val="002060"/>
                </a:solidFill>
              </a:rPr>
              <a:t>年</a:t>
            </a:r>
            <a:r>
              <a:rPr lang="en-US" altLang="zh-TW" sz="2400" dirty="0" smtClean="0">
                <a:solidFill>
                  <a:srgbClr val="002060"/>
                </a:solidFill>
              </a:rPr>
              <a:t>1</a:t>
            </a:r>
            <a:r>
              <a:rPr lang="zh-TW" altLang="en-US" sz="2400" dirty="0" smtClean="0">
                <a:solidFill>
                  <a:srgbClr val="002060"/>
                </a:solidFill>
              </a:rPr>
              <a:t>月底</a:t>
            </a:r>
            <a:r>
              <a:rPr lang="en-US" altLang="zh-TW" sz="2400" dirty="0" smtClean="0">
                <a:solidFill>
                  <a:srgbClr val="002060"/>
                </a:solidFill>
              </a:rPr>
              <a:t>M2</a:t>
            </a:r>
            <a:r>
              <a:rPr lang="zh-TW" altLang="en-US" sz="2400" dirty="0" smtClean="0">
                <a:solidFill>
                  <a:srgbClr val="002060"/>
                </a:solidFill>
              </a:rPr>
              <a:t>餘額達到了</a:t>
            </a:r>
            <a:r>
              <a:rPr lang="en-US" altLang="zh-TW" sz="2400" dirty="0" smtClean="0">
                <a:solidFill>
                  <a:srgbClr val="002060"/>
                </a:solidFill>
              </a:rPr>
              <a:t>142</a:t>
            </a:r>
            <a:r>
              <a:rPr lang="zh-TW" altLang="en-US" sz="2400" dirty="0" smtClean="0">
                <a:solidFill>
                  <a:srgbClr val="002060"/>
                </a:solidFill>
              </a:rPr>
              <a:t>兆元人民幣。 。</a:t>
            </a:r>
            <a:endParaRPr lang="zh-TW" altLang="en-US" sz="2400" dirty="0" smtClean="0"/>
          </a:p>
        </p:txBody>
      </p:sp>
      <p:pic>
        <p:nvPicPr>
          <p:cNvPr id="36870" name="Picture 4" descr="http://www.ttcf.com/attachments/2011/12/64183_201112161336421QrC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79771" y="3532090"/>
            <a:ext cx="3476452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6" descr="http://www.afinance.cn/new/UploadFiles_2266/201201/20120113101114888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9225" y="3317776"/>
            <a:ext cx="3656856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2" name="AutoShape 10" descr="data:image/jpeg;base64,/9j/4AAQSkZJRgABAQAAAQABAAD/2wCEAAkGBxQSEhUUExMUFhUXGBoYGBgXGBcfGBoVGBwXHBYWGxwYHiggGhwlIBYVITEhJSkrLi4vFx8zODMsNygtLisBCgoKDg0OGxAQGzckHyQvLCwsLCw0NCwsLCwsLCwsLCwsLCwsLywsLCwsLCwsLCwsLCwsLCwsLCwsLCwsLCwsLP/AABEIAJ8BPAMBIgACEQEDEQH/xAAcAAACAwEBAQEAAAAAAAAAAAAABQQGBwMCAQj/xAA/EAACAQIDAwkHBAIBAwQDAAABAgMAEQQSIQUTMRQVIkFRUlSR0QYWMmFxoaIjgZKxM0JyBzViQ7KzwUSC4f/EABkBAQEBAQEBAAAAAAAAAAAAAAABAgMEBf/EACwRAAIBBAICAgEDAwUAAAAAAAABAgMRE1ESFAQhMUGhFXHwMoHxImGRscH/2gAMAwEAAhEDEQA/ANa2h7TYWBzHLOiOACVN72PDgKj++uB8TH+XpWZf9UP+4Sf8I/8A21VK+nT8KEoKTb9nin5Moyasbx764HxMf5elHvrgfEx/l6Vg9Fb/AE+ntme3LRvHvrgfEx/l6Ue+uB8TH+XpWD0U/T6e2O3LRvHvrgfEx/l6Ue+uB8TH+XpWD1N2Jg1mxEUTEhXYKStr69l6j8Cmle7KvKm3axtfvrgfFR/l6Ue+uB8TH+XpWeYX2WiymRxIiNh2ZFlBZxMC5NlTKWyol7drrVZxOCjSSNVkd8zANmiaMgEgaBib3udflWI+JSk7Js069RfSNp99cD4mP8vSj31wPiY/y9Ky3EbNgXEmDk2KIEu7z7wWIzZc9tzw6+P70rj2YHxZw6tlG9dAxF7BS2pA46LVXh0n9vf0R+RNfSNm99cD4qP8vSj31wPio/y9Ky2PYeHkjwojxCiSVpQGMcnTylbCxPRtc/W9Qdh7OjlSRiQzhWyoSVRABczSvwCjgq/7NU6lK17v+etF7E9I2D31wPiY/wAvSj31wPiY/wAvSsqi2ISgvgMYWyjpBxlLW+K26NhfW1/3qFszZwySyzKxVbxxqLgviToqi2pC6k27AOur06W3+Cdiev8As2L30wPiY/y9KPfXA+Jj/L0rHZNmZsOJI1beREpiEN8y69CSx1CnVT2FfnUvYOzMMw30szlIwDJHuTbM2ixhxJdiTroBop4caPw6SV7sLyJt2sjV/fXA+Jj/AC9KPfXA+Jj/AC9Kx3aey4YS68okaRDbLyfKubrGcSsB9647PwsJjeSeRlVWChIwpkYkEk9IgBQBx672q9Kla93/AD+w7M72sjaPfXA+Jj/L0o99cD4qP8vSsW21s7cSZQxZWRJFJFmyOAy5h1NrrTbA7JjOGhk3Ubs5kzGTFrD8DWXKrHXTiR2fOo/DpJJ3fv8Ab/0LyJt2san764HxUf5elHvpgfEx/l6VkO3Nk5cRFFAnSkijYKr7wZ3zXs40ZdOPDSp+O2JHE0rbmV0jljhQJmO8ZADiJDYaKRoLdbDsNTqUvXt+/wBi556Rp/vpgfEx/l6Ue+uB8VH+XpWO4/YMy4gwpGzZiWjsD0ojqrXPAAEXJ4a3pu3sqcogEUonHSM5WTcFtbw3tYKBa0nAm/Ub0fiUVb/Uwq9R/RpfvrgfEx/l6Ue+uB8VH+XpWSbM2GRO0OIia4jLgB9bC2o3auXuL2AFNI/ZuHeNmtGixsbO0rEu0UjobCNWXLuySpHV+1SXi0l9v8BV6j+kaP764HxUf5elHvpgfEx/l6VmexPZlGeVZWQmJmXi4U2jkPUuvSyMLG9kbSvuI9mIwrLnCPvHKM+9I3EMYMtwE45rnh/qQL8adaje12XNUteyNL99cD4qP8vSj31wPio/y9KyjYux4pYSzSITvolsN5nCEyBl0W12CggnhbUimG0NiYdElO7AtvFjKy4hmMicAVMQHWOu2vXR+LSTtdhV52v6NH99cD4mP8vSj31wPiY/y9Kweiuv6fT2zn25aN499cD4mP8AL0o99cD4mP8AL0rB6Kfp9PbHblo3j31wPiY/y9KPfXA+Jj/L0rB6Kfp9PbHblo3j31wPiY/y9KbbOx8c6CSJw6G4DDhcEg8fmDX5xrav+lv/AG6L/nL/API9efyfFjShyT+zrRrucrMoH/VD/uEn/CP/ANtVSt32vsLDTSl5YI3cgAswubAaVCPsvghxwsP8a7UvMhGCi18HKdFuTZitFbWPZXB+Fi/jXxvZbBjjhYR9VrfehpmcEjFaK2r3WwfhYf40e62D8LD/ABp3oaZMDMVph7P4lYsTDJISERwzEC5sPlWte62D8LD/ABo91sH4WH+NR+bBq1mVUJJ3KDg9qRNMjIZsseDlQ53AkzfqHRwOJzCxApHiMYsk0bDeAAqCZZTIdG7zAWHyrWvdXBeFh/jXw+y+CHHDQj9qyvKpp3szTpSZSMXj1OMZhtKUJv8AMFG/yZc98oIbLltpfhal2Cmflc7xSYdP1HbeS5CAudukmYEk2P8AqLkGtJ91sF4WH+NfV9lcGeGFiP0WsryaaVrP8FxyZSY/aGNssMTQwmL/ABTvBGFZjfeXAU7kE2ykD/XpcaXDGsIsbCxg1QMTEECu4khAAKgAhQGsAOtjWje62D8LD/Gj3WwXhYf40XkU18J/gOE39mX4B7YLFEuBmaFVGYZiVYs1lve1iNbWrv7Ozi28lxEYOHB5PHKTlEja7ywB0U9LtJA4VpPutgvCw/xr77rYPwsP8a0/Lg7+n7/wRUpejNMRGqQ76LFA4gMyzFHkBdJb2YZ1Uk8QwF+o6UYXbrDCPEriIhosgjzKzkF947MOLEZL3PACwrSfdjBeGhv9P/7QPZfBE25LDfsy07VO3tN/8DFL6KB7TbQDLiUacyM2JBRLuciJvLkE9GxzLoD1VB9n+TqjvJJEs2YCMTRyOira5fKikM17ABtBa9jWne6uD8LD/Ggey+C8LD/GovKgo8ff4Dpybv6Mh2s2aVm34nLWJks4uT1dMAi30tTTaWNWJYMMgw8u6U5ndFdd5I2ZwrH/AFF1FxxymtKHstgzwwsN/wDjX0+yuDH/AOLF/GtduDt6fr9iYZezMPaXE2niKOmZII0YwGyBgHDqpXqs1tOo022pjWz4kLigDNJuYhvSFjjDCR5CQbIL2APHpN1Veh7J4TwkX8a+e6mD8JF/Gs9mn69fH7FxS9mY7YxbYjGOUcSJnbIHkyxlNMwuzABWsbi4verNu4SgTLhN2JGcjfdK26WwH69sxcZONrC+lWf3WwXhYf40e6uC8LD/ABrMvJg0kr+v5sqpyV2Zz7OukE05m3a2jFgpR1XNLFohuQbKTwJNgasDbXiVriTCrG0b5gwVpMxGIWHoorC2WRM3XbQ9Yqze62C8LD/Gj3WwXhYf40l5FOTu0yxhJKyKZhcVGr4kyTQtGWJjlYBjeRVz/oq6m5To6KLEnssPbTx5J4xNColB5Kudsqo6ZGLkgiMst9Gt0ieFXD3WwXhYf40e62C8LD/Gpnh/v+BwkUH2cxwjgAeaKNRMrlVIEjrFvGZXtq+Y7tQCTx+tMMftK8Ui78DLAZVy4nEb0zOkZZSC2QrfN0erqHGraPZjBXtyaG/Zaj3WwXhYf41X5FNy5WYUJJWMWtRW1e62D8LD/GvXunhPCRfxrt3oaZzwMxOitpPsxghxw0PlXo+ymD8JF/GnehpjBIxSitq91sH4WH+NHutg/Cw/xp3oaZMDMVrav+lv/bov+cv/AMj0e62D8LD/ABqwbHwccMQSJFRATZV0GpJP3Jrz+V5MakOKX2d6FJxldnnF/Ef2qgbb2iN+zCVUUyRRguptJIrhktboqqZWGcgsTYC1tb/i/iP7Unl2JE7l5Q0p6QUSsWRA4IYInwrcMVzWzEaEmvH9Ha/squPjafZskF1jcELd2uqluEu9zI2XNmO8fpEgjKSRSrCYQqBHHLG+bESqYonubtisPLDIV3jAosMT9K/RDhdda0ODZgVAm9nYA3BaViwFrZS3FlH/AJEm+tzXkbIQZrPMM5uxErgk5Qt7g3BsoFxbhSwuMGoooqmQooooAqk+1peSTJOpMQZVSKMYnpGRlRZ2kjhN2TOCqKbKwGpbLlu1LJtmRSSMwdg4kikfK9z+nZo4mzA5Y7gNkXLcknrN4yorO1sXOdns0kuchkCyokyNJmJUhosgEmjAaWRiT8NrGuPjP1UDRA5UzBXDFEcRY0boZyweIDDJZAcoeRzxAA0nD7IgCSRxDKjSBnWJiAsilWIUKbRm6gkLY3JPE3qNi9iYVReViBmYoZJmBR2JZmjZmurk5jmvm1IvbSpYtx4RbSiuGHxccl8kiPbjlZWt9bGukcga9iDYkGx4MOIPYflWjJ7qt+1U7JNg7TRxgvKOnpdjDJlGYuAL8BodbHXhVkqHisFAZElkSMyL0I3cKWBNzlQngTrw10+VAjPfYh5OUwZnndgr5i3wMGjZ3AuuitMc2h616hapk+Ik3mMEiCOOXFxxzFZstg2Fw+VWk3d0QnKCy63e2gJarNsz2aweFlV4oo45WDKCModhoW+b8ATe/bUzmSDPLIYlZpgRJn6QIKojDK11AKxoCANcovepY1dCv2kxk8OFG7WKHhHfPIxQFgkYjEcLElgbAleiSNGpJ7C7ZmlkVIkijgtmMLHFM6i7BnSSSFRqwHQJNyzG4sRVjWDBboQJJCsegCRyqAdRYaNc6gW+grvg9jwwOuRnVjoAXJLKpZilmvdQXZrDhe9BczjlLAODnbphQzb186hliIcsRnyKbiR0HTOlrBa0H2Ny8nGVVUXW2XrvHE3SP+zDMQW4m2td5dgxMSSZdS+Yb18rLI+d0K3sELAaAC+UA3BN5ez8CkC5Ilype4W5yrfqUH4V/wDEaC5okGyhYnDwLMFeONmkfMWaSNG/VnlQAK75pCChPR7QLU1aIxRbPWKwtjZhZiwUgR4/iRc26I8hViXDwAKLoSS4RjlLZru7BT2rZzYcMp7DUI7Lwk0GHR2E0YbPEzPfeuyyXa62EmZXlJFrEE6WFLC4bH3plkI3Sw72Qki7PKxC2K8Air2nMWtwA1Lyl42NHvBJ+pcOZAu8fIJGUoSEvl4E6Wtck2ub1Kw2JSS+7dXsbHKQbHsNuBoZZ2ornBMrqHRgysAVZSCCDwII4iulUBUTakjrE27WRnIsu6EZcE6ZlEpyEi97HTTgeFS644uASI6EsA6lSVJVgCLEhhqp+YoDN9k4rE8pmcPjyZHRV/T2aDNuUtIuoAYIbj9PhrfWmPt3jjnRhMI3jgmkjQSxo0U2RbmS6vdirlFUW0z6nNo+92cNKqMGmKjI0RWeXImW2RolzFE0FrqvAntprtGBJY5YnIAdGD2IDBGDAtre3+1jbq+VSxq5XsNMTgsUTPvW3DnTELKVG6bXoouQk3014DWkGMwWHDSw7qLMqTAMsiZs0cTtfdBzIg6OhPy7RV/mhjeBlLDdNEVLAj/GVsWzcPhN78KjbUhw7IRI8ce9Hxho0dkNswDMNQQbH5N1aGlgmUb2+xUaYhUEmX9GFWGc6AYiEgAZ1t0RfQN2266new8TLjZMwtnixD/DKCwOLORiX6L9ErYpoAQKsmNw+DxGZWkjZpAqC0wzrlOZDFZrowazXXW4HGwrthdmwYeVWD5SIVhjjLKFWIMoARbA6tkuTfW3C+ssL+hrRRXOCZXGZGDC7LdTcZlJVhp1ggg/MGtGTpU/CfCP3/ulqyAkqCMwsSL6gG9iR1XsfKmWE+Efv/dSXwah8kbF/Ef2rjXzaGLVXIN+qojbSjFrm1zYXtqdTYa6nQ+VbUJW+DEpxv8AJMoqI20UAuSQO02t/dcINuQOzKkgZltmCkEi97XsfkfKnCWic47GVFLcZtyCIZpHCDqzWFz2AXuTqNB211h2mjKGGYAgEZlKmx11DWKn5G1qcJaHOOybRSjDe0eHktkcm+Ur0T0lcFlZe1SAekNNDUptpxgqDe7XtpxsLkeX9GnCWhzRNpPse5bGFLGTlDDp6LmEcQQEi5yhcnV21Mj2nGwBUkg8CLEH714ixESs7KpDOQWIHxFQFUnXiAAP2FMctDnHZU9hYYTxQ4c2MjGWXEyqMrZTPKLC2qtKwex4hUexvY0+9oX/AEUaJoGUtGkYeLeKzu6opBDaAAnh2GvMuysE4UPho3C5suZAxGZizasSbXJNr9dSUiw4MZEYG6XLEAOig0+Fb5QQBYG1wLi9iaY5aLkjshey7sVDscOmaWeLKkIQtuZZUUg5tTaPMRY9dTdkEb/GAE6SoSDawYwxXy26iMpv23r5DBhkcOsKhgWYMFFwz3LsOwsSbkcbmuq46CK50TOxY3IGZza51OpsB5CmOWiZI7GVKtqkcowgJP8AkkIAtYuIZLXvwsC+vbapS7RQi4uQeBFrEedc5p4ny5lJyMHW44MAQGGvGzEfuaY5aHOOxDtybd40yTqkka4Vt1GB0i7Swra5/wBpG3aADurxvo22Ts8xRsgdOUOM7/7KCdLKlxaMWygC17Em5JJ9YtMPKbyRhyUKHMLgoSGKlSbHVVN7X0rhh9n4ONZEjgWMSDK+7XIWUXsMyENpc8D10xy0XJHYm2c7SYhUXkgRlxTK4wozDk0sMQOr9Zdzcd1bcad7VkUtgWzXJnXKyWytmhmza3+ErmOl+r617mw+FYKDCtkUooyABUa2ZABwU5VuOBsK7KYRu7JbdAiOy2CArlIUDQdHT6Uxy0MkdjGvhOnG3z7PnUbl6fPyr4ccnz8qvCWjPOOzJcTi4hFDI07Sx7/HAAyrGjE4hmDhwY0e6tfok/5DwGlXP2YKtHgDdsrHEPGLhhcAqpuWbQK0liCeNhoasGJMEmXOmbLfLccL2vax0vYeQr4NwBGAmkTZoxb4WIYFhrxs7j/9jWcctGnVjsru29oKuIlEZnzAksAziPOiYfNkKMLaSxgqTq3Ve5Pb/pxKWickro27+NyzNGSHJzsbAFggsB8PXT12gJY5NXUqxAsxU8RmUg/ve9ccJBhYpTLHEEkMaRkqP/TS+RbXsAPprYXvYWuOWhkjb5PvssRyfoklRLOq3tcKs0oAsNAABYDsApvS/CTRRIscalUQBVUDQKOA1NduXp8/KmOWic47JVQNuMRC2XeZjYLu/iDMQFJ7EBN2J0ABrry9Pn5V8bGoQQc2unZ9wbimOWhzjszLbUMnJJd6RmGATgMPICuWfIc05SReja4RTY3tfSrTipguOlBkVM2BgXKRdnOfG9FdQQRqb2OnZTTFYDBypkkgRxuxF0kBbdgEBQx6QsCdQb61JvBn3m7GfJu8+UZt2LnJm45ek2nzqY5aLljsTY8MuAn30+Zmw6EpGABHEVynICcxzAPqxsSCNBUz20k3cCMqIzb6KMXWK4WRwrBTKCim3WdNK7wYXCorqkKqHQRsAo6UYBAQ/wDiAzWHAXNdMWsEqLHJHnRSjBWFxeMgpcX1tYaG9+urjloZI7K17NIqYqKARAJupX6ZwjtnV47ENAoK/wCRuPaLcK6bShxBmnjIwkxkw5MuYzLu4RokQCXK5iZGDXzEoxvoAH0GGwqSCRIURwrKGRFXosVLAhbA6qvHhb51zlwOFZHRoejI+eQdIZ2/8yGuwt0cpJGXo2tpUxy0MkdkRMdio8BHISss7bgqMgDlH3ZkUq7qrShN8eKg5R86V+zSMJ40MEixs8spkmWFG3zkzKqGGdyw6TnKRbKBxq0YhoXKM6klM2TjoWUqxsDa+UkX4i5ta5qPBhMKgQLELR7vJe5y7pMkRFydVU2v51cctDJHZ1UjlzAE5jhkLDTLYSyBD2k6uPoB21ZMJ8I/f+6QpPEHZwpzsFDNbUhb5Rx6szedO9nSBkBHDX+zWZRaXs1CSb9CPbX+U/Qf1VdxELyusqjSK7RqwsZHIKsTm1QZSQp01Yk3Fr2/aODDOSSeA7Khy4WNcoZ7FjlW5GrWJyjTU2BP7V6I1I8UmeedOXJtFV2rjIpsJLnDomiSLKjoQCyhhrx69VJB6jXjZ7cnaRpnKo9ipfNc9WUmQl7ixIU20c8cvRts2EjRSzvlVdSzFQAB1knQfWo+F5PMWSOTPlAzAWIsfhN7WYadV+FMkb3Jjla1iu+0GFZtSzBQ2GyAFAM+/AfXKWU23eo4dVS8HgS0OSbOQWYlXcsShZisbtc5lylQRcg2sbi92203w8ABmlC5jZVJGZzpoigZnNyNADxFSIsErqD0wGANmFmsRwZSLg9oNXJC5Mc7FG2Tgf1QmdwVjdcy5FchN0q9IL0gC0o6wCvUa97cKtiY+jqofUgt0gIwjBQCMwMq2awsTxq0YN8K8hijkDNHoAtiFBHAFRYaC1rjhaps2HjVkDMwLkhb8CQLlb2sDbq67HsrPOFjXCV/grvs84Cbssd6oXexly27bKBkS/CPTo20NfJMLCsjuUjRURjJIAFbNJctdxZtFub3/wDUHC1WaHCo6hlclTqD1Edo0r0Nnr2t9vStZI2M45XKjseREEyrkMbSHdmLRWZkuY49cuZctrrYX463pLgQ6IQGhAO4WSSIWVYwZMwlVbWlvYNICtww0W160Y4ZLZjJpwvmW30vXsYEG3Sb5aj0qc47NcJaK/s+dXhzNkydNdB+mY1LLmAP+pUXtqLHrFJpMOqzIYVSFpCEjQRJZ4VZWnlcZQV6IIFzcdHvWq8cgXjmb63H7dVeXwaKNXIHzIA+9V1IsipyQvAoqQXw4cJyiPObALvI8xJ4ADib1K5uXtb7elazRM4pC4VXNmbRlZL2DzSqz5Q+seV0TIUfKFCiS9tNUPEm9XTm5e1vt6V45ujB42LH/wAQWPlqay6sSqnLRS5sRNyJ7LNcDEZpC0W8shlsb5rXJABtwANgOjUuebLKjkBizomTN+pHmFr5VYqQL5z8mOugq1DAJqMxv1i46+0W665SYOFTdnUMBxJQG31OtrVMkdl4S0RKKlYQQS33UyyW45HRrX4Xy8OB8qkc3L2t9vSt5omcUiq4VTlnSIknf2PT6QBSLOQWPxfFYk6E36rUbNxKLhIxKSloASCxLGNVUM1wc3+w6761amwK9bGw7SNB/wDVAwS2uGNuN7i31vWckS45FEhwcTCR4jGQZAViTKRGxSNQEK9GOQlC2YaDOTr1tdlYkmSVCAWDEsw717WI6rgKyjukVZBhkNv1L3Nh0l1PYPn8q+8iUm2Y3HVcaX4fSopxRXCTF1FMubl7W+3pRzcva329K3liZxSFtFMubl7W+3pRzcva329KZYjFIW0Uy5uXtb7elHNy9rfb0pliMUhXITY5QCeoE2BPzNjbyNQcZNKIpCUVbISCsjMR2mxRbWFze/VVi5uXtb7elHN69rfb0qOrEKlIr2AdVkdUYbu6BOne7kMXUXv1BWsD1k2HWq9mmfedMk5oiwIa+azrrKmY5JgGUWXTV+HwrcotnRkDKdAdMuWwPysOOv3r0uy0BJFwTxta5+umvGpkj6NY5C+imXNy9rfb0o5uXtb7elayxM4pC2rJsT/Cv1b+zS3m5e1vt6U32dEFjAHz4/U1yrVFKNkdqEHGV2csX8R/akU+HkmdZl03QYwo4K5nYFWaS+qgqcq6XXMxINwKYbUxhWQiw4CoMW1w2YLlJU5WseDWBynsNiD+4rCpSaRqVSKbIm1sck2Dm3kMyDRXjlia5BdQVULfeg6joE3v865bOPJDJJMzKkhBBK9ei5WLM7gi11DSWtIRYZbCS/tJGqCQvGEN7Nm6JtxN/lUs7Qbuj70xSJliQ/aPBs4JJfLmwoRRIwXPygZyQp7DHr1W04VL2dDJFDbKS5d2sZGcIruzAZm6TBVKiy66WHbX3nE90fejnE90ferhkTNEr2zkkE+FQOiyPA8r596zEkR3kaMFEXVmSwNhdQB0Rb3t1c2MjJh6SrIu8TMW4RqptlC6b4W45T16aPecDxyi/rx/oeVfecW7B96YZFzROHs3ZUMZDrKuXeqxkZQ+VR+kz6GLQWy6cb63rlj4P1MVu1Od8Ml7A3Zs04sD1mxAt8xUznFuwfevC7XuSoyllsSt9QDexI6r2PlTDIZYi+ZYi7OGVIeiI/0SU3oEgclSLHomMXsOBFz1S4ZppsPEuQRzMkbSxlmTIjXzKrqpyt0Sumq3vobX+tt9Qm8Lpk1GbNppe+t+qx8jXt9rgLnJQIBmzE9G3bfhapikMsRKsGJOHwZ3S2j5Mcm9kBzh4wS4EeoC9RuBcnioNWXHuoTpR7wn4Uy5rvY2Goso49I2AHGoE+3lS2dkXMLi5tcaC/01HnXSfbAQXbKo4a341cUhliQ9gQOk0iBmCKC0q5FEZxMpVrRsY1ZlRRa9yLMo4g2sNIo/aVGOVSWN8t1jlKg9hcKVHEcTpfWpfOJ7B96KlIOrE9YuNeUQNbpnOoNj8IUki/AC9vrpS32hgaVWMIV3kTdIHDDdsrNeVWAuhGa5Ol92lr6XY84t2D70c4t2D70wyJmiQoMI64pQoUohleSXUOd7cpE2lnsXB4mwjXgSBXr2hw6SqyGPo2BmlEd2WNellToNvHawXKL2UnrKgy+cW7B96OcW7B96YZFzRPexWkMKtKzMzFmGcKGCMxMakIqi4UqDpxB48anUt5xbsH3o5wPYPvTDImWJChMUSYi8d1GJ0Uq2UsUh6R0NxmzEsb6gnU192fHEmFMRc5SsrEqj2ALkuqAr8Cl8oHWBwtXfnwWLZkspykhtAwtdTY8dRp869R7YzKHBUqRcMDpbtv2VMUi5YizdGVZOgpRJMsLLGFEodYyx0/xlXuu8twU6Ux2LM+eWNgTZmYvlIu+YjW5scwCsMuiqQp4a+B7RIQDnjsTlBzf7DiPrqPOu67VuSAASuh46Hjb6/L5imKQdWIzopbzgewfejnA9g+9XFImWIyopbzgewfejnA9g+9MUhliMqKW84HsH3o5wPYPvTFIZYjCQGxykA9RIuAfmARf6XFQpg6o5ndHjCm6pE4Yjr/8AUa+lxa3XXjnA9g+9fRtFuwfemGQyxIuwTGpkZbDfSg5EVgindgAXygZiIyS2guQOwmRsiNVkxIVbfrBjodSYYbtc/Fcg6/KvQ2mT1A9XHs4ivCbWzXAyHKbGxvY9hsdD8qYZDLEaUUt5wPYKOcD2D70xSGWIyqfhPhH7/wB1XucD2D7082XLmjBPaf7NYnBxV2dKU1J2Qm21/lP0H9VT8Ps+QOWVSqzNKkwOhyiV3ikGvXGzrfj0o+zTQsbCpckgHhS3C4mCQyhcpMTZZLi2U2v18Rx1Gl1YcQbdVVVkjlKm+TZTMPDJyYwtFIoczqSFBZYWkfKqgGwJRha+gtw6qsaDQWFhYWHYOoftU2HGwMkcg+GUhU6DXJLZRcWuouQLmw1HaKm8nXujyqqqkZdJsTUU55OvdHlRyde6PKtZ1omFiainPJ17o8qOTr3R5UzrQwsTVDWL9dzl6JiQXsMpOaUsPmbMPOrLyde6PKogxUO83drNlZtVIUrGVDkMRY5S6g6/0amZDCytxR/osrxyjNJP8AGYI8jkHtAZSOHb1V7w6PyYRyKTIIRewWxezAKLWGYWHAAai3ys+EMcq5kAIuw1Ug3VirCzAEaqRXgSw5C/RyA2zWNidAMunTuSAMt7nQXqZUXEymbVwEj5WXODuVXKBdZGGu6nBPwcBcWIzvra4Z7iJGUdBczHQcLA9rG46I67a9gp5u0y5snVe2XXttbjf5VBbHR5wghlZypbKEC2UEC53hUcTbjTKkMTZX9l4NlmYneBVUglmbLLLIQzyqmchVFrDgekw4AXb04SFSAclrjgQLj5GxIv9Ca+8nXujyqqskR0mxNRTnk690eVHJ17o8qudaGFiainPJ17o8qOTr3R5UzrQwsTUU55OvdHlRyde6PKmdaJheyqQLk33QcAy9HIouBu41DqOwFWH/1avmy1aOEI6MwGcqAFJ3Yc7tDw6eUjyNzerRBu3uVAIBte2hI45SdGHVcXFwajSY6Bb3GgzWORrMU0YIbdMjXQX4HsNZyo1iZVkwDnenp2aS6Z7XIdV3u8FgcmYXtxstgQLCpmzEkV3VrlLkhmy3JzGxFh0sy2ZieDXA04WKGWJyoVb5s3+vDISrZr8LMCtu36G0jk690eVFViHSYmopzyde6PKjk690eVazrRMLE1FOeTr3R5UcnXujypnWhhYmopzyde6PKjk690eVM60MLEkgJBsbHqNr2PbbS9cYoX1zyK4ItbJl4/PMasPJ17o8q8yRIoJYKABck2sAOJNTMhhZWtlsEQAKQDLKFGRgAN5Iy6W6K2AseGo7aibLwciTalTHHFuVbKVd2zKbt1NYJ8QABLtYVa8JLDLmyWOVsrAqQVawaxDAEaMp4dddI1jYsFCnKbG3Uez6/Lq0qZUXExTRTnk690eVHJ17o8q1nWiYWJqsmxP8I+rf2aicnXujyplgVAQAC3H+65VailGx1o03GVzhi/iP7VV4thvvA+i53lWdbg54WmeWI8NSMzJbTSZuwXcbWxLLKQDpYdQ7KR8/kyMBIuRUYklWGVlaxzORky8R1EFT8X+sVJtJh1Um0SdnbPlTDhGUZhiTLYNpuziDKNe3KbW7fOntVnZ/tEJMMuIMiKhQM5BBRTYFhmtrYki/yrhgPaYtYSyRqXYhNUt2iJmBIEoGpXr6r2NrieyZVottFVbF+0LxzrG1ghBbOTrYAk9HLw6J1ueocTaveC9oTJEZAwuvEEEAMQCoJK31DLwB49dMT+LjItFmoql4f2nkMzqzxhBlOgZmAt0gcq3U5rcRY3toQwD0Y1+99h6VVSbI6qQ3pYcK7YhJcpTJnVjnJDpqEWwNhqQ+o0Itrxrxyx+99h6VCXbrE6BypLqrAKQzx5sygDUHoPa4F8p+VHRYVZDDC4aQRMlrF5J9Q3wLK8rI47SMy6adeumqiL2fcRxR5SEi3BKb6Q7xos4cjXo8UIJPSygEC1eveM6XDAmRogCYgM6qWNmLZTwI43uCLaGvqe0DlUcRyZXyAE7q93tbTNfS+v0Nr1MT2XKh1s2J0isw6QLkKXLWUsxjTM3YpUfK3XaluM2M0ssbSJG13DvISC0SxENHBF0LlSw6TXBPS01AWTyx+99h6UcsfvfYelXBImdDailPLH732HpRyx+99h6VcMiZojailPLH732HpRyx+99h6UwyGaI2opTyx+99h6UcsfvfYelMMhmiNq8yLdSAbXBF+y/XSvlj977D0o5Y/b9h6UwyGaJH2Ds6TDqq5dEiijI3rEM6kB5AGJygKLi5udBpa9dX2LmlvmcQgOd1m6LSSA3cWF0tmfr4uSLW16HFSdp8h6VDh207h7K90fJYhQScqNfU2C2ccbVMLNZ0dINlyo0ZRgNQZOk2UDNd0K3/UupKqx4MGc3LmntVuDbzMkTgPaXhovRvwLa2seq1715i9oi0u7Gb43jv0LBkXMcwBzKLDQkWN17wvMT2HVRZqKreJ21IJkiSzMVaRxYXEa2UFf9cxd0FiRpmPVXTZ+15JUzlWQG9g2S5W/RfokixFj+9XEyZUWCiqrgvaJ5JSgZGW11aPO3WdWO7CKNNLMbk8e1pyx+99h6UVFsOqkNqKU8sfvfYelHLH732HpVwyJmiM5UuCLlbi11tcfMXBF/wBqicnaNWZWmmYKbRs0dmPUAcqgHquTao/LH732HpRyx+99h6UwSGaJ72WrKzM8T55JAZGO6A0SwIAkYhAEVbXJu17WvaB7LbPngEaSbyyw2lZpFZXxBZOnGAbqNJSbhb5wSCbmpnLH732HpRyx+99h6VMEi50NqKU8sfvfYelHLH732HpVwyJmiNqn4T4R+/8AdVrlj977D0p9siQtECeNz/ZrnUpuKuzrSqKUrIT7a/yn6D+qrcmyC00khYXaMIHOrjVsyqpGVVAyW43OYkX1qyba/wAp+g/qqxtTbm5aVcoJRI3AJtmzsyta1ybWHAceuvTG3BXPNO/N2JD4BghGcyMo/SDHdhSFAAvEt7acSCRc200rjs3ZbxsBJkkTKR0mdiHuCLK3RykEjqK5QLm5t7faLjCNMVs4RzYAnpKWA6JN+oXF+2oC+0EhnSHLHqVuRnPxIpCaLa5zZ7qWAVbG3Gq3FESbOuN9mw8hkzLnL36SBly3NxbQknoC5OmQW4kMx2Vs8YdSqElRYqtkFj12KgXvpx7OOtTaK1xS9mXJtWEuytkNDIjaWETR6GxUXiyggCzG0YuQRY30IIs6ooolYjdwpdLsz9XfLYMobILtkLuLF2ANr2uNO8Sbm1mNFVq4TsJZNhBi5ZYyHYMYrHdGyZBmsLsdS2oPV2AibhMCVEQLFhGpAuSSWIsCSxJNlLDXU3v9ZtFTii8mFFFFUyFFFFAFFFFAFFFFAFBFFFARINlwowZIY1YcCFUEaW0IHYTXlcM43tsh3kmazXtlyRoVPz6F/wB6m0VLFuLcLswxoqgr/maU6WAzuzFVAHVmt8+J414j2RacTXF8zsWu2dlcMBEw4FFzKQOrIDa5JprRTii8mQMbs7OSQQt43Q6cS5hNz2i0WU9djxFEMOIzMXkj1FlVEaw1vnJZjmYDQCwFT6KWJcWwbPaJiYyrXQBs98xcNI5kJUWJYyuSLDXh2VOwqsEUOwZwoDMBYM1ukwHVc3Nq6UUSsG7hRRRVIFFFFAFFFFAFFFFAFWTYn+EfVv7NVurJsT/CPq39muHkf0Ho8b+v+wp21/lP0H9VXJNjBi5JA3l95lB1XTIBrbSxJJBJzNwvV/mwMbm7Lc/U+teOa4u4PM+tZjWjxSZuVCTk2mUOfZbvC8TNHYoVQKhVQxDdJhmObVgfqt+NcJ9hnf8AKEybwtYqxcJuQWNrpY57kHUFbdGx+KtD5ri7g8z60c1xdweZ9aZoaJgnsrFFWfmuLuDzPrRzXF3B5n1rXYiTrS2ViirPzXF3B5n1o5ri7g8z607ER1pbKxRVn5ri7g8z60c1xdweZ9adiI60tlYoqz81xdweZ9aOa4u4PM+tOxEdaWysUVZ+a4u4PM+tHNcXcHmfWnYiOtLZWKKs/NcXcHmfWjmuLuDzPrTsRHWlsrFFWfmuLuDzPrRzXF3B5n1p2IjrS2ViirPzXF3B5n1o5ri7g8z607ER1pbKxRVn5ri7g8z60c1xdweZ9adiI60tlYoqz81xdweZ9aOa4u4PM+tOxEdaWysUVZ+a4u4PM+tHNcXcHmfWnYiOtLZWKKs/NcXcHmfWjmuLuDzPrTsRHWlsrFFWfmuLuDzPrRzXF3B5n1p2IjrS2ViirPzXF3B5n1o5ri7g8z607ER1pbKxRVn5ri7g8z60c1xdweZ9adiI60tlYoqz81xdweZ9aOa4u4PM+tOxEdaWysUVZ+a4u4PM+tHNcXcHmfWnYiOtLZWKsmxP8I+rf2a981xdweZ9akQwhBlUWHZXOrVUo2R0pUXCV2f/2Q=="/>
          <p:cNvSpPr>
            <a:spLocks noChangeAspect="1" noChangeArrowheads="1"/>
          </p:cNvSpPr>
          <p:nvPr/>
        </p:nvSpPr>
        <p:spPr bwMode="auto">
          <a:xfrm>
            <a:off x="14922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6562" name="AutoShape 2" descr="http://www.google.com.tw/url?sa=i&amp;source=images&amp;cd=&amp;ved=0CAUQjBw&amp;url=http%3A%2F%2Fwww.cnyes.com%2Feconomy%2Findicator%2FChart%2FCN%2FCn7.png&amp;ei=cK29VIT-F4Hh8AXT3YLwCw&amp;psig=AFQjCNELz5H-1Xyp8IS97wkU0aF7JsVjTw&amp;ust=1421803248470099"/>
          <p:cNvSpPr>
            <a:spLocks noChangeAspect="1" noChangeArrowheads="1"/>
          </p:cNvSpPr>
          <p:nvPr/>
        </p:nvSpPr>
        <p:spPr bwMode="auto">
          <a:xfrm>
            <a:off x="63500" y="-136525"/>
            <a:ext cx="4286250" cy="20002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2" name="Picture 2" descr="http://img.chinatimes.com/newsphoto/2015-01-16/656/a02a00_p_02_0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4888" y="3317776"/>
            <a:ext cx="2016224" cy="331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images.takungpao.com/2015/1212/20151212025632168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770" y="685856"/>
            <a:ext cx="3811979" cy="262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/>
              <a:t>李克強經濟學</a:t>
            </a:r>
            <a:r>
              <a:rPr lang="en-US" altLang="zh-TW" dirty="0">
                <a:sym typeface="Wingdings" panose="05000000000000000000" pitchFamily="2" charset="2"/>
              </a:rPr>
              <a:t></a:t>
            </a:r>
            <a:r>
              <a:rPr lang="zh-TW" altLang="en-US" dirty="0">
                <a:sym typeface="Wingdings" panose="05000000000000000000" pitchFamily="2" charset="2"/>
              </a:rPr>
              <a:t>新常態經濟學</a:t>
            </a:r>
            <a:endParaRPr lang="zh-TW" altLang="en-US" dirty="0"/>
          </a:p>
        </p:txBody>
      </p:sp>
      <p:sp>
        <p:nvSpPr>
          <p:cNvPr id="40964" name="投影片編號版面配置區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1FE5CB-F063-4AD6-871C-8B3BE0D61B53}" type="slidenum">
              <a:rPr lang="en-US" altLang="zh-TW" smtClean="0"/>
              <a:pPr/>
              <a:t>38</a:t>
            </a:fld>
            <a:endParaRPr lang="en-US" altLang="zh-TW" dirty="0" smtClean="0"/>
          </a:p>
        </p:txBody>
      </p:sp>
      <p:sp>
        <p:nvSpPr>
          <p:cNvPr id="40963" name="內容版面配置區 8"/>
          <p:cNvSpPr>
            <a:spLocks noGrp="1"/>
          </p:cNvSpPr>
          <p:nvPr>
            <p:ph idx="4294967295"/>
          </p:nvPr>
        </p:nvSpPr>
        <p:spPr>
          <a:xfrm>
            <a:off x="1" y="836712"/>
            <a:ext cx="5961111" cy="2592288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巴克萊資本公司創造的新詞「李克強經濟學」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err="1" smtClean="0">
                <a:latin typeface="微軟正黑體" pitchFamily="34" charset="-120"/>
                <a:ea typeface="微軟正黑體" pitchFamily="34" charset="-120"/>
              </a:rPr>
              <a:t>Likonomics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>
              <a:spcBef>
                <a:spcPts val="1200"/>
              </a:spcBef>
            </a:pP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2013/6﹐12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月分別有錢荒事件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﹐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謠傳李克強進行壓力測試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﹐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是可控制的金融危機。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整頓影子銀行；緊貨幣，鬆市場；優化金融資源配置，用好增量、盤活存量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速度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從高速成長轉為中高速成長；結構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經濟結構不斷優化升級；動力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從要素驅動、投資驅動轉向創新驅動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  <p:pic>
        <p:nvPicPr>
          <p:cNvPr id="40965" name="Picture 2" descr="http://i3.itc.cn/20130703/2b17_33591a62_4c92_90ff_3e79_ab93c5ccc3cb_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96001" y="1229266"/>
            <a:ext cx="38100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pic.enorth.com.cn/0/13/15/32/13153283_9989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3358356"/>
            <a:ext cx="9906000" cy="349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06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十三五新政策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39</a:t>
            </a:fld>
            <a:endParaRPr lang="zh-TW" alt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3074" name="Picture 2" descr="http://pgw.udn.com.tw/gw/photo.php?u=http://uc.udn.com.tw/photo/2015/10/26/2/1446559.jpg&amp;sl=W&amp;fw=4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942" y="3999196"/>
            <a:ext cx="5113958" cy="2858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g.chinatimes.com/newsphoto/2015-11-04/clipping/656/bx8a00_t_01_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942" y="692696"/>
            <a:ext cx="5276427" cy="33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geft.edn.udn.com/ezfiles/0/1000/img/4/photo20151025-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9485" y="260648"/>
            <a:ext cx="4646515" cy="638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0508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7532032" y="5611887"/>
            <a:ext cx="1920960" cy="76944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85248" y="1196752"/>
            <a:ext cx="2773363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2763" y="116632"/>
            <a:ext cx="8915400" cy="634082"/>
          </a:xfrm>
        </p:spPr>
        <p:txBody>
          <a:bodyPr/>
          <a:lstStyle/>
          <a:p>
            <a:r>
              <a:rPr lang="zh-TW" altLang="en-US" dirty="0" smtClean="0"/>
              <a:t>一帶一路</a:t>
            </a:r>
            <a:endParaRPr lang="zh-TW" altLang="en-US" dirty="0"/>
          </a:p>
        </p:txBody>
      </p:sp>
      <p:sp>
        <p:nvSpPr>
          <p:cNvPr id="47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504011" y="6477619"/>
            <a:ext cx="2311400" cy="365125"/>
          </a:xfrm>
        </p:spPr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40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7617296" y="90872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人口</a:t>
            </a:r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規模比重</a:t>
            </a:r>
            <a:endParaRPr lang="zh-TW" altLang="en-US" b="0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7941332" y="1755743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solidFill>
                  <a:schemeClr val="accent2"/>
                </a:solidFill>
                <a:latin typeface="微軟正黑體" pitchFamily="34" charset="-120"/>
                <a:ea typeface="微軟正黑體" pitchFamily="34" charset="-120"/>
              </a:rPr>
              <a:t>63</a:t>
            </a:r>
            <a:r>
              <a:rPr lang="en-US" altLang="zh-TW" sz="2400" dirty="0" smtClean="0">
                <a:solidFill>
                  <a:schemeClr val="accent2"/>
                </a:solidFill>
                <a:latin typeface="微軟正黑體" pitchFamily="34" charset="-120"/>
                <a:ea typeface="微軟正黑體" pitchFamily="34" charset="-120"/>
              </a:rPr>
              <a:t>%</a:t>
            </a:r>
            <a:endParaRPr lang="zh-TW" altLang="en-US" sz="4000" dirty="0">
              <a:solidFill>
                <a:schemeClr val="accent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9224" y="3140968"/>
            <a:ext cx="2773362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文字方塊 56"/>
          <p:cNvSpPr txBox="1"/>
          <p:nvPr/>
        </p:nvSpPr>
        <p:spPr>
          <a:xfrm>
            <a:off x="7617296" y="291565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經濟</a:t>
            </a:r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規模比重</a:t>
            </a:r>
            <a:endParaRPr lang="zh-TW" altLang="en-US" b="0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8" name="文字方塊 57"/>
          <p:cNvSpPr txBox="1"/>
          <p:nvPr/>
        </p:nvSpPr>
        <p:spPr>
          <a:xfrm>
            <a:off x="7941332" y="3849072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solidFill>
                  <a:schemeClr val="accent2"/>
                </a:solidFill>
                <a:latin typeface="微軟正黑體" pitchFamily="34" charset="-120"/>
                <a:ea typeface="微軟正黑體" pitchFamily="34" charset="-120"/>
              </a:rPr>
              <a:t>29</a:t>
            </a:r>
            <a:r>
              <a:rPr lang="en-US" altLang="zh-TW" sz="2400" dirty="0" smtClean="0">
                <a:solidFill>
                  <a:schemeClr val="accent2"/>
                </a:solidFill>
                <a:latin typeface="微軟正黑體" pitchFamily="34" charset="-120"/>
                <a:ea typeface="微軟正黑體" pitchFamily="34" charset="-120"/>
              </a:rPr>
              <a:t>%</a:t>
            </a:r>
            <a:endParaRPr lang="zh-TW" altLang="en-US" sz="4000" dirty="0">
              <a:solidFill>
                <a:schemeClr val="accent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0" name="文字方塊 59"/>
          <p:cNvSpPr txBox="1"/>
          <p:nvPr/>
        </p:nvSpPr>
        <p:spPr>
          <a:xfrm>
            <a:off x="7617295" y="508518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每年建設商機</a:t>
            </a:r>
            <a:r>
              <a:rPr lang="en-US" altLang="zh-TW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*</a:t>
            </a:r>
            <a:endParaRPr lang="zh-TW" altLang="en-US" b="0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7532032" y="5611887"/>
            <a:ext cx="1944216" cy="76944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TW" sz="4400" dirty="0" smtClean="0">
                <a:solidFill>
                  <a:schemeClr val="accent2"/>
                </a:solidFill>
                <a:latin typeface="微軟正黑體" pitchFamily="34" charset="-120"/>
                <a:ea typeface="微軟正黑體" pitchFamily="34" charset="-120"/>
              </a:rPr>
              <a:t>$</a:t>
            </a:r>
            <a:r>
              <a:rPr lang="en-US" altLang="zh-TW" sz="2400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2400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千億美元</a:t>
            </a:r>
            <a:endParaRPr lang="zh-TW" altLang="en-US" sz="2400" b="0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4" name="圓角矩形 63"/>
          <p:cNvSpPr/>
          <p:nvPr/>
        </p:nvSpPr>
        <p:spPr>
          <a:xfrm>
            <a:off x="7724800" y="1182603"/>
            <a:ext cx="1440160" cy="144016"/>
          </a:xfrm>
          <a:prstGeom prst="roundRect">
            <a:avLst/>
          </a:prstGeom>
          <a:scene3d>
            <a:camera prst="perspectiveRelaxed"/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6" name="圓角矩形 65"/>
          <p:cNvSpPr/>
          <p:nvPr/>
        </p:nvSpPr>
        <p:spPr>
          <a:xfrm>
            <a:off x="7724800" y="3212976"/>
            <a:ext cx="1440160" cy="144016"/>
          </a:xfrm>
          <a:prstGeom prst="roundRect">
            <a:avLst/>
          </a:prstGeom>
          <a:scene3d>
            <a:camera prst="perspectiveRelaxed"/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8" name="圓角矩形 67"/>
          <p:cNvSpPr/>
          <p:nvPr/>
        </p:nvSpPr>
        <p:spPr>
          <a:xfrm>
            <a:off x="7724800" y="5373216"/>
            <a:ext cx="1440160" cy="144016"/>
          </a:xfrm>
          <a:prstGeom prst="roundRect">
            <a:avLst/>
          </a:prstGeom>
          <a:scene3d>
            <a:camera prst="perspectiveRelaxed"/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049" name="群組 2048"/>
          <p:cNvGrpSpPr/>
          <p:nvPr/>
        </p:nvGrpSpPr>
        <p:grpSpPr>
          <a:xfrm>
            <a:off x="13632" y="1340768"/>
            <a:ext cx="7171617" cy="4691556"/>
            <a:chOff x="13632" y="1477739"/>
            <a:chExt cx="7171617" cy="4691556"/>
          </a:xfrm>
        </p:grpSpPr>
        <p:pic>
          <p:nvPicPr>
            <p:cNvPr id="3076" name="Picture 4"/>
            <p:cNvPicPr>
              <a:picLocks noChangeAspect="1" noChangeArrowheads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17901" y="1477739"/>
              <a:ext cx="7067348" cy="4687565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28575">
              <a:solidFill>
                <a:srgbClr val="FFC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  <a:extLst/>
          </p:spPr>
        </p:pic>
        <p:sp>
          <p:nvSpPr>
            <p:cNvPr id="9" name="手繪多邊形 8"/>
            <p:cNvSpPr/>
            <p:nvPr/>
          </p:nvSpPr>
          <p:spPr>
            <a:xfrm>
              <a:off x="198120" y="2034540"/>
              <a:ext cx="5364480" cy="1595120"/>
            </a:xfrm>
            <a:custGeom>
              <a:avLst/>
              <a:gdLst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516880 w 5516880"/>
                <a:gd name="connsiteY0" fmla="*/ 1645920 h 1645920"/>
                <a:gd name="connsiteX1" fmla="*/ 5166360 w 5516880"/>
                <a:gd name="connsiteY1" fmla="*/ 1440180 h 1645920"/>
                <a:gd name="connsiteX2" fmla="*/ 4381500 w 5516880"/>
                <a:gd name="connsiteY2" fmla="*/ 1082040 h 1645920"/>
                <a:gd name="connsiteX3" fmla="*/ 3657600 w 5516880"/>
                <a:gd name="connsiteY3" fmla="*/ 1143000 h 1645920"/>
                <a:gd name="connsiteX4" fmla="*/ 3368040 w 5516880"/>
                <a:gd name="connsiteY4" fmla="*/ 1226820 h 1645920"/>
                <a:gd name="connsiteX5" fmla="*/ 3375660 w 5516880"/>
                <a:gd name="connsiteY5" fmla="*/ 1356360 h 1645920"/>
                <a:gd name="connsiteX6" fmla="*/ 3291840 w 5516880"/>
                <a:gd name="connsiteY6" fmla="*/ 1432560 h 1645920"/>
                <a:gd name="connsiteX7" fmla="*/ 2567940 w 5516880"/>
                <a:gd name="connsiteY7" fmla="*/ 1584960 h 1645920"/>
                <a:gd name="connsiteX8" fmla="*/ 1706880 w 5516880"/>
                <a:gd name="connsiteY8" fmla="*/ 1363980 h 1645920"/>
                <a:gd name="connsiteX9" fmla="*/ 1272540 w 5516880"/>
                <a:gd name="connsiteY9" fmla="*/ 0 h 1645920"/>
                <a:gd name="connsiteX10" fmla="*/ 236220 w 5516880"/>
                <a:gd name="connsiteY10" fmla="*/ 335280 h 1645920"/>
                <a:gd name="connsiteX11" fmla="*/ 0 w 5516880"/>
                <a:gd name="connsiteY11" fmla="*/ 426720 h 1645920"/>
                <a:gd name="connsiteX12" fmla="*/ 373380 w 5516880"/>
                <a:gd name="connsiteY12" fmla="*/ 1082040 h 1645920"/>
                <a:gd name="connsiteX0" fmla="*/ 5364480 w 5364480"/>
                <a:gd name="connsiteY0" fmla="*/ 1595120 h 1595120"/>
                <a:gd name="connsiteX1" fmla="*/ 5166360 w 5364480"/>
                <a:gd name="connsiteY1" fmla="*/ 144018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66360 w 5364480"/>
                <a:gd name="connsiteY1" fmla="*/ 144018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66360 w 5364480"/>
                <a:gd name="connsiteY1" fmla="*/ 144018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66360 w 5364480"/>
                <a:gd name="connsiteY1" fmla="*/ 144018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66360 w 5364480"/>
                <a:gd name="connsiteY1" fmla="*/ 144018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66360 w 5364480"/>
                <a:gd name="connsiteY1" fmla="*/ 144018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25720 w 5364480"/>
                <a:gd name="connsiteY1" fmla="*/ 150114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25720 w 5364480"/>
                <a:gd name="connsiteY1" fmla="*/ 150114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25720 w 5364480"/>
                <a:gd name="connsiteY1" fmla="*/ 150114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25720 w 5364480"/>
                <a:gd name="connsiteY1" fmla="*/ 150114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25720 w 5364480"/>
                <a:gd name="connsiteY1" fmla="*/ 150114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  <a:gd name="connsiteX0" fmla="*/ 5364480 w 5364480"/>
                <a:gd name="connsiteY0" fmla="*/ 1595120 h 1595120"/>
                <a:gd name="connsiteX1" fmla="*/ 5125720 w 5364480"/>
                <a:gd name="connsiteY1" fmla="*/ 1501140 h 1595120"/>
                <a:gd name="connsiteX2" fmla="*/ 4381500 w 5364480"/>
                <a:gd name="connsiteY2" fmla="*/ 1082040 h 1595120"/>
                <a:gd name="connsiteX3" fmla="*/ 3657600 w 5364480"/>
                <a:gd name="connsiteY3" fmla="*/ 1143000 h 1595120"/>
                <a:gd name="connsiteX4" fmla="*/ 3368040 w 5364480"/>
                <a:gd name="connsiteY4" fmla="*/ 1226820 h 1595120"/>
                <a:gd name="connsiteX5" fmla="*/ 3375660 w 5364480"/>
                <a:gd name="connsiteY5" fmla="*/ 1356360 h 1595120"/>
                <a:gd name="connsiteX6" fmla="*/ 3291840 w 5364480"/>
                <a:gd name="connsiteY6" fmla="*/ 1432560 h 1595120"/>
                <a:gd name="connsiteX7" fmla="*/ 2567940 w 5364480"/>
                <a:gd name="connsiteY7" fmla="*/ 1584960 h 1595120"/>
                <a:gd name="connsiteX8" fmla="*/ 1706880 w 5364480"/>
                <a:gd name="connsiteY8" fmla="*/ 1363980 h 1595120"/>
                <a:gd name="connsiteX9" fmla="*/ 1272540 w 5364480"/>
                <a:gd name="connsiteY9" fmla="*/ 0 h 1595120"/>
                <a:gd name="connsiteX10" fmla="*/ 236220 w 5364480"/>
                <a:gd name="connsiteY10" fmla="*/ 335280 h 1595120"/>
                <a:gd name="connsiteX11" fmla="*/ 0 w 5364480"/>
                <a:gd name="connsiteY11" fmla="*/ 426720 h 1595120"/>
                <a:gd name="connsiteX12" fmla="*/ 373380 w 5364480"/>
                <a:gd name="connsiteY12" fmla="*/ 1082040 h 1595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64480" h="1595120">
                  <a:moveTo>
                    <a:pt x="5364480" y="1595120"/>
                  </a:moveTo>
                  <a:cubicBezTo>
                    <a:pt x="5232400" y="1531620"/>
                    <a:pt x="5283200" y="1516380"/>
                    <a:pt x="5125720" y="1501140"/>
                  </a:cubicBezTo>
                  <a:cubicBezTo>
                    <a:pt x="4871720" y="1325880"/>
                    <a:pt x="4638040" y="1181100"/>
                    <a:pt x="4381500" y="1082040"/>
                  </a:cubicBezTo>
                  <a:cubicBezTo>
                    <a:pt x="4140200" y="1064260"/>
                    <a:pt x="3929380" y="1061720"/>
                    <a:pt x="3657600" y="1143000"/>
                  </a:cubicBezTo>
                  <a:cubicBezTo>
                    <a:pt x="3561080" y="1170940"/>
                    <a:pt x="3464560" y="1153160"/>
                    <a:pt x="3368040" y="1226820"/>
                  </a:cubicBezTo>
                  <a:lnTo>
                    <a:pt x="3375660" y="1356360"/>
                  </a:lnTo>
                  <a:lnTo>
                    <a:pt x="3291840" y="1432560"/>
                  </a:lnTo>
                  <a:cubicBezTo>
                    <a:pt x="3073400" y="1529080"/>
                    <a:pt x="2862580" y="1610360"/>
                    <a:pt x="2567940" y="1584960"/>
                  </a:cubicBezTo>
                  <a:cubicBezTo>
                    <a:pt x="2280920" y="1617980"/>
                    <a:pt x="2001520" y="1483360"/>
                    <a:pt x="1706880" y="1363980"/>
                  </a:cubicBezTo>
                  <a:cubicBezTo>
                    <a:pt x="1110899" y="1380625"/>
                    <a:pt x="640080" y="607060"/>
                    <a:pt x="1272540" y="0"/>
                  </a:cubicBezTo>
                  <a:cubicBezTo>
                    <a:pt x="980440" y="195580"/>
                    <a:pt x="596900" y="292100"/>
                    <a:pt x="236220" y="335280"/>
                  </a:cubicBezTo>
                  <a:cubicBezTo>
                    <a:pt x="157480" y="388620"/>
                    <a:pt x="109220" y="419100"/>
                    <a:pt x="0" y="426720"/>
                  </a:cubicBezTo>
                  <a:cubicBezTo>
                    <a:pt x="86360" y="660400"/>
                    <a:pt x="187960" y="894080"/>
                    <a:pt x="373380" y="1082040"/>
                  </a:cubicBezTo>
                </a:path>
              </a:pathLst>
            </a:cu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0" name="橢圓 219"/>
            <p:cNvSpPr/>
            <p:nvPr/>
          </p:nvSpPr>
          <p:spPr>
            <a:xfrm>
              <a:off x="1424608" y="1988840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2" name="橢圓 221"/>
            <p:cNvSpPr/>
            <p:nvPr/>
          </p:nvSpPr>
          <p:spPr>
            <a:xfrm>
              <a:off x="140656" y="2426984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3" name="橢圓 222"/>
            <p:cNvSpPr/>
            <p:nvPr/>
          </p:nvSpPr>
          <p:spPr>
            <a:xfrm>
              <a:off x="381064" y="2342784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4" name="文字方塊 233"/>
            <p:cNvSpPr txBox="1"/>
            <p:nvPr/>
          </p:nvSpPr>
          <p:spPr>
            <a:xfrm>
              <a:off x="3554932" y="2838708"/>
              <a:ext cx="8220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哈薩克</a:t>
              </a:r>
            </a:p>
          </p:txBody>
        </p:sp>
        <p:sp>
          <p:nvSpPr>
            <p:cNvPr id="237" name="Freeform 262"/>
            <p:cNvSpPr>
              <a:spLocks/>
            </p:cNvSpPr>
            <p:nvPr/>
          </p:nvSpPr>
          <p:spPr bwMode="auto">
            <a:xfrm>
              <a:off x="6172184" y="4167011"/>
              <a:ext cx="133955" cy="210002"/>
            </a:xfrm>
            <a:custGeom>
              <a:avLst/>
              <a:gdLst>
                <a:gd name="T0" fmla="*/ 0 w 24"/>
                <a:gd name="T1" fmla="*/ 2147483647 h 72"/>
                <a:gd name="T2" fmla="*/ 0 w 24"/>
                <a:gd name="T3" fmla="*/ 2147483647 h 72"/>
                <a:gd name="T4" fmla="*/ 2147483647 w 24"/>
                <a:gd name="T5" fmla="*/ 0 h 72"/>
                <a:gd name="T6" fmla="*/ 2147483647 w 24"/>
                <a:gd name="T7" fmla="*/ 2147483647 h 72"/>
                <a:gd name="T8" fmla="*/ 2147483647 w 24"/>
                <a:gd name="T9" fmla="*/ 2147483647 h 72"/>
                <a:gd name="T10" fmla="*/ 0 w 24"/>
                <a:gd name="T11" fmla="*/ 2147483647 h 7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72"/>
                <a:gd name="T20" fmla="*/ 24 w 24"/>
                <a:gd name="T21" fmla="*/ 72 h 7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72">
                  <a:moveTo>
                    <a:pt x="0" y="42"/>
                  </a:moveTo>
                  <a:lnTo>
                    <a:pt x="0" y="18"/>
                  </a:lnTo>
                  <a:lnTo>
                    <a:pt x="24" y="0"/>
                  </a:lnTo>
                  <a:lnTo>
                    <a:pt x="24" y="24"/>
                  </a:lnTo>
                  <a:lnTo>
                    <a:pt x="6" y="7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51" name="文字方塊 250"/>
            <p:cNvSpPr txBox="1"/>
            <p:nvPr/>
          </p:nvSpPr>
          <p:spPr>
            <a:xfrm>
              <a:off x="1424608" y="1903735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俄羅斯</a:t>
              </a:r>
            </a:p>
          </p:txBody>
        </p:sp>
        <p:sp>
          <p:nvSpPr>
            <p:cNvPr id="252" name="文字方塊 251"/>
            <p:cNvSpPr txBox="1"/>
            <p:nvPr/>
          </p:nvSpPr>
          <p:spPr>
            <a:xfrm>
              <a:off x="309398" y="2126182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德國</a:t>
              </a:r>
            </a:p>
          </p:txBody>
        </p:sp>
        <p:sp>
          <p:nvSpPr>
            <p:cNvPr id="253" name="文字方塊 252"/>
            <p:cNvSpPr txBox="1"/>
            <p:nvPr/>
          </p:nvSpPr>
          <p:spPr>
            <a:xfrm>
              <a:off x="13632" y="2204864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芬蘭</a:t>
              </a:r>
            </a:p>
          </p:txBody>
        </p:sp>
        <p:sp>
          <p:nvSpPr>
            <p:cNvPr id="10" name="手繪多邊形 9"/>
            <p:cNvSpPr/>
            <p:nvPr/>
          </p:nvSpPr>
          <p:spPr>
            <a:xfrm>
              <a:off x="571501" y="3079751"/>
              <a:ext cx="5593837" cy="2764788"/>
            </a:xfrm>
            <a:custGeom>
              <a:avLst/>
              <a:gdLst>
                <a:gd name="connsiteX0" fmla="*/ 0 w 5516880"/>
                <a:gd name="connsiteY0" fmla="*/ 0 h 2857500"/>
                <a:gd name="connsiteX1" fmla="*/ 525780 w 5516880"/>
                <a:gd name="connsiteY1" fmla="*/ 358140 h 2857500"/>
                <a:gd name="connsiteX2" fmla="*/ 632460 w 5516880"/>
                <a:gd name="connsiteY2" fmla="*/ 220980 h 2857500"/>
                <a:gd name="connsiteX3" fmla="*/ 1607820 w 5516880"/>
                <a:gd name="connsiteY3" fmla="*/ 1882140 h 2857500"/>
                <a:gd name="connsiteX4" fmla="*/ 1333500 w 5516880"/>
                <a:gd name="connsiteY4" fmla="*/ 2727960 h 2857500"/>
                <a:gd name="connsiteX5" fmla="*/ 3337560 w 5516880"/>
                <a:gd name="connsiteY5" fmla="*/ 2011680 h 2857500"/>
                <a:gd name="connsiteX6" fmla="*/ 3718560 w 5516880"/>
                <a:gd name="connsiteY6" fmla="*/ 1203960 h 2857500"/>
                <a:gd name="connsiteX7" fmla="*/ 3246120 w 5516880"/>
                <a:gd name="connsiteY7" fmla="*/ 1943100 h 2857500"/>
                <a:gd name="connsiteX8" fmla="*/ 4625340 w 5516880"/>
                <a:gd name="connsiteY8" fmla="*/ 2362200 h 2857500"/>
                <a:gd name="connsiteX9" fmla="*/ 4907280 w 5516880"/>
                <a:gd name="connsiteY9" fmla="*/ 2857500 h 2857500"/>
                <a:gd name="connsiteX10" fmla="*/ 4549140 w 5516880"/>
                <a:gd name="connsiteY10" fmla="*/ 2209800 h 2857500"/>
                <a:gd name="connsiteX11" fmla="*/ 4808220 w 5516880"/>
                <a:gd name="connsiteY11" fmla="*/ 1539240 h 2857500"/>
                <a:gd name="connsiteX12" fmla="*/ 4998720 w 5516880"/>
                <a:gd name="connsiteY12" fmla="*/ 1356360 h 2857500"/>
                <a:gd name="connsiteX13" fmla="*/ 5166360 w 5516880"/>
                <a:gd name="connsiteY13" fmla="*/ 1310640 h 2857500"/>
                <a:gd name="connsiteX14" fmla="*/ 5288280 w 5516880"/>
                <a:gd name="connsiteY14" fmla="*/ 1264920 h 2857500"/>
                <a:gd name="connsiteX15" fmla="*/ 5410200 w 5516880"/>
                <a:gd name="connsiteY15" fmla="*/ 1196340 h 2857500"/>
                <a:gd name="connsiteX16" fmla="*/ 5448300 w 5516880"/>
                <a:gd name="connsiteY16" fmla="*/ 1089660 h 2857500"/>
                <a:gd name="connsiteX17" fmla="*/ 5516880 w 5516880"/>
                <a:gd name="connsiteY17" fmla="*/ 975360 h 2857500"/>
                <a:gd name="connsiteX0" fmla="*/ 0 w 5516880"/>
                <a:gd name="connsiteY0" fmla="*/ 1709 h 2859209"/>
                <a:gd name="connsiteX1" fmla="*/ 525780 w 5516880"/>
                <a:gd name="connsiteY1" fmla="*/ 359849 h 2859209"/>
                <a:gd name="connsiteX2" fmla="*/ 632460 w 5516880"/>
                <a:gd name="connsiteY2" fmla="*/ 222689 h 2859209"/>
                <a:gd name="connsiteX3" fmla="*/ 1607820 w 5516880"/>
                <a:gd name="connsiteY3" fmla="*/ 1883849 h 2859209"/>
                <a:gd name="connsiteX4" fmla="*/ 1333500 w 5516880"/>
                <a:gd name="connsiteY4" fmla="*/ 2729669 h 2859209"/>
                <a:gd name="connsiteX5" fmla="*/ 3337560 w 5516880"/>
                <a:gd name="connsiteY5" fmla="*/ 2013389 h 2859209"/>
                <a:gd name="connsiteX6" fmla="*/ 3718560 w 5516880"/>
                <a:gd name="connsiteY6" fmla="*/ 1205669 h 2859209"/>
                <a:gd name="connsiteX7" fmla="*/ 3246120 w 5516880"/>
                <a:gd name="connsiteY7" fmla="*/ 1944809 h 2859209"/>
                <a:gd name="connsiteX8" fmla="*/ 4625340 w 5516880"/>
                <a:gd name="connsiteY8" fmla="*/ 2363909 h 2859209"/>
                <a:gd name="connsiteX9" fmla="*/ 4907280 w 5516880"/>
                <a:gd name="connsiteY9" fmla="*/ 2859209 h 2859209"/>
                <a:gd name="connsiteX10" fmla="*/ 4549140 w 5516880"/>
                <a:gd name="connsiteY10" fmla="*/ 2211509 h 2859209"/>
                <a:gd name="connsiteX11" fmla="*/ 4808220 w 5516880"/>
                <a:gd name="connsiteY11" fmla="*/ 1540949 h 2859209"/>
                <a:gd name="connsiteX12" fmla="*/ 4998720 w 5516880"/>
                <a:gd name="connsiteY12" fmla="*/ 1358069 h 2859209"/>
                <a:gd name="connsiteX13" fmla="*/ 5166360 w 5516880"/>
                <a:gd name="connsiteY13" fmla="*/ 1312349 h 2859209"/>
                <a:gd name="connsiteX14" fmla="*/ 5288280 w 5516880"/>
                <a:gd name="connsiteY14" fmla="*/ 1266629 h 2859209"/>
                <a:gd name="connsiteX15" fmla="*/ 5410200 w 5516880"/>
                <a:gd name="connsiteY15" fmla="*/ 1198049 h 2859209"/>
                <a:gd name="connsiteX16" fmla="*/ 5448300 w 5516880"/>
                <a:gd name="connsiteY16" fmla="*/ 1091369 h 2859209"/>
                <a:gd name="connsiteX17" fmla="*/ 5516880 w 5516880"/>
                <a:gd name="connsiteY17" fmla="*/ 977069 h 2859209"/>
                <a:gd name="connsiteX0" fmla="*/ 0 w 5516880"/>
                <a:gd name="connsiteY0" fmla="*/ 23242 h 2880742"/>
                <a:gd name="connsiteX1" fmla="*/ 525780 w 5516880"/>
                <a:gd name="connsiteY1" fmla="*/ 381382 h 2880742"/>
                <a:gd name="connsiteX2" fmla="*/ 632460 w 5516880"/>
                <a:gd name="connsiteY2" fmla="*/ 244222 h 2880742"/>
                <a:gd name="connsiteX3" fmla="*/ 1607820 w 5516880"/>
                <a:gd name="connsiteY3" fmla="*/ 1905382 h 2880742"/>
                <a:gd name="connsiteX4" fmla="*/ 1333500 w 5516880"/>
                <a:gd name="connsiteY4" fmla="*/ 2751202 h 2880742"/>
                <a:gd name="connsiteX5" fmla="*/ 3337560 w 5516880"/>
                <a:gd name="connsiteY5" fmla="*/ 2034922 h 2880742"/>
                <a:gd name="connsiteX6" fmla="*/ 3718560 w 5516880"/>
                <a:gd name="connsiteY6" fmla="*/ 1227202 h 2880742"/>
                <a:gd name="connsiteX7" fmla="*/ 3246120 w 5516880"/>
                <a:gd name="connsiteY7" fmla="*/ 1966342 h 2880742"/>
                <a:gd name="connsiteX8" fmla="*/ 4625340 w 5516880"/>
                <a:gd name="connsiteY8" fmla="*/ 2385442 h 2880742"/>
                <a:gd name="connsiteX9" fmla="*/ 4907280 w 5516880"/>
                <a:gd name="connsiteY9" fmla="*/ 2880742 h 2880742"/>
                <a:gd name="connsiteX10" fmla="*/ 4549140 w 5516880"/>
                <a:gd name="connsiteY10" fmla="*/ 2233042 h 2880742"/>
                <a:gd name="connsiteX11" fmla="*/ 4808220 w 5516880"/>
                <a:gd name="connsiteY11" fmla="*/ 1562482 h 2880742"/>
                <a:gd name="connsiteX12" fmla="*/ 4998720 w 5516880"/>
                <a:gd name="connsiteY12" fmla="*/ 1379602 h 2880742"/>
                <a:gd name="connsiteX13" fmla="*/ 5166360 w 5516880"/>
                <a:gd name="connsiteY13" fmla="*/ 1333882 h 2880742"/>
                <a:gd name="connsiteX14" fmla="*/ 5288280 w 5516880"/>
                <a:gd name="connsiteY14" fmla="*/ 1288162 h 2880742"/>
                <a:gd name="connsiteX15" fmla="*/ 5410200 w 5516880"/>
                <a:gd name="connsiteY15" fmla="*/ 1219582 h 2880742"/>
                <a:gd name="connsiteX16" fmla="*/ 5448300 w 5516880"/>
                <a:gd name="connsiteY16" fmla="*/ 1112902 h 2880742"/>
                <a:gd name="connsiteX17" fmla="*/ 5516880 w 5516880"/>
                <a:gd name="connsiteY17" fmla="*/ 998602 h 2880742"/>
                <a:gd name="connsiteX0" fmla="*/ 0 w 5516880"/>
                <a:gd name="connsiteY0" fmla="*/ 15026 h 2872526"/>
                <a:gd name="connsiteX1" fmla="*/ 525780 w 5516880"/>
                <a:gd name="connsiteY1" fmla="*/ 373166 h 2872526"/>
                <a:gd name="connsiteX2" fmla="*/ 632460 w 5516880"/>
                <a:gd name="connsiteY2" fmla="*/ 236006 h 2872526"/>
                <a:gd name="connsiteX3" fmla="*/ 1607820 w 5516880"/>
                <a:gd name="connsiteY3" fmla="*/ 1897166 h 2872526"/>
                <a:gd name="connsiteX4" fmla="*/ 1333500 w 5516880"/>
                <a:gd name="connsiteY4" fmla="*/ 2742986 h 2872526"/>
                <a:gd name="connsiteX5" fmla="*/ 3337560 w 5516880"/>
                <a:gd name="connsiteY5" fmla="*/ 2026706 h 2872526"/>
                <a:gd name="connsiteX6" fmla="*/ 3718560 w 5516880"/>
                <a:gd name="connsiteY6" fmla="*/ 1218986 h 2872526"/>
                <a:gd name="connsiteX7" fmla="*/ 3246120 w 5516880"/>
                <a:gd name="connsiteY7" fmla="*/ 1958126 h 2872526"/>
                <a:gd name="connsiteX8" fmla="*/ 4625340 w 5516880"/>
                <a:gd name="connsiteY8" fmla="*/ 2377226 h 2872526"/>
                <a:gd name="connsiteX9" fmla="*/ 4907280 w 5516880"/>
                <a:gd name="connsiteY9" fmla="*/ 2872526 h 2872526"/>
                <a:gd name="connsiteX10" fmla="*/ 4549140 w 5516880"/>
                <a:gd name="connsiteY10" fmla="*/ 2224826 h 2872526"/>
                <a:gd name="connsiteX11" fmla="*/ 4808220 w 5516880"/>
                <a:gd name="connsiteY11" fmla="*/ 1554266 h 2872526"/>
                <a:gd name="connsiteX12" fmla="*/ 4998720 w 5516880"/>
                <a:gd name="connsiteY12" fmla="*/ 1371386 h 2872526"/>
                <a:gd name="connsiteX13" fmla="*/ 5166360 w 5516880"/>
                <a:gd name="connsiteY13" fmla="*/ 1325666 h 2872526"/>
                <a:gd name="connsiteX14" fmla="*/ 5288280 w 5516880"/>
                <a:gd name="connsiteY14" fmla="*/ 1279946 h 2872526"/>
                <a:gd name="connsiteX15" fmla="*/ 5410200 w 5516880"/>
                <a:gd name="connsiteY15" fmla="*/ 1211366 h 2872526"/>
                <a:gd name="connsiteX16" fmla="*/ 5448300 w 5516880"/>
                <a:gd name="connsiteY16" fmla="*/ 1104686 h 2872526"/>
                <a:gd name="connsiteX17" fmla="*/ 5516880 w 5516880"/>
                <a:gd name="connsiteY17" fmla="*/ 990386 h 2872526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3246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3246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3756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246120 w 5516880"/>
                <a:gd name="connsiteY7" fmla="*/ 197992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549140 w 5516880"/>
                <a:gd name="connsiteY10" fmla="*/ 22466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99872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886960 w 5516880"/>
                <a:gd name="connsiteY12" fmla="*/ 1393188 h 2894328"/>
                <a:gd name="connsiteX13" fmla="*/ 5166360 w 5516880"/>
                <a:gd name="connsiteY13" fmla="*/ 134746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886960 w 5516880"/>
                <a:gd name="connsiteY12" fmla="*/ 1393188 h 2894328"/>
                <a:gd name="connsiteX13" fmla="*/ 4983480 w 5516880"/>
                <a:gd name="connsiteY13" fmla="*/ 1469388 h 2894328"/>
                <a:gd name="connsiteX14" fmla="*/ 5288280 w 5516880"/>
                <a:gd name="connsiteY14" fmla="*/ 13017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16880"/>
                <a:gd name="connsiteY0" fmla="*/ 36828 h 2894328"/>
                <a:gd name="connsiteX1" fmla="*/ 525780 w 5516880"/>
                <a:gd name="connsiteY1" fmla="*/ 394968 h 2894328"/>
                <a:gd name="connsiteX2" fmla="*/ 662940 w 5516880"/>
                <a:gd name="connsiteY2" fmla="*/ 257808 h 2894328"/>
                <a:gd name="connsiteX3" fmla="*/ 1607820 w 5516880"/>
                <a:gd name="connsiteY3" fmla="*/ 1918968 h 2894328"/>
                <a:gd name="connsiteX4" fmla="*/ 1333500 w 5516880"/>
                <a:gd name="connsiteY4" fmla="*/ 2764788 h 2894328"/>
                <a:gd name="connsiteX5" fmla="*/ 3383280 w 5516880"/>
                <a:gd name="connsiteY5" fmla="*/ 2048508 h 2894328"/>
                <a:gd name="connsiteX6" fmla="*/ 3718560 w 5516880"/>
                <a:gd name="connsiteY6" fmla="*/ 1240788 h 2894328"/>
                <a:gd name="connsiteX7" fmla="*/ 3360420 w 5516880"/>
                <a:gd name="connsiteY7" fmla="*/ 2048508 h 2894328"/>
                <a:gd name="connsiteX8" fmla="*/ 4625340 w 5516880"/>
                <a:gd name="connsiteY8" fmla="*/ 2399028 h 2894328"/>
                <a:gd name="connsiteX9" fmla="*/ 4907280 w 5516880"/>
                <a:gd name="connsiteY9" fmla="*/ 2894328 h 2894328"/>
                <a:gd name="connsiteX10" fmla="*/ 4617720 w 5516880"/>
                <a:gd name="connsiteY10" fmla="*/ 2399028 h 2894328"/>
                <a:gd name="connsiteX11" fmla="*/ 4808220 w 5516880"/>
                <a:gd name="connsiteY11" fmla="*/ 1576068 h 2894328"/>
                <a:gd name="connsiteX12" fmla="*/ 4886960 w 5516880"/>
                <a:gd name="connsiteY12" fmla="*/ 1393188 h 2894328"/>
                <a:gd name="connsiteX13" fmla="*/ 4983480 w 5516880"/>
                <a:gd name="connsiteY13" fmla="*/ 1469388 h 2894328"/>
                <a:gd name="connsiteX14" fmla="*/ 5019040 w 5516880"/>
                <a:gd name="connsiteY14" fmla="*/ 1403348 h 2894328"/>
                <a:gd name="connsiteX15" fmla="*/ 5410200 w 5516880"/>
                <a:gd name="connsiteY15" fmla="*/ 1233168 h 2894328"/>
                <a:gd name="connsiteX16" fmla="*/ 5448300 w 5516880"/>
                <a:gd name="connsiteY16" fmla="*/ 1126488 h 2894328"/>
                <a:gd name="connsiteX17" fmla="*/ 5516880 w 5516880"/>
                <a:gd name="connsiteY17" fmla="*/ 1012188 h 2894328"/>
                <a:gd name="connsiteX0" fmla="*/ 0 w 5582920"/>
                <a:gd name="connsiteY0" fmla="*/ 36828 h 2894328"/>
                <a:gd name="connsiteX1" fmla="*/ 525780 w 5582920"/>
                <a:gd name="connsiteY1" fmla="*/ 394968 h 2894328"/>
                <a:gd name="connsiteX2" fmla="*/ 662940 w 5582920"/>
                <a:gd name="connsiteY2" fmla="*/ 257808 h 2894328"/>
                <a:gd name="connsiteX3" fmla="*/ 1607820 w 5582920"/>
                <a:gd name="connsiteY3" fmla="*/ 1918968 h 2894328"/>
                <a:gd name="connsiteX4" fmla="*/ 1333500 w 5582920"/>
                <a:gd name="connsiteY4" fmla="*/ 2764788 h 2894328"/>
                <a:gd name="connsiteX5" fmla="*/ 3383280 w 5582920"/>
                <a:gd name="connsiteY5" fmla="*/ 2048508 h 2894328"/>
                <a:gd name="connsiteX6" fmla="*/ 3718560 w 5582920"/>
                <a:gd name="connsiteY6" fmla="*/ 1240788 h 2894328"/>
                <a:gd name="connsiteX7" fmla="*/ 3360420 w 5582920"/>
                <a:gd name="connsiteY7" fmla="*/ 2048508 h 2894328"/>
                <a:gd name="connsiteX8" fmla="*/ 4625340 w 5582920"/>
                <a:gd name="connsiteY8" fmla="*/ 2399028 h 2894328"/>
                <a:gd name="connsiteX9" fmla="*/ 4907280 w 5582920"/>
                <a:gd name="connsiteY9" fmla="*/ 2894328 h 2894328"/>
                <a:gd name="connsiteX10" fmla="*/ 4617720 w 5582920"/>
                <a:gd name="connsiteY10" fmla="*/ 2399028 h 2894328"/>
                <a:gd name="connsiteX11" fmla="*/ 4808220 w 5582920"/>
                <a:gd name="connsiteY11" fmla="*/ 1576068 h 2894328"/>
                <a:gd name="connsiteX12" fmla="*/ 4886960 w 5582920"/>
                <a:gd name="connsiteY12" fmla="*/ 1393188 h 2894328"/>
                <a:gd name="connsiteX13" fmla="*/ 4983480 w 5582920"/>
                <a:gd name="connsiteY13" fmla="*/ 1469388 h 2894328"/>
                <a:gd name="connsiteX14" fmla="*/ 5019040 w 5582920"/>
                <a:gd name="connsiteY14" fmla="*/ 1403348 h 2894328"/>
                <a:gd name="connsiteX15" fmla="*/ 5410200 w 5582920"/>
                <a:gd name="connsiteY15" fmla="*/ 1233168 h 2894328"/>
                <a:gd name="connsiteX16" fmla="*/ 5448300 w 5582920"/>
                <a:gd name="connsiteY16" fmla="*/ 1126488 h 2894328"/>
                <a:gd name="connsiteX17" fmla="*/ 5582920 w 5582920"/>
                <a:gd name="connsiteY17" fmla="*/ 925828 h 2894328"/>
                <a:gd name="connsiteX0" fmla="*/ 0 w 5542280"/>
                <a:gd name="connsiteY0" fmla="*/ 36828 h 2894328"/>
                <a:gd name="connsiteX1" fmla="*/ 525780 w 5542280"/>
                <a:gd name="connsiteY1" fmla="*/ 394968 h 2894328"/>
                <a:gd name="connsiteX2" fmla="*/ 662940 w 5542280"/>
                <a:gd name="connsiteY2" fmla="*/ 257808 h 2894328"/>
                <a:gd name="connsiteX3" fmla="*/ 1607820 w 5542280"/>
                <a:gd name="connsiteY3" fmla="*/ 1918968 h 2894328"/>
                <a:gd name="connsiteX4" fmla="*/ 1333500 w 5542280"/>
                <a:gd name="connsiteY4" fmla="*/ 2764788 h 2894328"/>
                <a:gd name="connsiteX5" fmla="*/ 3383280 w 5542280"/>
                <a:gd name="connsiteY5" fmla="*/ 2048508 h 2894328"/>
                <a:gd name="connsiteX6" fmla="*/ 3718560 w 5542280"/>
                <a:gd name="connsiteY6" fmla="*/ 1240788 h 2894328"/>
                <a:gd name="connsiteX7" fmla="*/ 3360420 w 5542280"/>
                <a:gd name="connsiteY7" fmla="*/ 2048508 h 2894328"/>
                <a:gd name="connsiteX8" fmla="*/ 4625340 w 5542280"/>
                <a:gd name="connsiteY8" fmla="*/ 2399028 h 2894328"/>
                <a:gd name="connsiteX9" fmla="*/ 4907280 w 5542280"/>
                <a:gd name="connsiteY9" fmla="*/ 2894328 h 2894328"/>
                <a:gd name="connsiteX10" fmla="*/ 4617720 w 5542280"/>
                <a:gd name="connsiteY10" fmla="*/ 2399028 h 2894328"/>
                <a:gd name="connsiteX11" fmla="*/ 4808220 w 5542280"/>
                <a:gd name="connsiteY11" fmla="*/ 1576068 h 2894328"/>
                <a:gd name="connsiteX12" fmla="*/ 4886960 w 5542280"/>
                <a:gd name="connsiteY12" fmla="*/ 1393188 h 2894328"/>
                <a:gd name="connsiteX13" fmla="*/ 4983480 w 5542280"/>
                <a:gd name="connsiteY13" fmla="*/ 1469388 h 2894328"/>
                <a:gd name="connsiteX14" fmla="*/ 5019040 w 5542280"/>
                <a:gd name="connsiteY14" fmla="*/ 1403348 h 2894328"/>
                <a:gd name="connsiteX15" fmla="*/ 5410200 w 5542280"/>
                <a:gd name="connsiteY15" fmla="*/ 1233168 h 2894328"/>
                <a:gd name="connsiteX16" fmla="*/ 5448300 w 5542280"/>
                <a:gd name="connsiteY16" fmla="*/ 1126488 h 2894328"/>
                <a:gd name="connsiteX17" fmla="*/ 5542280 w 5542280"/>
                <a:gd name="connsiteY17" fmla="*/ 763268 h 2894328"/>
                <a:gd name="connsiteX0" fmla="*/ 0 w 5562505"/>
                <a:gd name="connsiteY0" fmla="*/ 36828 h 2894328"/>
                <a:gd name="connsiteX1" fmla="*/ 525780 w 5562505"/>
                <a:gd name="connsiteY1" fmla="*/ 394968 h 2894328"/>
                <a:gd name="connsiteX2" fmla="*/ 662940 w 5562505"/>
                <a:gd name="connsiteY2" fmla="*/ 257808 h 2894328"/>
                <a:gd name="connsiteX3" fmla="*/ 1607820 w 5562505"/>
                <a:gd name="connsiteY3" fmla="*/ 1918968 h 2894328"/>
                <a:gd name="connsiteX4" fmla="*/ 1333500 w 5562505"/>
                <a:gd name="connsiteY4" fmla="*/ 2764788 h 2894328"/>
                <a:gd name="connsiteX5" fmla="*/ 3383280 w 5562505"/>
                <a:gd name="connsiteY5" fmla="*/ 2048508 h 2894328"/>
                <a:gd name="connsiteX6" fmla="*/ 3718560 w 5562505"/>
                <a:gd name="connsiteY6" fmla="*/ 1240788 h 2894328"/>
                <a:gd name="connsiteX7" fmla="*/ 3360420 w 5562505"/>
                <a:gd name="connsiteY7" fmla="*/ 2048508 h 2894328"/>
                <a:gd name="connsiteX8" fmla="*/ 4625340 w 5562505"/>
                <a:gd name="connsiteY8" fmla="*/ 2399028 h 2894328"/>
                <a:gd name="connsiteX9" fmla="*/ 4907280 w 5562505"/>
                <a:gd name="connsiteY9" fmla="*/ 2894328 h 2894328"/>
                <a:gd name="connsiteX10" fmla="*/ 4617720 w 5562505"/>
                <a:gd name="connsiteY10" fmla="*/ 2399028 h 2894328"/>
                <a:gd name="connsiteX11" fmla="*/ 4808220 w 5562505"/>
                <a:gd name="connsiteY11" fmla="*/ 1576068 h 2894328"/>
                <a:gd name="connsiteX12" fmla="*/ 4886960 w 5562505"/>
                <a:gd name="connsiteY12" fmla="*/ 1393188 h 2894328"/>
                <a:gd name="connsiteX13" fmla="*/ 4983480 w 5562505"/>
                <a:gd name="connsiteY13" fmla="*/ 1469388 h 2894328"/>
                <a:gd name="connsiteX14" fmla="*/ 5019040 w 5562505"/>
                <a:gd name="connsiteY14" fmla="*/ 1403348 h 2894328"/>
                <a:gd name="connsiteX15" fmla="*/ 5410200 w 5562505"/>
                <a:gd name="connsiteY15" fmla="*/ 1233168 h 2894328"/>
                <a:gd name="connsiteX16" fmla="*/ 5448300 w 5562505"/>
                <a:gd name="connsiteY16" fmla="*/ 1126488 h 2894328"/>
                <a:gd name="connsiteX17" fmla="*/ 5542280 w 5562505"/>
                <a:gd name="connsiteY17" fmla="*/ 763268 h 2894328"/>
                <a:gd name="connsiteX0" fmla="*/ 0 w 5589508"/>
                <a:gd name="connsiteY0" fmla="*/ 36828 h 2894328"/>
                <a:gd name="connsiteX1" fmla="*/ 525780 w 5589508"/>
                <a:gd name="connsiteY1" fmla="*/ 394968 h 2894328"/>
                <a:gd name="connsiteX2" fmla="*/ 662940 w 5589508"/>
                <a:gd name="connsiteY2" fmla="*/ 257808 h 2894328"/>
                <a:gd name="connsiteX3" fmla="*/ 1607820 w 5589508"/>
                <a:gd name="connsiteY3" fmla="*/ 1918968 h 2894328"/>
                <a:gd name="connsiteX4" fmla="*/ 1333500 w 5589508"/>
                <a:gd name="connsiteY4" fmla="*/ 2764788 h 2894328"/>
                <a:gd name="connsiteX5" fmla="*/ 3383280 w 5589508"/>
                <a:gd name="connsiteY5" fmla="*/ 2048508 h 2894328"/>
                <a:gd name="connsiteX6" fmla="*/ 3718560 w 5589508"/>
                <a:gd name="connsiteY6" fmla="*/ 1240788 h 2894328"/>
                <a:gd name="connsiteX7" fmla="*/ 3360420 w 5589508"/>
                <a:gd name="connsiteY7" fmla="*/ 2048508 h 2894328"/>
                <a:gd name="connsiteX8" fmla="*/ 4625340 w 5589508"/>
                <a:gd name="connsiteY8" fmla="*/ 2399028 h 2894328"/>
                <a:gd name="connsiteX9" fmla="*/ 4907280 w 5589508"/>
                <a:gd name="connsiteY9" fmla="*/ 2894328 h 2894328"/>
                <a:gd name="connsiteX10" fmla="*/ 4617720 w 5589508"/>
                <a:gd name="connsiteY10" fmla="*/ 2399028 h 2894328"/>
                <a:gd name="connsiteX11" fmla="*/ 4808220 w 5589508"/>
                <a:gd name="connsiteY11" fmla="*/ 1576068 h 2894328"/>
                <a:gd name="connsiteX12" fmla="*/ 4886960 w 5589508"/>
                <a:gd name="connsiteY12" fmla="*/ 1393188 h 2894328"/>
                <a:gd name="connsiteX13" fmla="*/ 4983480 w 5589508"/>
                <a:gd name="connsiteY13" fmla="*/ 1469388 h 2894328"/>
                <a:gd name="connsiteX14" fmla="*/ 5019040 w 5589508"/>
                <a:gd name="connsiteY14" fmla="*/ 1403348 h 2894328"/>
                <a:gd name="connsiteX15" fmla="*/ 5410200 w 5589508"/>
                <a:gd name="connsiteY15" fmla="*/ 1233168 h 2894328"/>
                <a:gd name="connsiteX16" fmla="*/ 5448300 w 5589508"/>
                <a:gd name="connsiteY16" fmla="*/ 1126488 h 2894328"/>
                <a:gd name="connsiteX17" fmla="*/ 5542280 w 5589508"/>
                <a:gd name="connsiteY17" fmla="*/ 763268 h 2894328"/>
                <a:gd name="connsiteX0" fmla="*/ 0 w 5593837"/>
                <a:gd name="connsiteY0" fmla="*/ 36828 h 2894328"/>
                <a:gd name="connsiteX1" fmla="*/ 525780 w 5593837"/>
                <a:gd name="connsiteY1" fmla="*/ 394968 h 2894328"/>
                <a:gd name="connsiteX2" fmla="*/ 662940 w 5593837"/>
                <a:gd name="connsiteY2" fmla="*/ 257808 h 2894328"/>
                <a:gd name="connsiteX3" fmla="*/ 1607820 w 5593837"/>
                <a:gd name="connsiteY3" fmla="*/ 1918968 h 2894328"/>
                <a:gd name="connsiteX4" fmla="*/ 1333500 w 5593837"/>
                <a:gd name="connsiteY4" fmla="*/ 2764788 h 2894328"/>
                <a:gd name="connsiteX5" fmla="*/ 3383280 w 5593837"/>
                <a:gd name="connsiteY5" fmla="*/ 2048508 h 2894328"/>
                <a:gd name="connsiteX6" fmla="*/ 3718560 w 5593837"/>
                <a:gd name="connsiteY6" fmla="*/ 1240788 h 2894328"/>
                <a:gd name="connsiteX7" fmla="*/ 3360420 w 5593837"/>
                <a:gd name="connsiteY7" fmla="*/ 2048508 h 2894328"/>
                <a:gd name="connsiteX8" fmla="*/ 4625340 w 5593837"/>
                <a:gd name="connsiteY8" fmla="*/ 2399028 h 2894328"/>
                <a:gd name="connsiteX9" fmla="*/ 4907280 w 5593837"/>
                <a:gd name="connsiteY9" fmla="*/ 2894328 h 2894328"/>
                <a:gd name="connsiteX10" fmla="*/ 4617720 w 5593837"/>
                <a:gd name="connsiteY10" fmla="*/ 2399028 h 2894328"/>
                <a:gd name="connsiteX11" fmla="*/ 4808220 w 5593837"/>
                <a:gd name="connsiteY11" fmla="*/ 1576068 h 2894328"/>
                <a:gd name="connsiteX12" fmla="*/ 4886960 w 5593837"/>
                <a:gd name="connsiteY12" fmla="*/ 1393188 h 2894328"/>
                <a:gd name="connsiteX13" fmla="*/ 4983480 w 5593837"/>
                <a:gd name="connsiteY13" fmla="*/ 1469388 h 2894328"/>
                <a:gd name="connsiteX14" fmla="*/ 5019040 w 5593837"/>
                <a:gd name="connsiteY14" fmla="*/ 1403348 h 2894328"/>
                <a:gd name="connsiteX15" fmla="*/ 5410200 w 5593837"/>
                <a:gd name="connsiteY15" fmla="*/ 1233168 h 2894328"/>
                <a:gd name="connsiteX16" fmla="*/ 5473700 w 5593837"/>
                <a:gd name="connsiteY16" fmla="*/ 1131568 h 2894328"/>
                <a:gd name="connsiteX17" fmla="*/ 5542280 w 5593837"/>
                <a:gd name="connsiteY17" fmla="*/ 763268 h 2894328"/>
                <a:gd name="connsiteX0" fmla="*/ 0 w 5593837"/>
                <a:gd name="connsiteY0" fmla="*/ 36828 h 2894328"/>
                <a:gd name="connsiteX1" fmla="*/ 525780 w 5593837"/>
                <a:gd name="connsiteY1" fmla="*/ 394968 h 2894328"/>
                <a:gd name="connsiteX2" fmla="*/ 662940 w 5593837"/>
                <a:gd name="connsiteY2" fmla="*/ 257808 h 2894328"/>
                <a:gd name="connsiteX3" fmla="*/ 1607820 w 5593837"/>
                <a:gd name="connsiteY3" fmla="*/ 1918968 h 2894328"/>
                <a:gd name="connsiteX4" fmla="*/ 1333500 w 5593837"/>
                <a:gd name="connsiteY4" fmla="*/ 2764788 h 2894328"/>
                <a:gd name="connsiteX5" fmla="*/ 3383280 w 5593837"/>
                <a:gd name="connsiteY5" fmla="*/ 2048508 h 2894328"/>
                <a:gd name="connsiteX6" fmla="*/ 3718560 w 5593837"/>
                <a:gd name="connsiteY6" fmla="*/ 1240788 h 2894328"/>
                <a:gd name="connsiteX7" fmla="*/ 3360420 w 5593837"/>
                <a:gd name="connsiteY7" fmla="*/ 2048508 h 2894328"/>
                <a:gd name="connsiteX8" fmla="*/ 4625340 w 5593837"/>
                <a:gd name="connsiteY8" fmla="*/ 2399028 h 2894328"/>
                <a:gd name="connsiteX9" fmla="*/ 4907280 w 5593837"/>
                <a:gd name="connsiteY9" fmla="*/ 2894328 h 2894328"/>
                <a:gd name="connsiteX10" fmla="*/ 4617720 w 5593837"/>
                <a:gd name="connsiteY10" fmla="*/ 2399028 h 2894328"/>
                <a:gd name="connsiteX11" fmla="*/ 4808220 w 5593837"/>
                <a:gd name="connsiteY11" fmla="*/ 1576068 h 2894328"/>
                <a:gd name="connsiteX12" fmla="*/ 4886960 w 5593837"/>
                <a:gd name="connsiteY12" fmla="*/ 1393188 h 2894328"/>
                <a:gd name="connsiteX13" fmla="*/ 4983480 w 5593837"/>
                <a:gd name="connsiteY13" fmla="*/ 1469388 h 2894328"/>
                <a:gd name="connsiteX14" fmla="*/ 5019040 w 5593837"/>
                <a:gd name="connsiteY14" fmla="*/ 1403348 h 2894328"/>
                <a:gd name="connsiteX15" fmla="*/ 5410200 w 5593837"/>
                <a:gd name="connsiteY15" fmla="*/ 1233168 h 2894328"/>
                <a:gd name="connsiteX16" fmla="*/ 5473700 w 5593837"/>
                <a:gd name="connsiteY16" fmla="*/ 1131568 h 2894328"/>
                <a:gd name="connsiteX17" fmla="*/ 5542280 w 5593837"/>
                <a:gd name="connsiteY17" fmla="*/ 763268 h 2894328"/>
                <a:gd name="connsiteX0" fmla="*/ 0 w 5593837"/>
                <a:gd name="connsiteY0" fmla="*/ 36828 h 2894328"/>
                <a:gd name="connsiteX1" fmla="*/ 525780 w 5593837"/>
                <a:gd name="connsiteY1" fmla="*/ 394968 h 2894328"/>
                <a:gd name="connsiteX2" fmla="*/ 662940 w 5593837"/>
                <a:gd name="connsiteY2" fmla="*/ 257808 h 2894328"/>
                <a:gd name="connsiteX3" fmla="*/ 1607820 w 5593837"/>
                <a:gd name="connsiteY3" fmla="*/ 1918968 h 2894328"/>
                <a:gd name="connsiteX4" fmla="*/ 1333500 w 5593837"/>
                <a:gd name="connsiteY4" fmla="*/ 2764788 h 2894328"/>
                <a:gd name="connsiteX5" fmla="*/ 3718560 w 5593837"/>
                <a:gd name="connsiteY5" fmla="*/ 1240788 h 2894328"/>
                <a:gd name="connsiteX6" fmla="*/ 3360420 w 5593837"/>
                <a:gd name="connsiteY6" fmla="*/ 2048508 h 2894328"/>
                <a:gd name="connsiteX7" fmla="*/ 4625340 w 5593837"/>
                <a:gd name="connsiteY7" fmla="*/ 2399028 h 2894328"/>
                <a:gd name="connsiteX8" fmla="*/ 4907280 w 5593837"/>
                <a:gd name="connsiteY8" fmla="*/ 2894328 h 2894328"/>
                <a:gd name="connsiteX9" fmla="*/ 4617720 w 5593837"/>
                <a:gd name="connsiteY9" fmla="*/ 2399028 h 2894328"/>
                <a:gd name="connsiteX10" fmla="*/ 4808220 w 5593837"/>
                <a:gd name="connsiteY10" fmla="*/ 1576068 h 2894328"/>
                <a:gd name="connsiteX11" fmla="*/ 4886960 w 5593837"/>
                <a:gd name="connsiteY11" fmla="*/ 1393188 h 2894328"/>
                <a:gd name="connsiteX12" fmla="*/ 4983480 w 5593837"/>
                <a:gd name="connsiteY12" fmla="*/ 1469388 h 2894328"/>
                <a:gd name="connsiteX13" fmla="*/ 5019040 w 5593837"/>
                <a:gd name="connsiteY13" fmla="*/ 1403348 h 2894328"/>
                <a:gd name="connsiteX14" fmla="*/ 5410200 w 5593837"/>
                <a:gd name="connsiteY14" fmla="*/ 1233168 h 2894328"/>
                <a:gd name="connsiteX15" fmla="*/ 5473700 w 5593837"/>
                <a:gd name="connsiteY15" fmla="*/ 1131568 h 2894328"/>
                <a:gd name="connsiteX16" fmla="*/ 5542280 w 5593837"/>
                <a:gd name="connsiteY16" fmla="*/ 763268 h 2894328"/>
                <a:gd name="connsiteX0" fmla="*/ 0 w 5593837"/>
                <a:gd name="connsiteY0" fmla="*/ 36828 h 2894328"/>
                <a:gd name="connsiteX1" fmla="*/ 525780 w 5593837"/>
                <a:gd name="connsiteY1" fmla="*/ 394968 h 2894328"/>
                <a:gd name="connsiteX2" fmla="*/ 662940 w 5593837"/>
                <a:gd name="connsiteY2" fmla="*/ 257808 h 2894328"/>
                <a:gd name="connsiteX3" fmla="*/ 1607820 w 5593837"/>
                <a:gd name="connsiteY3" fmla="*/ 1918968 h 2894328"/>
                <a:gd name="connsiteX4" fmla="*/ 1333500 w 5593837"/>
                <a:gd name="connsiteY4" fmla="*/ 2764788 h 2894328"/>
                <a:gd name="connsiteX5" fmla="*/ 3718560 w 5593837"/>
                <a:gd name="connsiteY5" fmla="*/ 1240788 h 2894328"/>
                <a:gd name="connsiteX6" fmla="*/ 3360420 w 5593837"/>
                <a:gd name="connsiteY6" fmla="*/ 2048508 h 2894328"/>
                <a:gd name="connsiteX7" fmla="*/ 4625340 w 5593837"/>
                <a:gd name="connsiteY7" fmla="*/ 2399028 h 2894328"/>
                <a:gd name="connsiteX8" fmla="*/ 4907280 w 5593837"/>
                <a:gd name="connsiteY8" fmla="*/ 2894328 h 2894328"/>
                <a:gd name="connsiteX9" fmla="*/ 4617720 w 5593837"/>
                <a:gd name="connsiteY9" fmla="*/ 2399028 h 2894328"/>
                <a:gd name="connsiteX10" fmla="*/ 4808220 w 5593837"/>
                <a:gd name="connsiteY10" fmla="*/ 1576068 h 2894328"/>
                <a:gd name="connsiteX11" fmla="*/ 4886960 w 5593837"/>
                <a:gd name="connsiteY11" fmla="*/ 1393188 h 2894328"/>
                <a:gd name="connsiteX12" fmla="*/ 4983480 w 5593837"/>
                <a:gd name="connsiteY12" fmla="*/ 1469388 h 2894328"/>
                <a:gd name="connsiteX13" fmla="*/ 5019040 w 5593837"/>
                <a:gd name="connsiteY13" fmla="*/ 1403348 h 2894328"/>
                <a:gd name="connsiteX14" fmla="*/ 5410200 w 5593837"/>
                <a:gd name="connsiteY14" fmla="*/ 1233168 h 2894328"/>
                <a:gd name="connsiteX15" fmla="*/ 5473700 w 5593837"/>
                <a:gd name="connsiteY15" fmla="*/ 1131568 h 2894328"/>
                <a:gd name="connsiteX16" fmla="*/ 5542280 w 5593837"/>
                <a:gd name="connsiteY16" fmla="*/ 763268 h 2894328"/>
                <a:gd name="connsiteX0" fmla="*/ 0 w 5593837"/>
                <a:gd name="connsiteY0" fmla="*/ 36828 h 2894328"/>
                <a:gd name="connsiteX1" fmla="*/ 525780 w 5593837"/>
                <a:gd name="connsiteY1" fmla="*/ 394968 h 2894328"/>
                <a:gd name="connsiteX2" fmla="*/ 662940 w 5593837"/>
                <a:gd name="connsiteY2" fmla="*/ 257808 h 2894328"/>
                <a:gd name="connsiteX3" fmla="*/ 1607820 w 5593837"/>
                <a:gd name="connsiteY3" fmla="*/ 1918968 h 2894328"/>
                <a:gd name="connsiteX4" fmla="*/ 1333500 w 5593837"/>
                <a:gd name="connsiteY4" fmla="*/ 2764788 h 2894328"/>
                <a:gd name="connsiteX5" fmla="*/ 3718560 w 5593837"/>
                <a:gd name="connsiteY5" fmla="*/ 1240788 h 2894328"/>
                <a:gd name="connsiteX6" fmla="*/ 3360420 w 5593837"/>
                <a:gd name="connsiteY6" fmla="*/ 2048508 h 2894328"/>
                <a:gd name="connsiteX7" fmla="*/ 4625340 w 5593837"/>
                <a:gd name="connsiteY7" fmla="*/ 2399028 h 2894328"/>
                <a:gd name="connsiteX8" fmla="*/ 4907280 w 5593837"/>
                <a:gd name="connsiteY8" fmla="*/ 2894328 h 2894328"/>
                <a:gd name="connsiteX9" fmla="*/ 4808220 w 5593837"/>
                <a:gd name="connsiteY9" fmla="*/ 2399028 h 2894328"/>
                <a:gd name="connsiteX10" fmla="*/ 4808220 w 5593837"/>
                <a:gd name="connsiteY10" fmla="*/ 1576068 h 2894328"/>
                <a:gd name="connsiteX11" fmla="*/ 4886960 w 5593837"/>
                <a:gd name="connsiteY11" fmla="*/ 1393188 h 2894328"/>
                <a:gd name="connsiteX12" fmla="*/ 4983480 w 5593837"/>
                <a:gd name="connsiteY12" fmla="*/ 1469388 h 2894328"/>
                <a:gd name="connsiteX13" fmla="*/ 5019040 w 5593837"/>
                <a:gd name="connsiteY13" fmla="*/ 1403348 h 2894328"/>
                <a:gd name="connsiteX14" fmla="*/ 5410200 w 5593837"/>
                <a:gd name="connsiteY14" fmla="*/ 1233168 h 2894328"/>
                <a:gd name="connsiteX15" fmla="*/ 5473700 w 5593837"/>
                <a:gd name="connsiteY15" fmla="*/ 1131568 h 2894328"/>
                <a:gd name="connsiteX16" fmla="*/ 5542280 w 5593837"/>
                <a:gd name="connsiteY16" fmla="*/ 763268 h 2894328"/>
                <a:gd name="connsiteX0" fmla="*/ 0 w 5593837"/>
                <a:gd name="connsiteY0" fmla="*/ 36828 h 2894328"/>
                <a:gd name="connsiteX1" fmla="*/ 525780 w 5593837"/>
                <a:gd name="connsiteY1" fmla="*/ 394968 h 2894328"/>
                <a:gd name="connsiteX2" fmla="*/ 662940 w 5593837"/>
                <a:gd name="connsiteY2" fmla="*/ 257808 h 2894328"/>
                <a:gd name="connsiteX3" fmla="*/ 1607820 w 5593837"/>
                <a:gd name="connsiteY3" fmla="*/ 1918968 h 2894328"/>
                <a:gd name="connsiteX4" fmla="*/ 1333500 w 5593837"/>
                <a:gd name="connsiteY4" fmla="*/ 2764788 h 2894328"/>
                <a:gd name="connsiteX5" fmla="*/ 3718560 w 5593837"/>
                <a:gd name="connsiteY5" fmla="*/ 1240788 h 2894328"/>
                <a:gd name="connsiteX6" fmla="*/ 3360420 w 5593837"/>
                <a:gd name="connsiteY6" fmla="*/ 2048508 h 2894328"/>
                <a:gd name="connsiteX7" fmla="*/ 4625340 w 5593837"/>
                <a:gd name="connsiteY7" fmla="*/ 2399028 h 2894328"/>
                <a:gd name="connsiteX8" fmla="*/ 4907280 w 5593837"/>
                <a:gd name="connsiteY8" fmla="*/ 2894328 h 2894328"/>
                <a:gd name="connsiteX9" fmla="*/ 4808220 w 5593837"/>
                <a:gd name="connsiteY9" fmla="*/ 1576068 h 2894328"/>
                <a:gd name="connsiteX10" fmla="*/ 4886960 w 5593837"/>
                <a:gd name="connsiteY10" fmla="*/ 1393188 h 2894328"/>
                <a:gd name="connsiteX11" fmla="*/ 4983480 w 5593837"/>
                <a:gd name="connsiteY11" fmla="*/ 1469388 h 2894328"/>
                <a:gd name="connsiteX12" fmla="*/ 5019040 w 5593837"/>
                <a:gd name="connsiteY12" fmla="*/ 1403348 h 2894328"/>
                <a:gd name="connsiteX13" fmla="*/ 5410200 w 5593837"/>
                <a:gd name="connsiteY13" fmla="*/ 1233168 h 2894328"/>
                <a:gd name="connsiteX14" fmla="*/ 5473700 w 5593837"/>
                <a:gd name="connsiteY14" fmla="*/ 1131568 h 2894328"/>
                <a:gd name="connsiteX15" fmla="*/ 5542280 w 5593837"/>
                <a:gd name="connsiteY15" fmla="*/ 763268 h 2894328"/>
                <a:gd name="connsiteX0" fmla="*/ 0 w 5593837"/>
                <a:gd name="connsiteY0" fmla="*/ 36828 h 2894328"/>
                <a:gd name="connsiteX1" fmla="*/ 525780 w 5593837"/>
                <a:gd name="connsiteY1" fmla="*/ 394968 h 2894328"/>
                <a:gd name="connsiteX2" fmla="*/ 662940 w 5593837"/>
                <a:gd name="connsiteY2" fmla="*/ 257808 h 2894328"/>
                <a:gd name="connsiteX3" fmla="*/ 1607820 w 5593837"/>
                <a:gd name="connsiteY3" fmla="*/ 1918968 h 2894328"/>
                <a:gd name="connsiteX4" fmla="*/ 1333500 w 5593837"/>
                <a:gd name="connsiteY4" fmla="*/ 2764788 h 2894328"/>
                <a:gd name="connsiteX5" fmla="*/ 3718560 w 5593837"/>
                <a:gd name="connsiteY5" fmla="*/ 1240788 h 2894328"/>
                <a:gd name="connsiteX6" fmla="*/ 3360420 w 5593837"/>
                <a:gd name="connsiteY6" fmla="*/ 2048508 h 2894328"/>
                <a:gd name="connsiteX7" fmla="*/ 4625340 w 5593837"/>
                <a:gd name="connsiteY7" fmla="*/ 2399028 h 2894328"/>
                <a:gd name="connsiteX8" fmla="*/ 4907280 w 5593837"/>
                <a:gd name="connsiteY8" fmla="*/ 2894328 h 2894328"/>
                <a:gd name="connsiteX9" fmla="*/ 4808220 w 5593837"/>
                <a:gd name="connsiteY9" fmla="*/ 1576068 h 2894328"/>
                <a:gd name="connsiteX10" fmla="*/ 4886960 w 5593837"/>
                <a:gd name="connsiteY10" fmla="*/ 1393188 h 2894328"/>
                <a:gd name="connsiteX11" fmla="*/ 4983480 w 5593837"/>
                <a:gd name="connsiteY11" fmla="*/ 1469388 h 2894328"/>
                <a:gd name="connsiteX12" fmla="*/ 5019040 w 5593837"/>
                <a:gd name="connsiteY12" fmla="*/ 1403348 h 2894328"/>
                <a:gd name="connsiteX13" fmla="*/ 5410200 w 5593837"/>
                <a:gd name="connsiteY13" fmla="*/ 1233168 h 2894328"/>
                <a:gd name="connsiteX14" fmla="*/ 5473700 w 5593837"/>
                <a:gd name="connsiteY14" fmla="*/ 1131568 h 2894328"/>
                <a:gd name="connsiteX15" fmla="*/ 5542280 w 5593837"/>
                <a:gd name="connsiteY15" fmla="*/ 763268 h 289432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18560 w 5593837"/>
                <a:gd name="connsiteY5" fmla="*/ 1240788 h 2764788"/>
                <a:gd name="connsiteX6" fmla="*/ 3360420 w 5593837"/>
                <a:gd name="connsiteY6" fmla="*/ 2048508 h 2764788"/>
                <a:gd name="connsiteX7" fmla="*/ 462534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18560 w 5593837"/>
                <a:gd name="connsiteY5" fmla="*/ 1240788 h 2764788"/>
                <a:gd name="connsiteX6" fmla="*/ 3360420 w 5593837"/>
                <a:gd name="connsiteY6" fmla="*/ 2048508 h 2764788"/>
                <a:gd name="connsiteX7" fmla="*/ 462534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18560 w 5593837"/>
                <a:gd name="connsiteY5" fmla="*/ 1240788 h 2764788"/>
                <a:gd name="connsiteX6" fmla="*/ 3360420 w 5593837"/>
                <a:gd name="connsiteY6" fmla="*/ 2048508 h 2764788"/>
                <a:gd name="connsiteX7" fmla="*/ 462534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18560 w 5593837"/>
                <a:gd name="connsiteY5" fmla="*/ 1240788 h 2764788"/>
                <a:gd name="connsiteX6" fmla="*/ 3360420 w 5593837"/>
                <a:gd name="connsiteY6" fmla="*/ 2048508 h 2764788"/>
                <a:gd name="connsiteX7" fmla="*/ 461391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18560 w 5593837"/>
                <a:gd name="connsiteY5" fmla="*/ 1240788 h 2764788"/>
                <a:gd name="connsiteX6" fmla="*/ 3360420 w 5593837"/>
                <a:gd name="connsiteY6" fmla="*/ 2048508 h 2764788"/>
                <a:gd name="connsiteX7" fmla="*/ 461391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18560 w 5593837"/>
                <a:gd name="connsiteY5" fmla="*/ 1240788 h 2764788"/>
                <a:gd name="connsiteX6" fmla="*/ 3360420 w 5593837"/>
                <a:gd name="connsiteY6" fmla="*/ 2048508 h 2764788"/>
                <a:gd name="connsiteX7" fmla="*/ 461391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52850 w 5593837"/>
                <a:gd name="connsiteY5" fmla="*/ 1328418 h 2764788"/>
                <a:gd name="connsiteX6" fmla="*/ 3360420 w 5593837"/>
                <a:gd name="connsiteY6" fmla="*/ 2048508 h 2764788"/>
                <a:gd name="connsiteX7" fmla="*/ 461391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52850 w 5593837"/>
                <a:gd name="connsiteY5" fmla="*/ 1328418 h 2764788"/>
                <a:gd name="connsiteX6" fmla="*/ 3337560 w 5593837"/>
                <a:gd name="connsiteY6" fmla="*/ 2048508 h 2764788"/>
                <a:gd name="connsiteX7" fmla="*/ 461391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  <a:gd name="connsiteX0" fmla="*/ 0 w 5593837"/>
                <a:gd name="connsiteY0" fmla="*/ 36828 h 2764788"/>
                <a:gd name="connsiteX1" fmla="*/ 525780 w 5593837"/>
                <a:gd name="connsiteY1" fmla="*/ 394968 h 2764788"/>
                <a:gd name="connsiteX2" fmla="*/ 662940 w 5593837"/>
                <a:gd name="connsiteY2" fmla="*/ 257808 h 2764788"/>
                <a:gd name="connsiteX3" fmla="*/ 1607820 w 5593837"/>
                <a:gd name="connsiteY3" fmla="*/ 1918968 h 2764788"/>
                <a:gd name="connsiteX4" fmla="*/ 1333500 w 5593837"/>
                <a:gd name="connsiteY4" fmla="*/ 2764788 h 2764788"/>
                <a:gd name="connsiteX5" fmla="*/ 3752850 w 5593837"/>
                <a:gd name="connsiteY5" fmla="*/ 1328418 h 2764788"/>
                <a:gd name="connsiteX6" fmla="*/ 3337560 w 5593837"/>
                <a:gd name="connsiteY6" fmla="*/ 2048508 h 2764788"/>
                <a:gd name="connsiteX7" fmla="*/ 4613910 w 5593837"/>
                <a:gd name="connsiteY7" fmla="*/ 2399028 h 2764788"/>
                <a:gd name="connsiteX8" fmla="*/ 4808220 w 5593837"/>
                <a:gd name="connsiteY8" fmla="*/ 1576068 h 2764788"/>
                <a:gd name="connsiteX9" fmla="*/ 4886960 w 5593837"/>
                <a:gd name="connsiteY9" fmla="*/ 1393188 h 2764788"/>
                <a:gd name="connsiteX10" fmla="*/ 4983480 w 5593837"/>
                <a:gd name="connsiteY10" fmla="*/ 1469388 h 2764788"/>
                <a:gd name="connsiteX11" fmla="*/ 5019040 w 5593837"/>
                <a:gd name="connsiteY11" fmla="*/ 1403348 h 2764788"/>
                <a:gd name="connsiteX12" fmla="*/ 5410200 w 5593837"/>
                <a:gd name="connsiteY12" fmla="*/ 1233168 h 2764788"/>
                <a:gd name="connsiteX13" fmla="*/ 5473700 w 5593837"/>
                <a:gd name="connsiteY13" fmla="*/ 1131568 h 2764788"/>
                <a:gd name="connsiteX14" fmla="*/ 5542280 w 5593837"/>
                <a:gd name="connsiteY14" fmla="*/ 763268 h 2764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593837" h="2764788">
                  <a:moveTo>
                    <a:pt x="0" y="36828"/>
                  </a:moveTo>
                  <a:cubicBezTo>
                    <a:pt x="281940" y="-163832"/>
                    <a:pt x="381000" y="527048"/>
                    <a:pt x="525780" y="394968"/>
                  </a:cubicBezTo>
                  <a:cubicBezTo>
                    <a:pt x="584200" y="234948"/>
                    <a:pt x="612140" y="257808"/>
                    <a:pt x="662940" y="257808"/>
                  </a:cubicBezTo>
                  <a:cubicBezTo>
                    <a:pt x="581660" y="613408"/>
                    <a:pt x="1155700" y="877568"/>
                    <a:pt x="1607820" y="1918968"/>
                  </a:cubicBezTo>
                  <a:cubicBezTo>
                    <a:pt x="2750820" y="1621788"/>
                    <a:pt x="1722120" y="2528568"/>
                    <a:pt x="1333500" y="2764788"/>
                  </a:cubicBezTo>
                  <a:cubicBezTo>
                    <a:pt x="1685290" y="2651758"/>
                    <a:pt x="3963670" y="2240278"/>
                    <a:pt x="3752850" y="1328418"/>
                  </a:cubicBezTo>
                  <a:cubicBezTo>
                    <a:pt x="4117340" y="1879598"/>
                    <a:pt x="3677920" y="2076448"/>
                    <a:pt x="3337560" y="2048508"/>
                  </a:cubicBezTo>
                  <a:cubicBezTo>
                    <a:pt x="3698240" y="2447288"/>
                    <a:pt x="4055110" y="1924048"/>
                    <a:pt x="4613910" y="2399028"/>
                  </a:cubicBezTo>
                  <a:cubicBezTo>
                    <a:pt x="5015230" y="2453638"/>
                    <a:pt x="5134187" y="1621788"/>
                    <a:pt x="4808220" y="1576068"/>
                  </a:cubicBezTo>
                  <a:cubicBezTo>
                    <a:pt x="4833620" y="1477008"/>
                    <a:pt x="4785360" y="1438908"/>
                    <a:pt x="4886960" y="1393188"/>
                  </a:cubicBezTo>
                  <a:lnTo>
                    <a:pt x="4983480" y="1469388"/>
                  </a:lnTo>
                  <a:lnTo>
                    <a:pt x="5019040" y="1403348"/>
                  </a:lnTo>
                  <a:cubicBezTo>
                    <a:pt x="5149427" y="1346621"/>
                    <a:pt x="5305213" y="1340695"/>
                    <a:pt x="5410200" y="1233168"/>
                  </a:cubicBezTo>
                  <a:lnTo>
                    <a:pt x="5473700" y="1131568"/>
                  </a:lnTo>
                  <a:cubicBezTo>
                    <a:pt x="5505027" y="1010495"/>
                    <a:pt x="5678593" y="919901"/>
                    <a:pt x="5542280" y="763268"/>
                  </a:cubicBezTo>
                </a:path>
              </a:pathLst>
            </a:custGeom>
            <a:noFill/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4" name="文字方塊 253"/>
            <p:cNvSpPr txBox="1"/>
            <p:nvPr/>
          </p:nvSpPr>
          <p:spPr>
            <a:xfrm>
              <a:off x="416496" y="2825274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義大利</a:t>
              </a:r>
            </a:p>
          </p:txBody>
        </p:sp>
        <p:sp>
          <p:nvSpPr>
            <p:cNvPr id="5" name="橢圓 4"/>
            <p:cNvSpPr/>
            <p:nvPr/>
          </p:nvSpPr>
          <p:spPr>
            <a:xfrm>
              <a:off x="5513248" y="3599805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5333228" y="3680445"/>
              <a:ext cx="50405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陝西</a:t>
              </a:r>
            </a:p>
          </p:txBody>
        </p:sp>
        <p:sp>
          <p:nvSpPr>
            <p:cNvPr id="212" name="橢圓 211"/>
            <p:cNvSpPr/>
            <p:nvPr/>
          </p:nvSpPr>
          <p:spPr>
            <a:xfrm>
              <a:off x="5282560" y="3505200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3" name="橢圓 212"/>
            <p:cNvSpPr/>
            <p:nvPr/>
          </p:nvSpPr>
          <p:spPr>
            <a:xfrm>
              <a:off x="4520952" y="3068960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4" name="橢圓 213"/>
            <p:cNvSpPr/>
            <p:nvPr/>
          </p:nvSpPr>
          <p:spPr>
            <a:xfrm>
              <a:off x="3800872" y="3140968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5" name="橢圓 214"/>
            <p:cNvSpPr/>
            <p:nvPr/>
          </p:nvSpPr>
          <p:spPr>
            <a:xfrm>
              <a:off x="3512840" y="3225168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6" name="橢圓 215"/>
            <p:cNvSpPr/>
            <p:nvPr/>
          </p:nvSpPr>
          <p:spPr>
            <a:xfrm>
              <a:off x="3531128" y="3356992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7" name="橢圓 216"/>
            <p:cNvSpPr/>
            <p:nvPr/>
          </p:nvSpPr>
          <p:spPr>
            <a:xfrm>
              <a:off x="3440832" y="3429000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8" name="橢圓 217"/>
            <p:cNvSpPr/>
            <p:nvPr/>
          </p:nvSpPr>
          <p:spPr>
            <a:xfrm>
              <a:off x="2720752" y="3573016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9" name="橢圓 218"/>
            <p:cNvSpPr/>
            <p:nvPr/>
          </p:nvSpPr>
          <p:spPr>
            <a:xfrm>
              <a:off x="1856656" y="3356992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1" name="橢圓 220"/>
            <p:cNvSpPr/>
            <p:nvPr/>
          </p:nvSpPr>
          <p:spPr>
            <a:xfrm>
              <a:off x="531176" y="3068960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4" name="橢圓 223"/>
            <p:cNvSpPr/>
            <p:nvPr/>
          </p:nvSpPr>
          <p:spPr>
            <a:xfrm>
              <a:off x="1064568" y="3429000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5" name="橢圓 224"/>
            <p:cNvSpPr/>
            <p:nvPr/>
          </p:nvSpPr>
          <p:spPr>
            <a:xfrm>
              <a:off x="1856656" y="5805264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6" name="橢圓 225"/>
            <p:cNvSpPr/>
            <p:nvPr/>
          </p:nvSpPr>
          <p:spPr>
            <a:xfrm>
              <a:off x="3866784" y="5097376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7" name="橢圓 226"/>
            <p:cNvSpPr/>
            <p:nvPr/>
          </p:nvSpPr>
          <p:spPr>
            <a:xfrm>
              <a:off x="4304928" y="4365104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0" name="橢圓 229"/>
            <p:cNvSpPr/>
            <p:nvPr/>
          </p:nvSpPr>
          <p:spPr>
            <a:xfrm>
              <a:off x="5325232" y="4631040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2" name="文字方塊 231"/>
            <p:cNvSpPr txBox="1"/>
            <p:nvPr/>
          </p:nvSpPr>
          <p:spPr>
            <a:xfrm>
              <a:off x="5122416" y="3274824"/>
              <a:ext cx="50405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甘肅</a:t>
              </a:r>
            </a:p>
          </p:txBody>
        </p:sp>
        <p:sp>
          <p:nvSpPr>
            <p:cNvPr id="233" name="文字方塊 232"/>
            <p:cNvSpPr txBox="1"/>
            <p:nvPr/>
          </p:nvSpPr>
          <p:spPr>
            <a:xfrm>
              <a:off x="4275012" y="3140968"/>
              <a:ext cx="8220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 smtClean="0">
                  <a:latin typeface="微軟正黑體" pitchFamily="34" charset="-120"/>
                  <a:ea typeface="微軟正黑體" pitchFamily="34" charset="-120"/>
                </a:rPr>
                <a:t>新疆</a:t>
              </a:r>
              <a:endParaRPr lang="zh-TW" altLang="en-US" sz="11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35" name="橢圓 234"/>
            <p:cNvSpPr/>
            <p:nvPr/>
          </p:nvSpPr>
          <p:spPr>
            <a:xfrm>
              <a:off x="5522776" y="4479580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6" name="橢圓 235"/>
            <p:cNvSpPr/>
            <p:nvPr/>
          </p:nvSpPr>
          <p:spPr>
            <a:xfrm>
              <a:off x="6105128" y="3979664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8" name="橢圓 237"/>
            <p:cNvSpPr/>
            <p:nvPr/>
          </p:nvSpPr>
          <p:spPr>
            <a:xfrm>
              <a:off x="6074648" y="3804280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9" name="橢圓 238"/>
            <p:cNvSpPr/>
            <p:nvPr/>
          </p:nvSpPr>
          <p:spPr>
            <a:xfrm>
              <a:off x="5996228" y="4177347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2" name="橢圓 241"/>
            <p:cNvSpPr/>
            <p:nvPr/>
          </p:nvSpPr>
          <p:spPr>
            <a:xfrm>
              <a:off x="5847576" y="4348976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6" name="文字方塊 245"/>
            <p:cNvSpPr txBox="1"/>
            <p:nvPr/>
          </p:nvSpPr>
          <p:spPr>
            <a:xfrm>
              <a:off x="2834852" y="3046167"/>
              <a:ext cx="8220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 smtClean="0">
                  <a:latin typeface="微軟正黑體" pitchFamily="34" charset="-120"/>
                  <a:ea typeface="微軟正黑體" pitchFamily="34" charset="-120"/>
                </a:rPr>
                <a:t>吉爾吉斯</a:t>
              </a:r>
              <a:endParaRPr lang="zh-TW" altLang="en-US" sz="11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47" name="文字方塊 246"/>
            <p:cNvSpPr txBox="1"/>
            <p:nvPr/>
          </p:nvSpPr>
          <p:spPr>
            <a:xfrm>
              <a:off x="3554932" y="3284984"/>
              <a:ext cx="8220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 smtClean="0">
                  <a:latin typeface="微軟正黑體" pitchFamily="34" charset="-120"/>
                  <a:ea typeface="微軟正黑體" pitchFamily="34" charset="-120"/>
                </a:rPr>
                <a:t>烏茲別克</a:t>
              </a:r>
              <a:endParaRPr lang="zh-TW" altLang="en-US" sz="11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48" name="文字方塊 247"/>
            <p:cNvSpPr txBox="1"/>
            <p:nvPr/>
          </p:nvSpPr>
          <p:spPr>
            <a:xfrm>
              <a:off x="3224808" y="3478215"/>
              <a:ext cx="8220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塔吉</a:t>
              </a:r>
              <a:r>
                <a:rPr lang="zh-TW" altLang="en-US" sz="1100" b="0" dirty="0" smtClean="0">
                  <a:latin typeface="微軟正黑體" pitchFamily="34" charset="-120"/>
                  <a:ea typeface="微軟正黑體" pitchFamily="34" charset="-120"/>
                </a:rPr>
                <a:t>克</a:t>
              </a:r>
              <a:endParaRPr lang="zh-TW" altLang="en-US" sz="11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49" name="文字方塊 248"/>
            <p:cNvSpPr txBox="1"/>
            <p:nvPr/>
          </p:nvSpPr>
          <p:spPr>
            <a:xfrm>
              <a:off x="2545558" y="3635809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伊朗</a:t>
              </a:r>
            </a:p>
          </p:txBody>
        </p:sp>
        <p:sp>
          <p:nvSpPr>
            <p:cNvPr id="250" name="文字方塊 249"/>
            <p:cNvSpPr txBox="1"/>
            <p:nvPr/>
          </p:nvSpPr>
          <p:spPr>
            <a:xfrm>
              <a:off x="1753470" y="3138206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土耳其</a:t>
              </a:r>
            </a:p>
          </p:txBody>
        </p:sp>
        <p:sp>
          <p:nvSpPr>
            <p:cNvPr id="256" name="文字方塊 255"/>
            <p:cNvSpPr txBox="1"/>
            <p:nvPr/>
          </p:nvSpPr>
          <p:spPr>
            <a:xfrm>
              <a:off x="889374" y="3537141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 smtClean="0">
                  <a:latin typeface="微軟正黑體" pitchFamily="34" charset="-120"/>
                  <a:ea typeface="微軟正黑體" pitchFamily="34" charset="-120"/>
                </a:rPr>
                <a:t>希臘</a:t>
              </a:r>
              <a:endParaRPr lang="zh-TW" altLang="en-US" sz="11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7" name="文字方塊 256"/>
            <p:cNvSpPr txBox="1"/>
            <p:nvPr/>
          </p:nvSpPr>
          <p:spPr>
            <a:xfrm>
              <a:off x="1681462" y="5907685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 smtClean="0">
                  <a:latin typeface="微軟正黑體" pitchFamily="34" charset="-120"/>
                  <a:ea typeface="微軟正黑體" pitchFamily="34" charset="-120"/>
                </a:rPr>
                <a:t>肯亞</a:t>
              </a:r>
              <a:endParaRPr lang="zh-TW" altLang="en-US" sz="11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8" name="文字方塊 257"/>
            <p:cNvSpPr txBox="1"/>
            <p:nvPr/>
          </p:nvSpPr>
          <p:spPr>
            <a:xfrm>
              <a:off x="3517666" y="4810586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斯里蘭卡</a:t>
              </a:r>
            </a:p>
          </p:txBody>
        </p:sp>
        <p:sp>
          <p:nvSpPr>
            <p:cNvPr id="259" name="文字方塊 258"/>
            <p:cNvSpPr txBox="1"/>
            <p:nvPr/>
          </p:nvSpPr>
          <p:spPr>
            <a:xfrm>
              <a:off x="3911297" y="4246208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 smtClean="0">
                  <a:latin typeface="微軟正黑體" pitchFamily="34" charset="-120"/>
                  <a:ea typeface="微軟正黑體" pitchFamily="34" charset="-120"/>
                </a:rPr>
                <a:t>印度</a:t>
              </a:r>
              <a:endParaRPr lang="zh-TW" altLang="en-US" sz="11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66" name="文字方塊 265"/>
            <p:cNvSpPr txBox="1"/>
            <p:nvPr/>
          </p:nvSpPr>
          <p:spPr>
            <a:xfrm>
              <a:off x="4880992" y="4535542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越南</a:t>
              </a:r>
            </a:p>
          </p:txBody>
        </p:sp>
        <p:sp>
          <p:nvSpPr>
            <p:cNvPr id="267" name="文字方塊 266"/>
            <p:cNvSpPr txBox="1"/>
            <p:nvPr/>
          </p:nvSpPr>
          <p:spPr>
            <a:xfrm>
              <a:off x="6105128" y="3727110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江蘇</a:t>
              </a:r>
            </a:p>
          </p:txBody>
        </p:sp>
        <p:sp>
          <p:nvSpPr>
            <p:cNvPr id="268" name="文字方塊 267"/>
            <p:cNvSpPr txBox="1"/>
            <p:nvPr/>
          </p:nvSpPr>
          <p:spPr>
            <a:xfrm>
              <a:off x="6104240" y="3887470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浙江</a:t>
              </a:r>
            </a:p>
          </p:txBody>
        </p:sp>
        <p:sp>
          <p:nvSpPr>
            <p:cNvPr id="269" name="文字方塊 268"/>
            <p:cNvSpPr txBox="1"/>
            <p:nvPr/>
          </p:nvSpPr>
          <p:spPr>
            <a:xfrm>
              <a:off x="5861708" y="4285099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廣東</a:t>
              </a:r>
            </a:p>
          </p:txBody>
        </p:sp>
        <p:sp>
          <p:nvSpPr>
            <p:cNvPr id="270" name="文字方塊 269"/>
            <p:cNvSpPr txBox="1"/>
            <p:nvPr/>
          </p:nvSpPr>
          <p:spPr>
            <a:xfrm>
              <a:off x="5513570" y="4437112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海南</a:t>
              </a:r>
            </a:p>
          </p:txBody>
        </p:sp>
        <p:sp>
          <p:nvSpPr>
            <p:cNvPr id="271" name="橢圓 270"/>
            <p:cNvSpPr/>
            <p:nvPr/>
          </p:nvSpPr>
          <p:spPr>
            <a:xfrm>
              <a:off x="1496616" y="3891528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2" name="文字方塊 271"/>
            <p:cNvSpPr txBox="1"/>
            <p:nvPr/>
          </p:nvSpPr>
          <p:spPr>
            <a:xfrm>
              <a:off x="1366240" y="3651990"/>
              <a:ext cx="679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埃及</a:t>
              </a:r>
            </a:p>
          </p:txBody>
        </p:sp>
        <p:sp>
          <p:nvSpPr>
            <p:cNvPr id="275" name="橢圓 274"/>
            <p:cNvSpPr/>
            <p:nvPr/>
          </p:nvSpPr>
          <p:spPr>
            <a:xfrm>
              <a:off x="5145784" y="3402578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6" name="文字方塊 275"/>
            <p:cNvSpPr txBox="1"/>
            <p:nvPr/>
          </p:nvSpPr>
          <p:spPr>
            <a:xfrm>
              <a:off x="4880992" y="3459346"/>
              <a:ext cx="50405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青海</a:t>
              </a:r>
            </a:p>
          </p:txBody>
        </p:sp>
        <p:sp>
          <p:nvSpPr>
            <p:cNvPr id="277" name="橢圓 276"/>
            <p:cNvSpPr/>
            <p:nvPr/>
          </p:nvSpPr>
          <p:spPr>
            <a:xfrm>
              <a:off x="5390128" y="3506088"/>
              <a:ext cx="72008" cy="7200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8" name="文字方塊 277"/>
            <p:cNvSpPr txBox="1"/>
            <p:nvPr/>
          </p:nvSpPr>
          <p:spPr>
            <a:xfrm>
              <a:off x="5385048" y="3365811"/>
              <a:ext cx="50405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寧夏</a:t>
              </a:r>
            </a:p>
          </p:txBody>
        </p:sp>
        <p:sp>
          <p:nvSpPr>
            <p:cNvPr id="279" name="文字方塊 278"/>
            <p:cNvSpPr txBox="1"/>
            <p:nvPr/>
          </p:nvSpPr>
          <p:spPr>
            <a:xfrm>
              <a:off x="6033120" y="4077072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福建</a:t>
              </a:r>
            </a:p>
          </p:txBody>
        </p:sp>
        <p:cxnSp>
          <p:nvCxnSpPr>
            <p:cNvPr id="12" name="直線接點 11"/>
            <p:cNvCxnSpPr/>
            <p:nvPr/>
          </p:nvCxnSpPr>
          <p:spPr>
            <a:xfrm>
              <a:off x="3245854" y="1755743"/>
              <a:ext cx="979995" cy="0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2" name="直線接點 281"/>
            <p:cNvCxnSpPr/>
            <p:nvPr/>
          </p:nvCxnSpPr>
          <p:spPr>
            <a:xfrm>
              <a:off x="3245854" y="1988840"/>
              <a:ext cx="979995" cy="0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4" name="文字方塊 243"/>
            <p:cNvSpPr txBox="1"/>
            <p:nvPr/>
          </p:nvSpPr>
          <p:spPr>
            <a:xfrm>
              <a:off x="4304928" y="1556792"/>
              <a:ext cx="18057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0" dirty="0" smtClean="0">
                  <a:latin typeface="微軟正黑體" pitchFamily="34" charset="-120"/>
                  <a:ea typeface="微軟正黑體" pitchFamily="34" charset="-120"/>
                </a:rPr>
                <a:t>絲綢之路經濟帶</a:t>
              </a:r>
              <a:endParaRPr lang="zh-TW" altLang="en-US" sz="16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84" name="文字方塊 283"/>
            <p:cNvSpPr txBox="1"/>
            <p:nvPr/>
          </p:nvSpPr>
          <p:spPr>
            <a:xfrm>
              <a:off x="4304927" y="1826791"/>
              <a:ext cx="212182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600" b="0" dirty="0" smtClean="0">
                  <a:latin typeface="微軟正黑體" pitchFamily="34" charset="-120"/>
                  <a:ea typeface="微軟正黑體" pitchFamily="34" charset="-120"/>
                </a:rPr>
                <a:t>21</a:t>
              </a:r>
              <a:r>
                <a:rPr lang="zh-TW" altLang="en-US" sz="1600" b="0" dirty="0" smtClean="0">
                  <a:latin typeface="微軟正黑體" pitchFamily="34" charset="-120"/>
                  <a:ea typeface="微軟正黑體" pitchFamily="34" charset="-120"/>
                </a:rPr>
                <a:t>世紀海上絲綢之路</a:t>
              </a:r>
              <a:endParaRPr lang="zh-TW" altLang="en-US" sz="1600" b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048" name="手繪多邊形 2047"/>
            <p:cNvSpPr/>
            <p:nvPr/>
          </p:nvSpPr>
          <p:spPr>
            <a:xfrm>
              <a:off x="5185410" y="5478780"/>
              <a:ext cx="297180" cy="491490"/>
            </a:xfrm>
            <a:custGeom>
              <a:avLst/>
              <a:gdLst>
                <a:gd name="connsiteX0" fmla="*/ 0 w 297180"/>
                <a:gd name="connsiteY0" fmla="*/ 0 h 491490"/>
                <a:gd name="connsiteX1" fmla="*/ 297180 w 297180"/>
                <a:gd name="connsiteY1" fmla="*/ 491490 h 491490"/>
                <a:gd name="connsiteX0" fmla="*/ 0 w 297180"/>
                <a:gd name="connsiteY0" fmla="*/ 0 h 491490"/>
                <a:gd name="connsiteX1" fmla="*/ 297180 w 297180"/>
                <a:gd name="connsiteY1" fmla="*/ 491490 h 491490"/>
                <a:gd name="connsiteX0" fmla="*/ 0 w 297180"/>
                <a:gd name="connsiteY0" fmla="*/ 0 h 491490"/>
                <a:gd name="connsiteX1" fmla="*/ 297180 w 297180"/>
                <a:gd name="connsiteY1" fmla="*/ 491490 h 491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97180" h="491490">
                  <a:moveTo>
                    <a:pt x="0" y="0"/>
                  </a:moveTo>
                  <a:cubicBezTo>
                    <a:pt x="247650" y="125730"/>
                    <a:pt x="255270" y="293370"/>
                    <a:pt x="297180" y="491490"/>
                  </a:cubicBezTo>
                </a:path>
              </a:pathLst>
            </a:custGeom>
            <a:noFill/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8" name="橢圓 227"/>
            <p:cNvSpPr/>
            <p:nvPr/>
          </p:nvSpPr>
          <p:spPr>
            <a:xfrm>
              <a:off x="5432672" y="5930992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9" name="橢圓 228"/>
            <p:cNvSpPr/>
            <p:nvPr/>
          </p:nvSpPr>
          <p:spPr>
            <a:xfrm>
              <a:off x="5145784" y="5445224"/>
              <a:ext cx="72008" cy="72008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0" name="文字方塊 259"/>
            <p:cNvSpPr txBox="1"/>
            <p:nvPr/>
          </p:nvSpPr>
          <p:spPr>
            <a:xfrm>
              <a:off x="4598378" y="5480072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馬來西亞</a:t>
              </a:r>
            </a:p>
          </p:txBody>
        </p:sp>
        <p:sp>
          <p:nvSpPr>
            <p:cNvPr id="265" name="文字方塊 264"/>
            <p:cNvSpPr txBox="1"/>
            <p:nvPr/>
          </p:nvSpPr>
          <p:spPr>
            <a:xfrm>
              <a:off x="5457056" y="5795238"/>
              <a:ext cx="7872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100" b="0" dirty="0">
                  <a:latin typeface="微軟正黑體" pitchFamily="34" charset="-120"/>
                  <a:ea typeface="微軟正黑體" pitchFamily="34" charset="-120"/>
                </a:rPr>
                <a:t>印尼</a:t>
              </a:r>
            </a:p>
          </p:txBody>
        </p:sp>
      </p:grpSp>
      <p:sp>
        <p:nvSpPr>
          <p:cNvPr id="288" name="矩形 287"/>
          <p:cNvSpPr/>
          <p:nvPr/>
        </p:nvSpPr>
        <p:spPr>
          <a:xfrm>
            <a:off x="28228" y="6228601"/>
            <a:ext cx="73730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1600" b="0" dirty="0">
                <a:latin typeface="+mn-ea"/>
                <a:ea typeface="+mn-ea"/>
              </a:rPr>
              <a:t>註</a:t>
            </a:r>
            <a:r>
              <a:rPr lang="en-US" altLang="zh-TW" sz="1600" b="0" dirty="0" smtClean="0">
                <a:latin typeface="+mn-ea"/>
                <a:ea typeface="+mn-ea"/>
              </a:rPr>
              <a:t>:</a:t>
            </a:r>
            <a:r>
              <a:rPr lang="zh-TW" altLang="en-US" sz="1600" b="0" dirty="0" smtClean="0">
                <a:latin typeface="+mn-ea"/>
                <a:ea typeface="+mn-ea"/>
              </a:rPr>
              <a:t>每年建設商機為亞洲開發銀行預估</a:t>
            </a:r>
            <a:r>
              <a:rPr lang="en-US" altLang="zh-TW" sz="1600" b="0" dirty="0" smtClean="0">
                <a:latin typeface="+mn-ea"/>
                <a:ea typeface="+mn-ea"/>
              </a:rPr>
              <a:t>2011</a:t>
            </a:r>
            <a:r>
              <a:rPr lang="zh-TW" altLang="en-US" sz="1600" b="0" dirty="0" smtClean="0">
                <a:latin typeface="+mn-ea"/>
                <a:ea typeface="+mn-ea"/>
              </a:rPr>
              <a:t>至</a:t>
            </a:r>
            <a:r>
              <a:rPr lang="en-US" altLang="zh-TW" sz="1600" b="0" dirty="0" smtClean="0">
                <a:latin typeface="+mn-ea"/>
                <a:ea typeface="+mn-ea"/>
              </a:rPr>
              <a:t>2020</a:t>
            </a:r>
            <a:r>
              <a:rPr lang="zh-TW" altLang="en-US" sz="1600" b="0" dirty="0" smtClean="0">
                <a:latin typeface="+mn-ea"/>
                <a:ea typeface="+mn-ea"/>
              </a:rPr>
              <a:t>年期間，東亞新興市場將投入</a:t>
            </a:r>
            <a:endParaRPr lang="en-US" altLang="zh-TW" sz="1600" b="0" dirty="0" smtClean="0">
              <a:latin typeface="+mn-ea"/>
              <a:ea typeface="+mn-ea"/>
            </a:endParaRPr>
          </a:p>
          <a:p>
            <a:r>
              <a:rPr lang="en-US" altLang="zh-TW" sz="1600" b="0" dirty="0">
                <a:latin typeface="+mn-ea"/>
                <a:ea typeface="+mn-ea"/>
              </a:rPr>
              <a:t> </a:t>
            </a:r>
            <a:r>
              <a:rPr lang="en-US" altLang="zh-TW" sz="1600" b="0" dirty="0" smtClean="0">
                <a:latin typeface="+mn-ea"/>
                <a:ea typeface="+mn-ea"/>
              </a:rPr>
              <a:t>    8</a:t>
            </a:r>
            <a:r>
              <a:rPr lang="zh-TW" altLang="en-US" sz="1600" b="0" dirty="0" smtClean="0">
                <a:latin typeface="+mn-ea"/>
                <a:ea typeface="+mn-ea"/>
              </a:rPr>
              <a:t>兆美元於基礎建設投資，平均每年約</a:t>
            </a:r>
            <a:r>
              <a:rPr lang="en-US" altLang="zh-TW" sz="1600" b="0" dirty="0" smtClean="0">
                <a:latin typeface="+mn-ea"/>
                <a:ea typeface="+mn-ea"/>
              </a:rPr>
              <a:t>8000</a:t>
            </a:r>
            <a:r>
              <a:rPr lang="zh-TW" altLang="en-US" sz="1600" b="0" dirty="0" smtClean="0">
                <a:latin typeface="+mn-ea"/>
                <a:ea typeface="+mn-ea"/>
              </a:rPr>
              <a:t>億美元。</a:t>
            </a:r>
            <a:endParaRPr lang="zh-TW" altLang="zh-TW" sz="1600" b="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2968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41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3076" name="Picture 4" descr="http://upload.xh08.cn/2015/0416/142915892536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4505" y="3429000"/>
            <a:ext cx="4941692" cy="32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grinews.com/news/wp-content/uploads/2015/03/%E5%8A%A0%E5%85%A5%E4%BA%9E%E6%8A%95%E8%A1%8C%E4%B8%96%E7%95%8C%E6%96%B0%E8%B6%A8%E5%8B%A2-0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20952" y="476672"/>
            <a:ext cx="5283860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nta.gov.tw/_admin/_upload/ContentB/459/pic/images/%E6%87%B6%E4%BA%BA%E5%8C%85_%E9%A0%81%E9%9D%A2_0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664" y="1035188"/>
            <a:ext cx="422446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nta.gov.tw/_admin/_upload/ContentB/459/pic/images/%E6%87%B6%E4%BA%BA%E5%8C%85_%E9%A0%81%E9%9D%A2_0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906" y="3833185"/>
            <a:ext cx="3783062" cy="283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562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矩形 2055"/>
          <p:cNvSpPr/>
          <p:nvPr/>
        </p:nvSpPr>
        <p:spPr>
          <a:xfrm>
            <a:off x="812540" y="1151842"/>
            <a:ext cx="8316925" cy="11877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2763" y="116632"/>
            <a:ext cx="8915400" cy="634082"/>
          </a:xfrm>
        </p:spPr>
        <p:txBody>
          <a:bodyPr/>
          <a:lstStyle/>
          <a:p>
            <a:r>
              <a:rPr lang="zh-TW" altLang="en-US" dirty="0" smtClean="0"/>
              <a:t>一帶一路產業商機</a:t>
            </a:r>
            <a:endParaRPr lang="zh-TW" altLang="en-US" dirty="0"/>
          </a:p>
        </p:txBody>
      </p:sp>
      <p:sp>
        <p:nvSpPr>
          <p:cNvPr id="47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504011" y="6477619"/>
            <a:ext cx="2311400" cy="365125"/>
          </a:xfrm>
        </p:spPr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42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grpSp>
        <p:nvGrpSpPr>
          <p:cNvPr id="102" name="群組 101"/>
          <p:cNvGrpSpPr/>
          <p:nvPr/>
        </p:nvGrpSpPr>
        <p:grpSpPr>
          <a:xfrm>
            <a:off x="128464" y="2564904"/>
            <a:ext cx="2520280" cy="400110"/>
            <a:chOff x="128464" y="971436"/>
            <a:chExt cx="1440160" cy="400110"/>
          </a:xfrm>
        </p:grpSpPr>
        <p:sp>
          <p:nvSpPr>
            <p:cNvPr id="103" name="圓角矩形 102"/>
            <p:cNvSpPr/>
            <p:nvPr/>
          </p:nvSpPr>
          <p:spPr>
            <a:xfrm>
              <a:off x="128464" y="1214558"/>
              <a:ext cx="1440160" cy="144016"/>
            </a:xfrm>
            <a:prstGeom prst="roundRect">
              <a:avLst/>
            </a:prstGeom>
            <a:scene3d>
              <a:camera prst="perspectiveRelaxed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4" name="文字方塊 103"/>
            <p:cNvSpPr txBox="1"/>
            <p:nvPr/>
          </p:nvSpPr>
          <p:spPr>
            <a:xfrm>
              <a:off x="128464" y="971436"/>
              <a:ext cx="144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latin typeface="微軟正黑體" pitchFamily="34" charset="-120"/>
                  <a:ea typeface="微軟正黑體" pitchFamily="34" charset="-120"/>
                </a:rPr>
                <a:t>經濟規模之產業趨勢</a:t>
              </a:r>
              <a:endParaRPr lang="zh-TW" altLang="en-US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05" name="群組 104"/>
          <p:cNvGrpSpPr/>
          <p:nvPr/>
        </p:nvGrpSpPr>
        <p:grpSpPr>
          <a:xfrm>
            <a:off x="56456" y="3212976"/>
            <a:ext cx="1332148" cy="707886"/>
            <a:chOff x="128464" y="971436"/>
            <a:chExt cx="1440160" cy="707886"/>
          </a:xfrm>
        </p:grpSpPr>
        <p:sp>
          <p:nvSpPr>
            <p:cNvPr id="106" name="圓角矩形 105"/>
            <p:cNvSpPr/>
            <p:nvPr/>
          </p:nvSpPr>
          <p:spPr>
            <a:xfrm>
              <a:off x="128464" y="1214558"/>
              <a:ext cx="1440160" cy="144016"/>
            </a:xfrm>
            <a:prstGeom prst="roundRect">
              <a:avLst/>
            </a:prstGeom>
            <a:scene3d>
              <a:camera prst="perspectiveRelaxed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7" name="文字方塊 106"/>
            <p:cNvSpPr txBox="1"/>
            <p:nvPr/>
          </p:nvSpPr>
          <p:spPr>
            <a:xfrm>
              <a:off x="128464" y="971436"/>
              <a:ext cx="144016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latin typeface="微軟正黑體" pitchFamily="34" charset="-120"/>
                  <a:ea typeface="微軟正黑體" pitchFamily="34" charset="-120"/>
                </a:rPr>
                <a:t>沿線國家</a:t>
              </a:r>
              <a:endParaRPr lang="zh-TW" altLang="en-US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14" name="직사각형 30"/>
          <p:cNvSpPr/>
          <p:nvPr/>
        </p:nvSpPr>
        <p:spPr>
          <a:xfrm>
            <a:off x="1021744" y="3741638"/>
            <a:ext cx="3060000" cy="1655613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3FA"/>
              </a:gs>
              <a:gs pos="100000">
                <a:srgbClr val="4FCDFF"/>
              </a:gs>
            </a:gsLst>
            <a:lin ang="10800000" scaled="1"/>
            <a:tileRect/>
          </a:gradFill>
          <a:ln w="25400" cap="flat" cmpd="sng" algn="ctr">
            <a:solidFill>
              <a:srgbClr val="125B88"/>
            </a:solidFill>
            <a:prstDash val="solid"/>
          </a:ln>
          <a:effectLst/>
          <a:scene3d>
            <a:camera prst="perspectiveRelaxed">
              <a:rot lat="17400000" lon="0" rev="0"/>
            </a:camera>
            <a:lightRig rig="threePt" dir="t"/>
          </a:scene3d>
          <a:sp3d extrusionH="381000"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0" kern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115" name="직사각형 31"/>
          <p:cNvSpPr/>
          <p:nvPr/>
        </p:nvSpPr>
        <p:spPr>
          <a:xfrm>
            <a:off x="3944888" y="3699797"/>
            <a:ext cx="3060000" cy="1655613"/>
          </a:xfrm>
          <a:prstGeom prst="rect">
            <a:avLst/>
          </a:prstGeom>
          <a:gradFill flip="none" rotWithShape="1">
            <a:gsLst>
              <a:gs pos="0">
                <a:srgbClr val="8FC62C"/>
              </a:gs>
              <a:gs pos="50000">
                <a:srgbClr val="B6E084"/>
              </a:gs>
              <a:gs pos="100000">
                <a:srgbClr val="C9E4A6"/>
              </a:gs>
            </a:gsLst>
            <a:lin ang="10800000" scaled="1"/>
            <a:tileRect/>
          </a:gradFill>
          <a:ln w="25400" cap="flat" cmpd="sng" algn="ctr">
            <a:solidFill>
              <a:srgbClr val="517F31"/>
            </a:solidFill>
            <a:prstDash val="solid"/>
          </a:ln>
          <a:effectLst/>
          <a:scene3d>
            <a:camera prst="perspectiveRelaxed">
              <a:rot lat="17400000" lon="0" rev="0"/>
            </a:camera>
            <a:lightRig rig="threePt" dir="t"/>
          </a:scene3d>
          <a:sp3d z="336550" extrusionH="381000"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0" kern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116" name="오른쪽 화살표 32"/>
          <p:cNvSpPr/>
          <p:nvPr/>
        </p:nvSpPr>
        <p:spPr>
          <a:xfrm>
            <a:off x="6877126" y="3171998"/>
            <a:ext cx="2808000" cy="2644796"/>
          </a:xfrm>
          <a:prstGeom prst="rightArrow">
            <a:avLst>
              <a:gd name="adj1" fmla="val 63519"/>
              <a:gd name="adj2" fmla="val 40435"/>
            </a:avLst>
          </a:prstGeom>
          <a:gradFill flip="none" rotWithShape="1">
            <a:gsLst>
              <a:gs pos="0">
                <a:srgbClr val="FCF600"/>
              </a:gs>
              <a:gs pos="50000">
                <a:srgbClr val="FFFF3F"/>
              </a:gs>
              <a:gs pos="100000">
                <a:srgbClr val="FFFF9F"/>
              </a:gs>
            </a:gsLst>
            <a:lin ang="10800000" scaled="1"/>
            <a:tileRect/>
          </a:gradFill>
          <a:ln w="25400" cap="flat" cmpd="sng" algn="ctr">
            <a:solidFill>
              <a:srgbClr val="ACB014"/>
            </a:solidFill>
            <a:prstDash val="solid"/>
          </a:ln>
          <a:effectLst/>
          <a:scene3d>
            <a:camera prst="perspectiveRelaxed">
              <a:rot lat="17400000" lon="0" rev="0"/>
            </a:camera>
            <a:lightRig rig="threePt" dir="t"/>
          </a:scene3d>
          <a:sp3d z="685800" extrusionH="381000"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0" kern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857912" y="4886018"/>
            <a:ext cx="457200" cy="385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8" name="矩形 117"/>
          <p:cNvSpPr/>
          <p:nvPr/>
        </p:nvSpPr>
        <p:spPr>
          <a:xfrm>
            <a:off x="6776288" y="4506726"/>
            <a:ext cx="457200" cy="385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31" name="直線接點 230"/>
          <p:cNvCxnSpPr/>
          <p:nvPr/>
        </p:nvCxnSpPr>
        <p:spPr>
          <a:xfrm flipV="1">
            <a:off x="6760586" y="2780928"/>
            <a:ext cx="13524" cy="21240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3" name="文字方塊 242"/>
          <p:cNvSpPr txBox="1"/>
          <p:nvPr/>
        </p:nvSpPr>
        <p:spPr>
          <a:xfrm>
            <a:off x="5529064" y="242088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中等收入陷阱門檻</a:t>
            </a:r>
            <a:endParaRPr lang="zh-TW" altLang="en-US" b="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29" name="群組 128"/>
          <p:cNvGrpSpPr/>
          <p:nvPr/>
        </p:nvGrpSpPr>
        <p:grpSpPr>
          <a:xfrm>
            <a:off x="56456" y="5517232"/>
            <a:ext cx="1332148" cy="707886"/>
            <a:chOff x="128464" y="971436"/>
            <a:chExt cx="1440160" cy="707886"/>
          </a:xfrm>
        </p:grpSpPr>
        <p:sp>
          <p:nvSpPr>
            <p:cNvPr id="130" name="圓角矩形 129"/>
            <p:cNvSpPr/>
            <p:nvPr/>
          </p:nvSpPr>
          <p:spPr>
            <a:xfrm>
              <a:off x="128464" y="1214558"/>
              <a:ext cx="1440160" cy="144016"/>
            </a:xfrm>
            <a:prstGeom prst="roundRect">
              <a:avLst/>
            </a:prstGeom>
            <a:scene3d>
              <a:camera prst="perspectiveRelaxed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1" name="文字方塊 130"/>
            <p:cNvSpPr txBox="1"/>
            <p:nvPr/>
          </p:nvSpPr>
          <p:spPr>
            <a:xfrm>
              <a:off x="128464" y="971436"/>
              <a:ext cx="144016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latin typeface="微軟正黑體" pitchFamily="34" charset="-120"/>
                  <a:ea typeface="微軟正黑體" pitchFamily="34" charset="-120"/>
                </a:rPr>
                <a:t>相關產業</a:t>
              </a:r>
              <a:endParaRPr lang="zh-TW" altLang="en-US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55" name="文字方塊 254"/>
          <p:cNvSpPr txBox="1"/>
          <p:nvPr/>
        </p:nvSpPr>
        <p:spPr>
          <a:xfrm>
            <a:off x="1208584" y="423038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人均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GDP</a:t>
            </a:r>
          </a:p>
          <a:p>
            <a:pPr algn="ctr"/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3000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美元以下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" name="文字方塊 132"/>
          <p:cNvSpPr txBox="1"/>
          <p:nvPr/>
        </p:nvSpPr>
        <p:spPr>
          <a:xfrm>
            <a:off x="3944888" y="3882534"/>
            <a:ext cx="28156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人均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GDP</a:t>
            </a:r>
          </a:p>
          <a:p>
            <a:pPr algn="ctr"/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3000-5000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美元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4" name="文字方塊 133"/>
          <p:cNvSpPr txBox="1"/>
          <p:nvPr/>
        </p:nvSpPr>
        <p:spPr>
          <a:xfrm>
            <a:off x="6897216" y="3522494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人均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GDP</a:t>
            </a:r>
          </a:p>
          <a:p>
            <a:pPr algn="ctr"/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000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美元以上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36" name="群組 135"/>
          <p:cNvGrpSpPr/>
          <p:nvPr/>
        </p:nvGrpSpPr>
        <p:grpSpPr>
          <a:xfrm>
            <a:off x="128464" y="836712"/>
            <a:ext cx="2520280" cy="400110"/>
            <a:chOff x="128464" y="971436"/>
            <a:chExt cx="1440160" cy="400110"/>
          </a:xfrm>
        </p:grpSpPr>
        <p:sp>
          <p:nvSpPr>
            <p:cNvPr id="137" name="圓角矩形 136"/>
            <p:cNvSpPr/>
            <p:nvPr/>
          </p:nvSpPr>
          <p:spPr>
            <a:xfrm>
              <a:off x="128464" y="1214558"/>
              <a:ext cx="1440160" cy="144016"/>
            </a:xfrm>
            <a:prstGeom prst="roundRect">
              <a:avLst/>
            </a:prstGeom>
            <a:scene3d>
              <a:camera prst="perspectiveRelaxed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8" name="文字方塊 137"/>
            <p:cNvSpPr txBox="1"/>
            <p:nvPr/>
          </p:nvSpPr>
          <p:spPr>
            <a:xfrm>
              <a:off x="128464" y="971436"/>
              <a:ext cx="14401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latin typeface="微軟正黑體" pitchFamily="34" charset="-120"/>
                  <a:ea typeface="微軟正黑體" pitchFamily="34" charset="-120"/>
                </a:rPr>
                <a:t>產業商機</a:t>
              </a:r>
              <a:endParaRPr lang="zh-TW" altLang="en-US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053" name="文字方塊 2052"/>
          <p:cNvSpPr txBox="1"/>
          <p:nvPr/>
        </p:nvSpPr>
        <p:spPr>
          <a:xfrm>
            <a:off x="812540" y="1484784"/>
            <a:ext cx="3204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基礎建設利益</a:t>
            </a:r>
            <a:endParaRPr lang="zh-TW" altLang="en-US" sz="3600" dirty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54" name="矩形 2053"/>
          <p:cNvSpPr/>
          <p:nvPr/>
        </p:nvSpPr>
        <p:spPr>
          <a:xfrm>
            <a:off x="4805905" y="1484784"/>
            <a:ext cx="4035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經濟成長帶動產業</a:t>
            </a:r>
            <a:endParaRPr lang="zh-TW" altLang="en-US" sz="3600" dirty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57" name="加號 2056"/>
          <p:cNvSpPr/>
          <p:nvPr/>
        </p:nvSpPr>
        <p:spPr>
          <a:xfrm rot="2576610">
            <a:off x="3728428" y="1272535"/>
            <a:ext cx="1070828" cy="1070828"/>
          </a:xfrm>
          <a:prstGeom prst="mathPlus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58" name="文字方塊 2057"/>
          <p:cNvSpPr txBox="1"/>
          <p:nvPr/>
        </p:nvSpPr>
        <p:spPr>
          <a:xfrm>
            <a:off x="1352600" y="5397251"/>
            <a:ext cx="2649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一級產業</a:t>
            </a:r>
            <a:endParaRPr lang="en-US" altLang="zh-TW" b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初級製造業</a:t>
            </a:r>
            <a:endParaRPr lang="en-US" altLang="zh-TW" b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生產性及商業服務業</a:t>
            </a:r>
            <a:endParaRPr lang="en-US" altLang="zh-TW" b="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5" name="文字方塊 144"/>
          <p:cNvSpPr txBox="1"/>
          <p:nvPr/>
        </p:nvSpPr>
        <p:spPr>
          <a:xfrm>
            <a:off x="3944888" y="4981040"/>
            <a:ext cx="2649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製造業往資本及知識密集發展</a:t>
            </a:r>
            <a:endParaRPr lang="en-US" altLang="zh-TW" b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支援性服務業興起</a:t>
            </a:r>
            <a:endParaRPr lang="en-US" altLang="zh-TW" b="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6" name="文字方塊 145"/>
          <p:cNvSpPr txBox="1"/>
          <p:nvPr/>
        </p:nvSpPr>
        <p:spPr>
          <a:xfrm>
            <a:off x="6823668" y="4758793"/>
            <a:ext cx="2649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消費實力提升</a:t>
            </a:r>
            <a:endParaRPr lang="en-US" altLang="zh-TW" b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邁向中高技術製造業</a:t>
            </a:r>
            <a:endParaRPr lang="en-US" altLang="zh-TW" b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b="0" dirty="0" smtClean="0">
                <a:latin typeface="微軟正黑體" pitchFamily="34" charset="-120"/>
                <a:ea typeface="微軟正黑體" pitchFamily="34" charset="-120"/>
              </a:rPr>
              <a:t>服務業比重逐漸提升</a:t>
            </a:r>
            <a:endParaRPr lang="en-US" altLang="zh-TW" b="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59" name="文字方塊 2058"/>
          <p:cNvSpPr txBox="1"/>
          <p:nvPr/>
        </p:nvSpPr>
        <p:spPr>
          <a:xfrm>
            <a:off x="1280592" y="3369766"/>
            <a:ext cx="257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烏茲別克</a:t>
            </a:r>
            <a:endParaRPr lang="en-US" altLang="zh-TW" b="0" dirty="0" smtClean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0" dirty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印度、吉爾吉斯</a:t>
            </a:r>
            <a:endParaRPr lang="en-US" altLang="zh-TW" b="0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越南</a:t>
            </a:r>
            <a:r>
              <a:rPr lang="zh-TW" altLang="en-US" b="0" dirty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、塔吉克、</a:t>
            </a:r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肯亞</a:t>
            </a:r>
            <a:endParaRPr lang="zh-TW" altLang="en-US" b="0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8" name="文字方塊 147"/>
          <p:cNvSpPr txBox="1"/>
          <p:nvPr/>
        </p:nvSpPr>
        <p:spPr>
          <a:xfrm>
            <a:off x="3944888" y="3187942"/>
            <a:ext cx="2649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斯里蘭卡</a:t>
            </a:r>
            <a:endParaRPr lang="en-US" altLang="zh-TW" b="0" dirty="0" smtClean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伊朗、埃及、印尼</a:t>
            </a:r>
            <a:endParaRPr lang="en-US" altLang="zh-TW" b="0" dirty="0" smtClean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9" name="文字方塊 148"/>
          <p:cNvSpPr txBox="1"/>
          <p:nvPr/>
        </p:nvSpPr>
        <p:spPr>
          <a:xfrm>
            <a:off x="6768168" y="2852936"/>
            <a:ext cx="2865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哈薩克、俄羅斯</a:t>
            </a:r>
            <a:endParaRPr lang="en-US" altLang="zh-TW" b="0" dirty="0" smtClean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希臘、土耳其、馬來西亞</a:t>
            </a:r>
            <a:endParaRPr lang="en-US" altLang="zh-TW" b="0" dirty="0" smtClean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0908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FC4CB9-E07C-4EFB-A623-4AFFB33E0F20}" type="slidenum">
              <a:rPr lang="zh-TW" altLang="en-US"/>
              <a:pPr>
                <a:defRPr/>
              </a:pPr>
              <a:t>43</a:t>
            </a:fld>
            <a:endParaRPr lang="zh-TW" altLang="en-US"/>
          </a:p>
        </p:txBody>
      </p:sp>
      <p:pic>
        <p:nvPicPr>
          <p:cNvPr id="57348" name="Picture 2" descr="C:\Users\d5230\AppData\Local\Microsoft\Windows\Temporary Internet Files\Low\Content.IE5\1LSQGRU7\MC910216995[1]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4452" y="1988840"/>
            <a:ext cx="4407327" cy="26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標題 4"/>
          <p:cNvSpPr>
            <a:spLocks noGrp="1"/>
          </p:cNvSpPr>
          <p:nvPr>
            <p:ph type="title"/>
          </p:nvPr>
        </p:nvSpPr>
        <p:spPr>
          <a:xfrm>
            <a:off x="782506" y="914797"/>
            <a:ext cx="8420100" cy="1362075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zh-TW" altLang="en-US" sz="6000" dirty="0" smtClean="0">
                <a:solidFill>
                  <a:schemeClr val="accent1">
                    <a:lumMod val="75000"/>
                  </a:schemeClr>
                </a:solidFill>
              </a:rPr>
              <a:t>台灣發展機會</a:t>
            </a:r>
            <a:endParaRPr lang="zh-TW" altLang="en-US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5188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solidFill>
                  <a:srgbClr val="C00000"/>
                </a:solidFill>
              </a:rPr>
              <a:t/>
            </a:r>
            <a:br>
              <a:rPr lang="en-US" altLang="zh-TW" dirty="0">
                <a:solidFill>
                  <a:srgbClr val="C00000"/>
                </a:solidFill>
              </a:rPr>
            </a:br>
            <a:r>
              <a:rPr lang="zh-TW" altLang="en-US" dirty="0" smtClean="0">
                <a:solidFill>
                  <a:srgbClr val="C00000"/>
                </a:solidFill>
              </a:rPr>
              <a:t>高科技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>
              <a:solidFill>
                <a:srgbClr val="C0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44488" y="908720"/>
            <a:ext cx="9264650" cy="1296144"/>
          </a:xfrm>
        </p:spPr>
        <p:txBody>
          <a:bodyPr>
            <a:normAutofit fontScale="70000" lnSpcReduction="20000"/>
          </a:bodyPr>
          <a:lstStyle/>
          <a:p>
            <a:r>
              <a:rPr lang="zh-TW" altLang="en-US" dirty="0" smtClean="0"/>
              <a:t>國際資訊公司</a:t>
            </a:r>
            <a:r>
              <a:rPr lang="en-US" altLang="zh-TW" dirty="0" smtClean="0"/>
              <a:t>(IDC)</a:t>
            </a:r>
            <a:r>
              <a:rPr lang="zh-TW" altLang="en-US" dirty="0" smtClean="0"/>
              <a:t> 對科技產業提出趨勢預測，認為整個產業的前景將環繞在行動運算、雲端服務、海量資料、社群網站這四大支柱所形成的「第三平台」發展。</a:t>
            </a:r>
            <a:endParaRPr lang="en-US" altLang="zh-TW" dirty="0" smtClean="0"/>
          </a:p>
          <a:p>
            <a:r>
              <a:rPr lang="zh-TW" altLang="en-US" dirty="0" smtClean="0"/>
              <a:t>軟硬通吃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AB91586-34D6-4BE5-99BE-BFCBAD7EB6DA}" type="slidenum">
              <a:rPr lang="en-US" altLang="zh-TW" smtClean="0"/>
              <a:pPr>
                <a:defRPr/>
              </a:pPr>
              <a:t>44</a:t>
            </a:fld>
            <a:endParaRPr lang="en-US" altLang="zh-TW"/>
          </a:p>
        </p:txBody>
      </p:sp>
      <p:pic>
        <p:nvPicPr>
          <p:cNvPr id="58370" name="Picture 2" descr="http://t0.gstatic.com/images?q=tbn:ANd9GcSmI35MSbzKUm9zaalwGIAiE2pwN4K-HBSDH0LSibF3V9kk7TREk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53275" y="2636912"/>
            <a:ext cx="2752725" cy="1657351"/>
          </a:xfrm>
          <a:prstGeom prst="rect">
            <a:avLst/>
          </a:prstGeom>
          <a:noFill/>
        </p:spPr>
      </p:pic>
      <p:pic>
        <p:nvPicPr>
          <p:cNvPr id="58374" name="Picture 6" descr="http://www.ey.gov.tw/Upload/UserFiles/2013-05-22_1003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1772816"/>
            <a:ext cx="3790950" cy="2999234"/>
          </a:xfrm>
          <a:prstGeom prst="rect">
            <a:avLst/>
          </a:prstGeom>
          <a:noFill/>
        </p:spPr>
      </p:pic>
      <p:pic>
        <p:nvPicPr>
          <p:cNvPr id="58372" name="Picture 4" descr="http://big5.taiwan.cn/gate/big5/cse.special.taiwan.cn/2012/ecforum/jcfy/shlajjhz/yjg/201207/W0201207295238322839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6616" y="4357670"/>
            <a:ext cx="7387339" cy="2500330"/>
          </a:xfrm>
          <a:prstGeom prst="rect">
            <a:avLst/>
          </a:prstGeom>
          <a:noFill/>
        </p:spPr>
      </p:pic>
      <p:pic>
        <p:nvPicPr>
          <p:cNvPr id="58376" name="Picture 8" descr="http://mms.digitimes.com/imageCH_4.aspx?img=/NewsImg/2013/0122/320172-1-W326P.jpg&amp;W=25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6496" y="2420888"/>
            <a:ext cx="2926131" cy="20717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1939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C00000"/>
                </a:solidFill>
              </a:rPr>
              <a:t>工業</a:t>
            </a:r>
            <a:r>
              <a:rPr lang="zh-TW" altLang="en-US" dirty="0" smtClean="0"/>
              <a:t>：生產力 </a:t>
            </a:r>
            <a:r>
              <a:rPr lang="en-US" altLang="zh-TW" dirty="0" smtClean="0"/>
              <a:t>4.0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45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4" name="圖片 3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80" y="980728"/>
            <a:ext cx="9542931" cy="5496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39403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economyincrisis.org/wp-content/uploads/2013/11/TPP-natio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02" y="1856552"/>
            <a:ext cx="5328592" cy="38046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5745164" y="1987551"/>
            <a:ext cx="3563937" cy="324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n-US" altLang="zh-TW" b="1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85750" indent="-285750" algn="just">
              <a:lnSpc>
                <a:spcPts val="28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TPP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是「跨太平洋夥伴協定」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（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Trans-Pacific Partnership Agreement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）的縮寫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85750" indent="-285750" algn="just">
              <a:lnSpc>
                <a:spcPts val="2800"/>
              </a:lnSpc>
              <a:buFont typeface="Arial" panose="020B0604020202020204" pitchFamily="34" charset="0"/>
              <a:buChar char="•"/>
              <a:defRPr/>
            </a:pP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85750" indent="-285750" algn="just">
              <a:lnSpc>
                <a:spcPts val="2800"/>
              </a:lnSpc>
              <a:buFont typeface="Arial" panose="020B0604020202020204" pitchFamily="34" charset="0"/>
              <a:buChar char="•"/>
              <a:defRPr/>
            </a:pP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是一個由美國主導的大型區域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經濟整合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協定</a:t>
            </a:r>
            <a:r>
              <a:rPr lang="zh-TW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在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2015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年已完成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談判。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目前共有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國參加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*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，都是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APEC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成員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9220" name="矩形 1"/>
          <p:cNvSpPr>
            <a:spLocks noChangeArrowheads="1"/>
          </p:cNvSpPr>
          <p:nvPr/>
        </p:nvSpPr>
        <p:spPr bwMode="auto">
          <a:xfrm>
            <a:off x="1065214" y="5765800"/>
            <a:ext cx="496728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1700"/>
              <a:t>*美國、日本、新加坡、紐西蘭、汶萊、智利、秘魯、澳洲、馬來西亞、越南、墨西哥及加拿大</a:t>
            </a:r>
          </a:p>
        </p:txBody>
      </p:sp>
      <p:sp>
        <p:nvSpPr>
          <p:cNvPr id="9221" name="矩形 2"/>
          <p:cNvSpPr>
            <a:spLocks noChangeArrowheads="1"/>
          </p:cNvSpPr>
          <p:nvPr/>
        </p:nvSpPr>
        <p:spPr bwMode="auto">
          <a:xfrm>
            <a:off x="1497014" y="231776"/>
            <a:ext cx="6980237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800">
                <a:solidFill>
                  <a:srgbClr val="C00000"/>
                </a:solidFill>
              </a:rPr>
              <a:t>「跨太平洋夥伴協定」（</a:t>
            </a:r>
            <a:r>
              <a:rPr lang="en-US" altLang="zh-TW" sz="3800">
                <a:solidFill>
                  <a:srgbClr val="C00000"/>
                </a:solidFill>
              </a:rPr>
              <a:t>TPP</a:t>
            </a:r>
            <a:r>
              <a:rPr lang="zh-TW" altLang="en-US" sz="3800">
                <a:solidFill>
                  <a:srgbClr val="C00000"/>
                </a:solidFill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57716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/>
        </p:nvSpPr>
        <p:spPr>
          <a:xfrm>
            <a:off x="631826" y="2133601"/>
            <a:ext cx="4322763" cy="3924151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algn="ctr" eaLnBrk="1" hangingPunct="1"/>
            <a:endParaRPr lang="en-US" altLang="zh-TW" b="1" dirty="0">
              <a:solidFill>
                <a:srgbClr val="FFFFFF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n-US" altLang="zh-TW" sz="2100" dirty="0">
                <a:latin typeface="微軟正黑體" charset="0"/>
                <a:ea typeface="微軟正黑體" charset="0"/>
                <a:cs typeface="微軟正黑體" charset="0"/>
              </a:rPr>
              <a:t>RCEP</a:t>
            </a:r>
            <a:r>
              <a:rPr lang="zh-TW" altLang="en-US" sz="2100" dirty="0">
                <a:latin typeface="微軟正黑體" charset="0"/>
                <a:ea typeface="微軟正黑體" charset="0"/>
                <a:cs typeface="微軟正黑體" charset="0"/>
              </a:rPr>
              <a:t>全名為「區域全面經濟夥伴協定」</a:t>
            </a:r>
            <a:r>
              <a:rPr lang="en-US" altLang="zh-TW" sz="2100" dirty="0">
                <a:latin typeface="微軟正黑體" charset="0"/>
                <a:ea typeface="微軟正黑體" charset="0"/>
                <a:cs typeface="微軟正黑體" charset="0"/>
              </a:rPr>
              <a:t>(Regional Comprehensive Economic Partnership)</a:t>
            </a:r>
          </a:p>
          <a:p>
            <a:pPr algn="just" eaLnBrk="1" hangingPunct="1">
              <a:buFont typeface="Arial" charset="0"/>
              <a:buChar char="•"/>
            </a:pPr>
            <a:endParaRPr lang="en-US" altLang="zh-TW" sz="2100" dirty="0">
              <a:latin typeface="微軟正黑體" charset="0"/>
              <a:ea typeface="微軟正黑體" charset="0"/>
              <a:cs typeface="微軟正黑體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zh-TW" altLang="en-US" sz="2100" dirty="0">
                <a:latin typeface="微軟正黑體" charset="0"/>
                <a:ea typeface="微軟正黑體" charset="0"/>
                <a:cs typeface="微軟正黑體" charset="0"/>
              </a:rPr>
              <a:t>由東協</a:t>
            </a:r>
            <a:r>
              <a:rPr lang="en-US" altLang="zh-TW" sz="2100" dirty="0">
                <a:latin typeface="微軟正黑體" charset="0"/>
                <a:ea typeface="微軟正黑體" charset="0"/>
                <a:cs typeface="微軟正黑體" charset="0"/>
              </a:rPr>
              <a:t>(ASEAN)</a:t>
            </a:r>
            <a:r>
              <a:rPr lang="zh-TW" altLang="en-US" sz="2100" dirty="0">
                <a:latin typeface="微軟正黑體" charset="0"/>
                <a:ea typeface="微軟正黑體" charset="0"/>
                <a:cs typeface="微軟正黑體" charset="0"/>
              </a:rPr>
              <a:t>十國所主導，外加中、日、韓、紐、澳及印度等六國，共同推動的大型自由貿易協定。</a:t>
            </a:r>
            <a:endParaRPr lang="en-US" altLang="zh-TW" sz="2100" dirty="0">
              <a:latin typeface="微軟正黑體" charset="0"/>
              <a:ea typeface="微軟正黑體" charset="0"/>
              <a:cs typeface="微軟正黑體" charset="0"/>
            </a:endParaRPr>
          </a:p>
          <a:p>
            <a:pPr algn="just" eaLnBrk="1" hangingPunct="1">
              <a:buFont typeface="Arial" charset="0"/>
              <a:buChar char="•"/>
            </a:pPr>
            <a:endParaRPr lang="en-US" altLang="zh-TW" sz="2100" dirty="0">
              <a:latin typeface="微軟正黑體" charset="0"/>
              <a:ea typeface="微軟正黑體" charset="0"/>
              <a:cs typeface="微軟正黑體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n-US" altLang="zh-TW" sz="2100" dirty="0">
                <a:latin typeface="微軟正黑體" charset="0"/>
                <a:ea typeface="微軟正黑體" charset="0"/>
                <a:cs typeface="微軟正黑體" charset="0"/>
              </a:rPr>
              <a:t>RCEP</a:t>
            </a:r>
            <a:r>
              <a:rPr lang="zh-TW" altLang="en-US" sz="2100" dirty="0">
                <a:latin typeface="微軟正黑體" charset="0"/>
                <a:ea typeface="微軟正黑體" charset="0"/>
                <a:cs typeface="微軟正黑體" charset="0"/>
              </a:rPr>
              <a:t>因為是東協為核心，所以也可稱為東協</a:t>
            </a:r>
            <a:r>
              <a:rPr lang="en-US" altLang="zh-TW" sz="2100" dirty="0">
                <a:latin typeface="微軟正黑體" charset="0"/>
                <a:ea typeface="微軟正黑體" charset="0"/>
                <a:cs typeface="微軟正黑體" charset="0"/>
              </a:rPr>
              <a:t>10+6</a:t>
            </a:r>
            <a:r>
              <a:rPr lang="zh-TW" altLang="en-US" sz="2100" dirty="0">
                <a:latin typeface="微軟正黑體" charset="0"/>
                <a:ea typeface="微軟正黑體" charset="0"/>
                <a:cs typeface="微軟正黑體" charset="0"/>
              </a:rPr>
              <a:t>。預計在</a:t>
            </a:r>
            <a:r>
              <a:rPr lang="en-US" altLang="zh-TW" sz="2100" dirty="0" smtClean="0">
                <a:latin typeface="微軟正黑體" charset="0"/>
                <a:ea typeface="微軟正黑體" charset="0"/>
                <a:cs typeface="微軟正黑體" charset="0"/>
              </a:rPr>
              <a:t>2016</a:t>
            </a:r>
            <a:r>
              <a:rPr lang="zh-TW" altLang="en-US" sz="2100" dirty="0" smtClean="0">
                <a:latin typeface="微軟正黑體" charset="0"/>
                <a:ea typeface="微軟正黑體" charset="0"/>
                <a:cs typeface="微軟正黑體" charset="0"/>
              </a:rPr>
              <a:t>年</a:t>
            </a:r>
            <a:r>
              <a:rPr lang="zh-TW" altLang="en-US" sz="2100" dirty="0">
                <a:latin typeface="微軟正黑體" charset="0"/>
                <a:ea typeface="微軟正黑體" charset="0"/>
                <a:cs typeface="微軟正黑體" charset="0"/>
              </a:rPr>
              <a:t>完成談判</a:t>
            </a:r>
          </a:p>
        </p:txBody>
      </p:sp>
      <p:sp>
        <p:nvSpPr>
          <p:cNvPr id="13316" name="文字方塊 1"/>
          <p:cNvSpPr txBox="1">
            <a:spLocks noChangeArrowheads="1"/>
          </p:cNvSpPr>
          <p:nvPr/>
        </p:nvSpPr>
        <p:spPr bwMode="auto">
          <a:xfrm>
            <a:off x="1065213" y="260351"/>
            <a:ext cx="76327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algn="ctr" eaLnBrk="1" hangingPunct="1"/>
            <a:r>
              <a:rPr lang="zh-TW" altLang="en-US" sz="3300">
                <a:solidFill>
                  <a:srgbClr val="C00000"/>
                </a:solidFill>
                <a:latin typeface="微軟正黑體" charset="0"/>
                <a:ea typeface="微軟正黑體" charset="0"/>
                <a:cs typeface="微軟正黑體" charset="0"/>
              </a:rPr>
              <a:t>「區域全面經濟夥伴協定」</a:t>
            </a:r>
            <a:endParaRPr lang="en-US" altLang="zh-TW" sz="3300">
              <a:solidFill>
                <a:srgbClr val="C00000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algn="ctr" eaLnBrk="1" hangingPunct="1"/>
            <a:r>
              <a:rPr lang="zh-TW" altLang="en-US" sz="3300">
                <a:solidFill>
                  <a:srgbClr val="C00000"/>
                </a:solidFill>
                <a:latin typeface="微軟正黑體" charset="0"/>
                <a:ea typeface="微軟正黑體" charset="0"/>
                <a:cs typeface="微軟正黑體" charset="0"/>
              </a:rPr>
              <a:t>（</a:t>
            </a:r>
            <a:r>
              <a:rPr lang="en-US" altLang="zh-TW" sz="3300">
                <a:solidFill>
                  <a:srgbClr val="C00000"/>
                </a:solidFill>
                <a:latin typeface="微軟正黑體" charset="0"/>
                <a:ea typeface="微軟正黑體" charset="0"/>
                <a:cs typeface="微軟正黑體" charset="0"/>
              </a:rPr>
              <a:t>RCEP</a:t>
            </a:r>
            <a:r>
              <a:rPr lang="zh-TW" altLang="en-US" sz="3300">
                <a:solidFill>
                  <a:srgbClr val="C00000"/>
                </a:solidFill>
                <a:latin typeface="微軟正黑體" charset="0"/>
                <a:ea typeface="微軟正黑體" charset="0"/>
                <a:cs typeface="微軟正黑體" charset="0"/>
              </a:rPr>
              <a:t>；東協十加六）</a:t>
            </a:r>
            <a:endParaRPr lang="en-US" altLang="zh-TW" sz="3300">
              <a:solidFill>
                <a:srgbClr val="C00000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/>
            <a:endParaRPr lang="zh-TW" altLang="en-US" sz="3300"/>
          </a:p>
        </p:txBody>
      </p:sp>
      <p:pic>
        <p:nvPicPr>
          <p:cNvPr id="3074" name="Picture 2" descr="http://www.kmdianews.com/news/photo/201508/3592_3439_41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024" y="2228245"/>
            <a:ext cx="4634880" cy="383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73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1"/>
          <p:cNvSpPr>
            <a:spLocks noGrp="1"/>
          </p:cNvSpPr>
          <p:nvPr>
            <p:ph type="title" idx="4294967295"/>
          </p:nvPr>
        </p:nvSpPr>
        <p:spPr>
          <a:xfrm>
            <a:off x="1229543" y="115888"/>
            <a:ext cx="6985000" cy="1143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en-US" altLang="zh-TW" b="1" dirty="0" smtClean="0">
                <a:solidFill>
                  <a:srgbClr val="C00000"/>
                </a:solidFill>
              </a:rPr>
              <a:t>TPP</a:t>
            </a:r>
            <a:r>
              <a:rPr lang="zh-TW" altLang="en-US" b="1" dirty="0" smtClean="0">
                <a:solidFill>
                  <a:srgbClr val="C00000"/>
                </a:solidFill>
              </a:rPr>
              <a:t>與</a:t>
            </a:r>
            <a:r>
              <a:rPr lang="en-US" altLang="zh-TW" b="1" dirty="0" smtClean="0">
                <a:solidFill>
                  <a:srgbClr val="C00000"/>
                </a:solidFill>
              </a:rPr>
              <a:t>RCEP</a:t>
            </a:r>
            <a:r>
              <a:rPr lang="zh-TW" altLang="en-US" b="1" dirty="0" smtClean="0">
                <a:solidFill>
                  <a:srgbClr val="C00000"/>
                </a:solidFill>
              </a:rPr>
              <a:t>雙軌並進，但以</a:t>
            </a:r>
            <a:r>
              <a:rPr lang="en-US" altLang="zh-TW" b="1" dirty="0" smtClean="0">
                <a:solidFill>
                  <a:srgbClr val="C00000"/>
                </a:solidFill>
              </a:rPr>
              <a:t>TPP</a:t>
            </a:r>
            <a:r>
              <a:rPr lang="zh-TW" altLang="en-US" b="1" dirty="0" smtClean="0">
                <a:solidFill>
                  <a:srgbClr val="C00000"/>
                </a:solidFill>
              </a:rPr>
              <a:t>做為準備標竿</a:t>
            </a:r>
          </a:p>
        </p:txBody>
      </p:sp>
      <p:sp>
        <p:nvSpPr>
          <p:cNvPr id="39939" name="內容版面配置區 2"/>
          <p:cNvSpPr>
            <a:spLocks noGrp="1"/>
          </p:cNvSpPr>
          <p:nvPr>
            <p:ph idx="4294967295"/>
          </p:nvPr>
        </p:nvSpPr>
        <p:spPr>
          <a:xfrm>
            <a:off x="848544" y="1653307"/>
            <a:ext cx="8712968" cy="4591918"/>
          </a:xfrm>
          <a:prstGeom prst="rect">
            <a:avLst/>
          </a:prstGeo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altLang="zh-TW" dirty="0" smtClean="0"/>
              <a:t>TPP</a:t>
            </a:r>
            <a:r>
              <a:rPr lang="zh-TW" altLang="en-US" dirty="0" smtClean="0"/>
              <a:t>經濟及戰略意義顯著</a:t>
            </a:r>
            <a:endParaRPr lang="en-US" altLang="zh-TW" dirty="0" smtClean="0"/>
          </a:p>
          <a:p>
            <a:pPr lvl="1" eaLnBrk="1" hangingPunct="1"/>
            <a:r>
              <a:rPr lang="zh-TW" altLang="en-US" dirty="0" smtClean="0"/>
              <a:t>高標準，促進自由化準備與體制現代化</a:t>
            </a:r>
            <a:endParaRPr lang="en-US" altLang="zh-TW" dirty="0" smtClean="0"/>
          </a:p>
          <a:p>
            <a:pPr lvl="1" eaLnBrk="1" hangingPunct="1"/>
            <a:r>
              <a:rPr lang="zh-TW" altLang="en-US" dirty="0" smtClean="0"/>
              <a:t>經貿利益顯著（</a:t>
            </a:r>
            <a:r>
              <a:rPr lang="en-US" altLang="zh-TW" dirty="0" smtClean="0"/>
              <a:t>TPP</a:t>
            </a:r>
            <a:r>
              <a:rPr lang="zh-TW" altLang="en-US" dirty="0" smtClean="0"/>
              <a:t>＋兩岸</a:t>
            </a:r>
            <a:r>
              <a:rPr lang="en-US" altLang="zh-TW" dirty="0" smtClean="0"/>
              <a:t>ECFA</a:t>
            </a:r>
            <a:r>
              <a:rPr lang="zh-TW" altLang="en-US" dirty="0" smtClean="0"/>
              <a:t>）</a:t>
            </a:r>
          </a:p>
          <a:p>
            <a:pPr lvl="1" eaLnBrk="1" hangingPunct="1"/>
            <a:r>
              <a:rPr lang="zh-TW" altLang="en-US" dirty="0" smtClean="0"/>
              <a:t>台美（及其他盟友）關係之強化</a:t>
            </a:r>
            <a:endParaRPr lang="en-US" altLang="zh-TW" dirty="0" smtClean="0"/>
          </a:p>
          <a:p>
            <a:pPr eaLnBrk="1" hangingPunct="1">
              <a:lnSpc>
                <a:spcPct val="30000"/>
              </a:lnSpc>
            </a:pPr>
            <a:endParaRPr lang="en-US" altLang="zh-TW" dirty="0" smtClean="0"/>
          </a:p>
          <a:p>
            <a:pPr eaLnBrk="1" hangingPunct="1"/>
            <a:r>
              <a:rPr lang="zh-TW" altLang="en-US" dirty="0" smtClean="0"/>
              <a:t>現階段</a:t>
            </a:r>
            <a:r>
              <a:rPr lang="en-US" altLang="zh-TW" dirty="0" smtClean="0"/>
              <a:t>RCEP</a:t>
            </a:r>
            <a:r>
              <a:rPr lang="zh-TW" altLang="en-US" dirty="0" smtClean="0"/>
              <a:t>條件相對不成熟，挑戰較高，但亦可能出現變化</a:t>
            </a:r>
            <a:endParaRPr lang="en-US" altLang="zh-TW" dirty="0" smtClean="0"/>
          </a:p>
          <a:p>
            <a:pPr lvl="1" eaLnBrk="1" hangingPunct="1"/>
            <a:r>
              <a:rPr lang="zh-TW" altLang="en-US" dirty="0" smtClean="0"/>
              <a:t>經貿關係相同重要，但須處理兩岸問題</a:t>
            </a:r>
          </a:p>
          <a:p>
            <a:pPr lvl="1" eaLnBrk="1" hangingPunct="1"/>
            <a:r>
              <a:rPr lang="zh-TW" altLang="en-US" dirty="0" smtClean="0"/>
              <a:t>要求須先成為</a:t>
            </a:r>
            <a:r>
              <a:rPr lang="en-US" altLang="zh-TW" dirty="0" smtClean="0"/>
              <a:t>ASEAN+1</a:t>
            </a:r>
            <a:r>
              <a:rPr lang="zh-TW" altLang="en-US" dirty="0" smtClean="0"/>
              <a:t>夥伴或「外部經濟夥伴」，但可能出現彈性</a:t>
            </a:r>
          </a:p>
          <a:p>
            <a:pPr lvl="1" eaLnBrk="1" hangingPunct="1">
              <a:lnSpc>
                <a:spcPct val="20000"/>
              </a:lnSpc>
            </a:pPr>
            <a:endParaRPr lang="en-US" altLang="zh-TW" dirty="0" smtClean="0"/>
          </a:p>
          <a:p>
            <a:pPr eaLnBrk="1" hangingPunct="1"/>
            <a:r>
              <a:rPr lang="zh-TW" altLang="en-US" dirty="0" smtClean="0"/>
              <a:t>「外部政治因素」需納入考量</a:t>
            </a:r>
          </a:p>
        </p:txBody>
      </p:sp>
      <p:sp>
        <p:nvSpPr>
          <p:cNvPr id="39940" name="投影片編號版面配置區 3"/>
          <p:cNvSpPr txBox="1">
            <a:spLocks noGrp="1"/>
          </p:cNvSpPr>
          <p:nvPr/>
        </p:nvSpPr>
        <p:spPr bwMode="auto">
          <a:xfrm>
            <a:off x="6934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zh-TW" sz="1400" dirty="0">
              <a:ea typeface="新細明體" pitchFamily="18" charset="-120"/>
            </a:endParaRPr>
          </a:p>
        </p:txBody>
      </p:sp>
      <p:sp>
        <p:nvSpPr>
          <p:cNvPr id="39942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7504011" y="6477601"/>
            <a:ext cx="2311400" cy="365125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CBE5B071-DDC5-4B94-B81E-BF1AF0736D2B}" type="slidenum">
              <a:rPr lang="zh-TW" altLang="en-US" sz="140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48</a:t>
            </a:fld>
            <a:endParaRPr lang="en-US" altLang="zh-TW" sz="140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7828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472" y="1196752"/>
            <a:ext cx="4151313" cy="5029200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2763" y="116632"/>
            <a:ext cx="8915400" cy="634082"/>
          </a:xfrm>
        </p:spPr>
        <p:txBody>
          <a:bodyPr/>
          <a:lstStyle/>
          <a:p>
            <a:r>
              <a:rPr lang="zh-TW" altLang="en-US" dirty="0" smtClean="0"/>
              <a:t>台灣參與亞投行</a:t>
            </a:r>
            <a:r>
              <a:rPr lang="en-US" altLang="zh-TW" dirty="0" smtClean="0"/>
              <a:t>+</a:t>
            </a:r>
            <a:r>
              <a:rPr lang="zh-TW" altLang="en-US" dirty="0" smtClean="0"/>
              <a:t>重啟南向政策</a:t>
            </a:r>
            <a:endParaRPr lang="zh-TW" altLang="en-US" dirty="0"/>
          </a:p>
        </p:txBody>
      </p:sp>
      <p:sp>
        <p:nvSpPr>
          <p:cNvPr id="47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504011" y="6477619"/>
            <a:ext cx="2311400" cy="365125"/>
          </a:xfrm>
        </p:spPr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49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grpSp>
        <p:nvGrpSpPr>
          <p:cNvPr id="313" name="群組 312"/>
          <p:cNvGrpSpPr/>
          <p:nvPr/>
        </p:nvGrpSpPr>
        <p:grpSpPr>
          <a:xfrm>
            <a:off x="4664968" y="1124744"/>
            <a:ext cx="4896544" cy="707886"/>
            <a:chOff x="128464" y="911111"/>
            <a:chExt cx="1440160" cy="707886"/>
          </a:xfrm>
        </p:grpSpPr>
        <p:sp>
          <p:nvSpPr>
            <p:cNvPr id="314" name="圓角矩形 313"/>
            <p:cNvSpPr/>
            <p:nvPr/>
          </p:nvSpPr>
          <p:spPr>
            <a:xfrm>
              <a:off x="128464" y="1214558"/>
              <a:ext cx="1440160" cy="144016"/>
            </a:xfrm>
            <a:prstGeom prst="roundRect">
              <a:avLst/>
            </a:prstGeom>
            <a:scene3d>
              <a:camera prst="perspectiveRelaxed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/>
            </a:p>
          </p:txBody>
        </p:sp>
        <p:sp>
          <p:nvSpPr>
            <p:cNvPr id="315" name="文字方塊 314"/>
            <p:cNvSpPr txBox="1"/>
            <p:nvPr/>
          </p:nvSpPr>
          <p:spPr>
            <a:xfrm>
              <a:off x="128464" y="911111"/>
              <a:ext cx="144016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latin typeface="微軟正黑體" pitchFamily="34" charset="-120"/>
                  <a:ea typeface="微軟正黑體" pitchFamily="34" charset="-120"/>
                </a:rPr>
                <a:t>東南亞可視為我國參與一帶一路的灘頭堡</a:t>
              </a:r>
              <a:endParaRPr lang="zh-TW" altLang="en-US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312" name="文字方塊 311"/>
          <p:cNvSpPr txBox="1"/>
          <p:nvPr/>
        </p:nvSpPr>
        <p:spPr>
          <a:xfrm>
            <a:off x="5025008" y="191683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台商在此深耕許久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17" name="橢圓 316"/>
          <p:cNvSpPr/>
          <p:nvPr/>
        </p:nvSpPr>
        <p:spPr>
          <a:xfrm>
            <a:off x="4737000" y="1988864"/>
            <a:ext cx="216000" cy="2160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18" name="直線接點 317"/>
          <p:cNvCxnSpPr/>
          <p:nvPr/>
        </p:nvCxnSpPr>
        <p:spPr>
          <a:xfrm>
            <a:off x="5025008" y="2316942"/>
            <a:ext cx="2376264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1" name="文字方塊 320"/>
          <p:cNvSpPr txBox="1"/>
          <p:nvPr/>
        </p:nvSpPr>
        <p:spPr>
          <a:xfrm>
            <a:off x="5025008" y="3532946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下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一個生產基地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22" name="橢圓 321"/>
          <p:cNvSpPr/>
          <p:nvPr/>
        </p:nvSpPr>
        <p:spPr>
          <a:xfrm>
            <a:off x="4737000" y="3604978"/>
            <a:ext cx="216000" cy="2160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23" name="直線接點 322"/>
          <p:cNvCxnSpPr/>
          <p:nvPr/>
        </p:nvCxnSpPr>
        <p:spPr>
          <a:xfrm>
            <a:off x="5025008" y="3933056"/>
            <a:ext cx="2376264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" name="文字方塊 323"/>
          <p:cNvSpPr txBox="1"/>
          <p:nvPr/>
        </p:nvSpPr>
        <p:spPr>
          <a:xfrm>
            <a:off x="5025008" y="4819798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我國出口重要地區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25" name="橢圓 324"/>
          <p:cNvSpPr/>
          <p:nvPr/>
        </p:nvSpPr>
        <p:spPr>
          <a:xfrm>
            <a:off x="4737000" y="4891830"/>
            <a:ext cx="216000" cy="2160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26" name="直線接點 325"/>
          <p:cNvCxnSpPr/>
          <p:nvPr/>
        </p:nvCxnSpPr>
        <p:spPr>
          <a:xfrm>
            <a:off x="5025008" y="5219908"/>
            <a:ext cx="2376264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文字方塊 2047"/>
          <p:cNvSpPr txBox="1"/>
          <p:nvPr/>
        </p:nvSpPr>
        <p:spPr>
          <a:xfrm>
            <a:off x="4953000" y="2420888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中國改革開放前，由於當地原物料資源豐富，</a:t>
            </a:r>
            <a:r>
              <a:rPr lang="en-US" altLang="zh-TW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1980</a:t>
            </a:r>
            <a:r>
              <a:rPr lang="zh-TW" altLang="en-US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年期間已有台商投資足跡。</a:t>
            </a:r>
            <a:endParaRPr lang="en-US" altLang="zh-TW" dirty="0" smtClean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我國政府於</a:t>
            </a:r>
            <a:r>
              <a:rPr lang="en-US" altLang="zh-TW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1994</a:t>
            </a:r>
            <a:r>
              <a:rPr lang="zh-TW" altLang="en-US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年以來推動三次南向政策。</a:t>
            </a:r>
            <a:endParaRPr lang="zh-TW" altLang="en-US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28" name="文字方塊 327"/>
          <p:cNvSpPr txBox="1"/>
          <p:nvPr/>
        </p:nvSpPr>
        <p:spPr>
          <a:xfrm>
            <a:off x="4953000" y="3981586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由於中國大陸生產成本不斷提高，部份台商將生產基地移向東南亞。</a:t>
            </a:r>
            <a:endParaRPr lang="zh-TW" altLang="en-US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29" name="文字方塊 328"/>
          <p:cNvSpPr txBox="1"/>
          <p:nvPr/>
        </p:nvSpPr>
        <p:spPr>
          <a:xfrm>
            <a:off x="4953000" y="521990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pitchFamily="2" charset="2"/>
              <a:buChar char="n"/>
            </a:pPr>
            <a:r>
              <a:rPr lang="zh-TW" altLang="en-US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東南亞佔我國出口僅次於中國大陸。</a:t>
            </a:r>
            <a:endParaRPr lang="zh-TW" altLang="en-US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346" y="2985592"/>
            <a:ext cx="2951163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圖片 70"/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87" b="99457" l="0" r="97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3738" y="2584788"/>
            <a:ext cx="695126" cy="1120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960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蔡英文 新產業政策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632520" y="1124744"/>
            <a:ext cx="7344816" cy="4144963"/>
          </a:xfrm>
        </p:spPr>
        <p:txBody>
          <a:bodyPr/>
          <a:lstStyle/>
          <a:p>
            <a:r>
              <a:rPr lang="zh-TW" altLang="en-US" dirty="0"/>
              <a:t>政府會有一些政策工具，就像是柴火，如果一根一根拿出來燒，熱量有限、無法有足夠的熱量；如果把柴火堆好了再燒，就可以燒得很旺、而且持久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dirty="0"/>
              <a:t>整合民間和官方資源，可讓有限的資源發揮最大的</a:t>
            </a:r>
            <a:r>
              <a:rPr lang="zh-TW" altLang="en-US" dirty="0" smtClean="0"/>
              <a:t>效果。</a:t>
            </a:r>
            <a:endParaRPr lang="en-US" altLang="zh-TW" dirty="0" smtClean="0"/>
          </a:p>
          <a:p>
            <a:r>
              <a:rPr lang="zh-TW" altLang="en-US" dirty="0"/>
              <a:t>五大創新研發</a:t>
            </a:r>
            <a:r>
              <a:rPr lang="zh-TW" altLang="en-US" dirty="0" smtClean="0"/>
              <a:t>產業</a:t>
            </a:r>
            <a:endParaRPr lang="en-US" altLang="zh-TW" dirty="0" smtClean="0"/>
          </a:p>
          <a:p>
            <a:r>
              <a:rPr lang="zh-TW" altLang="en-US" dirty="0" smtClean="0"/>
              <a:t>綠</a:t>
            </a:r>
            <a:r>
              <a:rPr lang="zh-TW" altLang="en-US" dirty="0"/>
              <a:t>能科技、國防</a:t>
            </a:r>
            <a:r>
              <a:rPr lang="zh-TW" altLang="en-US" dirty="0" smtClean="0"/>
              <a:t>產業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   生技</a:t>
            </a:r>
            <a:r>
              <a:rPr lang="zh-TW" altLang="en-US" dirty="0"/>
              <a:t>醫藥、亞洲</a:t>
            </a:r>
            <a:r>
              <a:rPr lang="zh-TW" altLang="en-US" dirty="0" smtClean="0"/>
              <a:t>矽谷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   和</a:t>
            </a:r>
            <a:r>
              <a:rPr lang="zh-TW" altLang="en-US" dirty="0"/>
              <a:t>智慧機械等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27846-145B-4549-A26A-EC70AB33CFE3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50</a:t>
            </a:fld>
            <a:endParaRPr lang="zh-TW" alt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26628" name="Picture 4" descr="http://taidaily.com/upload/image/20151113/20151113220708_71024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3" r="5808"/>
          <a:stretch/>
        </p:blipFill>
        <p:spPr bwMode="auto">
          <a:xfrm>
            <a:off x="7905328" y="1268760"/>
            <a:ext cx="2001997" cy="247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http://pgw.udn.com.tw/gw/photo.php?u=http://uc.udn.com.tw/photo/2015/12/26/1/1655364.jpg&amp;sl=W&amp;fw=750&amp;exp=36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933056"/>
            <a:ext cx="4613945" cy="277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34200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51</a:t>
            </a:fld>
            <a:endParaRPr kumimoji="1" lang="zh-TW" alt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9" r="18383"/>
          <a:stretch/>
        </p:blipFill>
        <p:spPr bwMode="auto">
          <a:xfrm>
            <a:off x="1136576" y="30251"/>
            <a:ext cx="7803074" cy="6796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78815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/>
          <p:nvPr/>
        </p:nvSpPr>
        <p:spPr>
          <a:xfrm>
            <a:off x="1442610" y="332658"/>
            <a:ext cx="6942771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经典繁仿黑" pitchFamily="49" charset="-122"/>
              </a:rPr>
              <a:t>簡報結束 敬請指教</a:t>
            </a:r>
            <a:endParaRPr kumimoji="0" lang="zh-CN" altLang="en-US" sz="48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经典繁仿黑" pitchFamily="49" charset="-122"/>
            </a:endParaRPr>
          </a:p>
        </p:txBody>
      </p:sp>
      <p:cxnSp>
        <p:nvCxnSpPr>
          <p:cNvPr id="11" name="直接连接符 3"/>
          <p:cNvCxnSpPr/>
          <p:nvPr/>
        </p:nvCxnSpPr>
        <p:spPr>
          <a:xfrm>
            <a:off x="1520620" y="1311275"/>
            <a:ext cx="6864763" cy="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rgbClr val="4F81BD">
                    <a:tint val="66000"/>
                    <a:satMod val="160000"/>
                    <a:alpha val="0"/>
                  </a:srgbClr>
                </a:gs>
                <a:gs pos="79000">
                  <a:srgbClr val="EEECE1">
                    <a:lumMod val="25000"/>
                  </a:srgbClr>
                </a:gs>
                <a:gs pos="19000">
                  <a:srgbClr val="EEECE1">
                    <a:lumMod val="25000"/>
                  </a:srgbClr>
                </a:gs>
                <a:gs pos="100000">
                  <a:srgbClr val="4F81BD">
                    <a:tint val="23500"/>
                    <a:satMod val="160000"/>
                    <a:alpha val="0"/>
                  </a:srgbClr>
                </a:gs>
              </a:gsLst>
              <a:lin ang="0" scaled="1"/>
              <a:tileRect/>
            </a:gradFill>
            <a:prstDash val="solid"/>
          </a:ln>
          <a:effectLst/>
        </p:spPr>
      </p:cxnSp>
      <p:sp>
        <p:nvSpPr>
          <p:cNvPr id="93188" name="矩形 9"/>
          <p:cNvSpPr>
            <a:spLocks noChangeArrowheads="1"/>
          </p:cNvSpPr>
          <p:nvPr/>
        </p:nvSpPr>
        <p:spPr bwMode="auto">
          <a:xfrm>
            <a:off x="5529065" y="2067779"/>
            <a:ext cx="260276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sz="2000" b="1">
                <a:solidFill>
                  <a:srgbClr val="0F3F9B"/>
                </a:solidFill>
                <a:ea typeface="標楷體" pitchFamily="65" charset="-120"/>
              </a:rPr>
              <a:t>http://www.tier.org.tw</a:t>
            </a:r>
            <a:endParaRPr kumimoji="0" lang="zh-TW" altLang="en-US" sz="2000" b="1">
              <a:solidFill>
                <a:srgbClr val="0F3F9B"/>
              </a:solidFill>
              <a:ea typeface="標楷體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5484941" y="1542597"/>
            <a:ext cx="2028225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200" b="1" kern="0" spc="300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4F81BD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4F81BD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ea typeface="+mn-ea"/>
                <a:cs typeface="Arial" pitchFamily="34" charset="0"/>
              </a:rPr>
              <a:t>TIER</a:t>
            </a:r>
            <a:endParaRPr kumimoji="0" lang="zh-TW" altLang="en-US" sz="3200" b="1" kern="0" spc="300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4F81BD">
                      <a:tint val="83000"/>
                      <a:shade val="100000"/>
                      <a:satMod val="200000"/>
                    </a:srgbClr>
                  </a:gs>
                  <a:gs pos="75000">
                    <a:srgbClr val="4F81BD">
                      <a:tint val="100000"/>
                      <a:shade val="50000"/>
                      <a:satMod val="150000"/>
                    </a:srgbClr>
                  </a:gs>
                </a:gsLst>
                <a:lin ang="5400000"/>
              </a:gra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ea typeface="+mn-ea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6012" y="6218241"/>
            <a:ext cx="7800975" cy="3063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Copyright © 2015 Taiwan Institute of Economic Research. All rights reserved.</a:t>
            </a:r>
            <a:endParaRPr kumimoji="0" lang="zh-TW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3193742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8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Arial"/>
        <a:ea typeface="新細明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22979</TotalTime>
  <Words>2695</Words>
  <Application>Microsoft Office PowerPoint</Application>
  <PresentationFormat>A4 紙張 (210x297 公釐)</PresentationFormat>
  <Paragraphs>389</Paragraphs>
  <Slides>53</Slides>
  <Notes>7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53</vt:i4>
      </vt:variant>
    </vt:vector>
  </HeadingPairs>
  <TitlesOfParts>
    <vt:vector size="56" baseType="lpstr">
      <vt:lpstr>8_Office 佈景主題</vt:lpstr>
      <vt:lpstr>多媒體項目</vt:lpstr>
      <vt:lpstr>Microsoft Excel 97-2003 工作表</vt:lpstr>
      <vt:lpstr>世界經濟趨勢與台灣的機會</vt:lpstr>
      <vt:lpstr>主講人簡歷</vt:lpstr>
      <vt:lpstr>大  綱</vt:lpstr>
      <vt:lpstr>2016</vt:lpstr>
      <vt:lpstr>PowerPoint 簡報</vt:lpstr>
      <vt:lpstr>新平庸經濟</vt:lpstr>
      <vt:lpstr>主要預測機構對GDP預測</vt:lpstr>
      <vt:lpstr>PowerPoint 簡報</vt:lpstr>
      <vt:lpstr>社會科學</vt:lpstr>
      <vt:lpstr>經濟學</vt:lpstr>
      <vt:lpstr>2016年黑天鵝之一：油價</vt:lpstr>
      <vt:lpstr>美  洲</vt:lpstr>
      <vt:lpstr>2008 金融海嘯</vt:lpstr>
      <vt:lpstr>佔領華爾街運動</vt:lpstr>
      <vt:lpstr>美國救經濟: QE(量化寬鬆)政策</vt:lpstr>
      <vt:lpstr>Fed 是否繼續升息?</vt:lpstr>
      <vt:lpstr>PowerPoint 簡報</vt:lpstr>
      <vt:lpstr>2016年的黑天鵝之二：川普當選</vt:lpstr>
      <vt:lpstr>歐  洲</vt:lpstr>
      <vt:lpstr>歐債危機</vt:lpstr>
      <vt:lpstr>財政問題為歐洲主權債務危機發生之要因</vt:lpstr>
      <vt:lpstr>歐盟救經濟:撙節支出</vt:lpstr>
      <vt:lpstr>歐洲變局</vt:lpstr>
      <vt:lpstr>PowerPoint 簡報</vt:lpstr>
      <vt:lpstr>PowerPoint 簡報</vt:lpstr>
      <vt:lpstr>2016年黑天鵝之三：英國退出歐盟</vt:lpstr>
      <vt:lpstr>亞  洲</vt:lpstr>
      <vt:lpstr>日本失落二十年及安倍三箭</vt:lpstr>
      <vt:lpstr>PowerPoint 簡報</vt:lpstr>
      <vt:lpstr>PowerPoint 簡報</vt:lpstr>
      <vt:lpstr>韓國</vt:lpstr>
      <vt:lpstr>轉型升級</vt:lpstr>
      <vt:lpstr>PowerPoint 簡報</vt:lpstr>
      <vt:lpstr>東南亞是亮點</vt:lpstr>
      <vt:lpstr>中國大陸</vt:lpstr>
      <vt:lpstr>中國大陸的發展</vt:lpstr>
      <vt:lpstr>跟 9 有關</vt:lpstr>
      <vt:lpstr>海嘯後大陸也有QE</vt:lpstr>
      <vt:lpstr>李克強經濟學新常態經濟學</vt:lpstr>
      <vt:lpstr>十三五新政策</vt:lpstr>
      <vt:lpstr>一帶一路</vt:lpstr>
      <vt:lpstr>PowerPoint 簡報</vt:lpstr>
      <vt:lpstr>一帶一路產業商機</vt:lpstr>
      <vt:lpstr>台灣發展機會</vt:lpstr>
      <vt:lpstr> 高科技 </vt:lpstr>
      <vt:lpstr>工業：生產力 4.0</vt:lpstr>
      <vt:lpstr>PowerPoint 簡報</vt:lpstr>
      <vt:lpstr>PowerPoint 簡報</vt:lpstr>
      <vt:lpstr>TPP與RCEP雙軌並進，但以TPP做為準備標竿</vt:lpstr>
      <vt:lpstr>台灣參與亞投行+重啟南向政策</vt:lpstr>
      <vt:lpstr>蔡英文 新產業政策</vt:lpstr>
      <vt:lpstr>PowerPoint 簡報</vt:lpstr>
      <vt:lpstr>PowerPoint 簡報</vt:lpstr>
    </vt:vector>
  </TitlesOfParts>
  <Company>III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mjwu</dc:creator>
  <cp:lastModifiedBy>Admin</cp:lastModifiedBy>
  <cp:revision>1113</cp:revision>
  <dcterms:created xsi:type="dcterms:W3CDTF">2006-03-13T04:52:46Z</dcterms:created>
  <dcterms:modified xsi:type="dcterms:W3CDTF">2016-02-27T05:24:22Z</dcterms:modified>
</cp:coreProperties>
</file>