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9"/>
  </p:notesMasterIdLst>
  <p:handoutMasterIdLst>
    <p:handoutMasterId r:id="rId10"/>
  </p:handoutMasterIdLst>
  <p:sldIdLst>
    <p:sldId id="256" r:id="rId3"/>
    <p:sldId id="267" r:id="rId4"/>
    <p:sldId id="257" r:id="rId5"/>
    <p:sldId id="268" r:id="rId6"/>
    <p:sldId id="269" r:id="rId7"/>
    <p:sldId id="27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8603FDC-E32A-4AB5-989C-0864C3EAD2B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180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DE71268B-8AC2-4239-8FAF-7C144C210720}" type="datetimeFigureOut">
              <a:rPr lang="en-US" altLang="zh-TW"/>
              <a:t>3/17/2014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402BA2C8-71FC-43D0-BD87-0547616971FA}" type="slidenum">
              <a:rPr lang="zh-TW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729213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F5AD8362-6D63-40AC-BAA9-90C3AE6D5875}" type="datetimeFigureOut">
              <a:t>2014/3/17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C6539446-6953-447E-A4E3-E7CFBF87004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42392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水3"/>
          <p:cNvSpPr/>
          <p:nvPr/>
        </p:nvSpPr>
        <p:spPr>
          <a:xfrm>
            <a:off x="1914" y="5243130"/>
            <a:ext cx="9141714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/>
          </a:p>
        </p:txBody>
      </p:sp>
      <p:sp>
        <p:nvSpPr>
          <p:cNvPr id="5" name="天空"/>
          <p:cNvSpPr/>
          <p:nvPr/>
        </p:nvSpPr>
        <p:spPr>
          <a:xfrm>
            <a:off x="1914" y="0"/>
            <a:ext cx="9141714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/>
          </a:p>
        </p:txBody>
      </p:sp>
      <p:pic>
        <p:nvPicPr>
          <p:cNvPr id="6" name="水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>
          <a:xfrm>
            <a:off x="-1069" y="5497898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水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>
          <a:xfrm flipH="1">
            <a:off x="-1069" y="5221111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-1069" y="5961106"/>
            <a:ext cx="9141714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9404" y="1309047"/>
            <a:ext cx="7202092" cy="2667000"/>
          </a:xfrm>
        </p:spPr>
        <p:txBody>
          <a:bodyPr anchor="b">
            <a:noAutofit/>
          </a:bodyPr>
          <a:lstStyle>
            <a:lvl1pPr algn="ctr" latinLnBrk="0">
              <a:defRPr lang="zh-TW"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9404" y="4038600"/>
            <a:ext cx="7200900" cy="990600"/>
          </a:xfrm>
        </p:spPr>
        <p:txBody>
          <a:bodyPr>
            <a:normAutofit/>
          </a:bodyPr>
          <a:lstStyle>
            <a:lvl1pPr marL="0" indent="0" algn="ctr" latinLnBrk="0">
              <a:spcBef>
                <a:spcPts val="0"/>
              </a:spcBef>
              <a:buNone/>
              <a:defRPr lang="zh-TW" sz="1800" cap="all" baseline="0">
                <a:solidFill>
                  <a:schemeClr val="accent2"/>
                </a:solidFill>
              </a:defRPr>
            </a:lvl1pPr>
            <a:lvl2pPr marL="457200" indent="0" algn="ctr" latinLnBrk="0">
              <a:buNone/>
              <a:defRPr lang="zh-TW" sz="2800"/>
            </a:lvl2pPr>
            <a:lvl3pPr marL="914400" indent="0" algn="ctr" latinLnBrk="0">
              <a:buNone/>
              <a:defRPr lang="zh-TW" sz="2400"/>
            </a:lvl3pPr>
            <a:lvl4pPr marL="1371600" indent="0" algn="ctr" latinLnBrk="0">
              <a:buNone/>
              <a:defRPr lang="zh-TW" sz="2000"/>
            </a:lvl4pPr>
            <a:lvl5pPr marL="1828800" indent="0" algn="ctr" latinLnBrk="0">
              <a:buNone/>
              <a:defRPr lang="zh-TW" sz="2000"/>
            </a:lvl5pPr>
            <a:lvl6pPr marL="2286000" indent="0" algn="ctr" latinLnBrk="0">
              <a:buNone/>
              <a:defRPr lang="zh-TW" sz="2000"/>
            </a:lvl6pPr>
            <a:lvl7pPr marL="2743200" indent="0" algn="ctr" latinLnBrk="0">
              <a:buNone/>
              <a:defRPr lang="zh-TW" sz="2000"/>
            </a:lvl7pPr>
            <a:lvl8pPr marL="3200400" indent="0" algn="ctr" latinLnBrk="0">
              <a:buNone/>
              <a:defRPr lang="zh-TW" sz="2000"/>
            </a:lvl8pPr>
            <a:lvl9pPr marL="3657600" indent="0" algn="ctr" latinLnBrk="0">
              <a:buNone/>
              <a:defRPr lang="zh-TW" sz="2000"/>
            </a:lvl9pPr>
          </a:lstStyle>
          <a:p>
            <a:r>
              <a:rPr lang="zh-TW" altLang="en-US" smtClean="0"/>
              <a:t>按一下以編輯母片副標題樣式</a:t>
            </a:r>
            <a:endParaRPr lang="zh-TW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5pPr latinLnBrk="0">
              <a:defRPr lang="zh-TW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t>2014/3/17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lang="zh-TW" altLang="en-US" sz="180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0360" y="1309047"/>
            <a:ext cx="7200939" cy="2667000"/>
          </a:xfrm>
        </p:spPr>
        <p:txBody>
          <a:bodyPr anchor="b">
            <a:normAutofit/>
          </a:bodyPr>
          <a:lstStyle>
            <a:lvl1pPr algn="ctr" latinLnBrk="0">
              <a:defRPr lang="zh-TW" sz="6000" b="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70360" y="4038600"/>
            <a:ext cx="7200900" cy="1143000"/>
          </a:xfrm>
        </p:spPr>
        <p:txBody>
          <a:bodyPr anchor="t">
            <a:normAutofit/>
          </a:bodyPr>
          <a:lstStyle>
            <a:lvl1pPr marL="0" indent="0" algn="ctr" latinLnBrk="0">
              <a:spcBef>
                <a:spcPts val="0"/>
              </a:spcBef>
              <a:buNone/>
              <a:defRPr lang="zh-TW"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t>2014/3/17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005840" y="1572768"/>
            <a:ext cx="3429000" cy="4142232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09160" y="1572768"/>
            <a:ext cx="3429000" cy="4142232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t>2014/3/17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3429000" cy="766588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TW" sz="20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005840" y="2365861"/>
            <a:ext cx="3429000" cy="3349140"/>
          </a:xfrm>
        </p:spPr>
        <p:txBody>
          <a:bodyPr>
            <a:normAutofit/>
          </a:bodyPr>
          <a:lstStyle>
            <a:lvl1pPr latinLnBrk="0">
              <a:defRPr lang="zh-TW" sz="1800"/>
            </a:lvl1pPr>
            <a:lvl2pPr latinLnBrk="0">
              <a:defRPr lang="zh-TW" sz="1600"/>
            </a:lvl2pPr>
            <a:lvl3pPr latinLnBrk="0">
              <a:defRPr lang="zh-TW" sz="1400"/>
            </a:lvl3pPr>
            <a:lvl4pPr latinLnBrk="0">
              <a:defRPr lang="zh-TW" sz="1200"/>
            </a:lvl4pPr>
            <a:lvl5pPr latinLnBrk="0">
              <a:defRPr lang="zh-TW" sz="1200"/>
            </a:lvl5pPr>
            <a:lvl6pPr latinLnBrk="0">
              <a:defRPr lang="zh-TW" sz="1200"/>
            </a:lvl6pPr>
            <a:lvl7pPr latinLnBrk="0">
              <a:defRPr lang="zh-TW" sz="1200"/>
            </a:lvl7pPr>
            <a:lvl8pPr latinLnBrk="0">
              <a:defRPr lang="zh-TW" sz="1200"/>
            </a:lvl8pPr>
            <a:lvl9pPr latinLnBrk="0">
              <a:defRPr lang="zh-TW"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709160" y="1572768"/>
            <a:ext cx="3429000" cy="766588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TW" sz="20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709160" y="2365861"/>
            <a:ext cx="3429000" cy="3349140"/>
          </a:xfrm>
        </p:spPr>
        <p:txBody>
          <a:bodyPr>
            <a:normAutofit/>
          </a:bodyPr>
          <a:lstStyle>
            <a:lvl1pPr latinLnBrk="0">
              <a:defRPr lang="zh-TW" sz="1800"/>
            </a:lvl1pPr>
            <a:lvl2pPr latinLnBrk="0">
              <a:defRPr lang="zh-TW" sz="1600"/>
            </a:lvl2pPr>
            <a:lvl3pPr latinLnBrk="0">
              <a:defRPr lang="zh-TW" sz="1400"/>
            </a:lvl3pPr>
            <a:lvl4pPr latinLnBrk="0">
              <a:defRPr lang="zh-TW" sz="1200"/>
            </a:lvl4pPr>
            <a:lvl5pPr latinLnBrk="0">
              <a:defRPr lang="zh-TW" sz="1200"/>
            </a:lvl5pPr>
            <a:lvl6pPr latinLnBrk="0">
              <a:defRPr lang="zh-TW" sz="1200"/>
            </a:lvl6pPr>
            <a:lvl7pPr latinLnBrk="0">
              <a:defRPr lang="zh-TW" sz="1200"/>
            </a:lvl7pPr>
            <a:lvl8pPr latinLnBrk="0">
              <a:defRPr lang="zh-TW" sz="1200"/>
            </a:lvl8pPr>
            <a:lvl9pPr latinLnBrk="0">
              <a:defRPr lang="zh-TW"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t>2014/3/17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t>2014/3/17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lang="zh-TW" altLang="en-US" sz="1800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t>2014/3/17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anchor="b">
            <a:normAutofit/>
          </a:bodyPr>
          <a:lstStyle>
            <a:lvl1pPr latinLnBrk="0">
              <a:defRPr lang="zh-TW" sz="3200" b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70310" y="685800"/>
            <a:ext cx="5143500" cy="45720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>
            <a:normAutofit/>
          </a:bodyPr>
          <a:lstStyle>
            <a:lvl1pPr marL="0" indent="0" latinLnBrk="0">
              <a:lnSpc>
                <a:spcPct val="90000"/>
              </a:lnSpc>
              <a:spcBef>
                <a:spcPts val="800"/>
              </a:spcBef>
              <a:buNone/>
              <a:defRPr lang="zh-TW" sz="1400"/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t>2014/3/17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610" y="762000"/>
            <a:ext cx="2532850" cy="2743200"/>
          </a:xfrm>
        </p:spPr>
        <p:txBody>
          <a:bodyPr anchor="b">
            <a:normAutofit/>
          </a:bodyPr>
          <a:lstStyle>
            <a:lvl1pPr latinLnBrk="0">
              <a:defRPr lang="zh-TW" sz="3400" b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70310" y="685800"/>
            <a:ext cx="5143500" cy="4572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 latinLnBrk="0">
              <a:buNone/>
              <a:defRPr lang="zh-TW" sz="2400"/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5610" y="3554104"/>
            <a:ext cx="2532850" cy="1703696"/>
          </a:xfrm>
        </p:spPr>
        <p:txBody>
          <a:bodyPr>
            <a:normAutofit/>
          </a:bodyPr>
          <a:lstStyle>
            <a:lvl1pPr marL="0" indent="0" latinLnBrk="0">
              <a:lnSpc>
                <a:spcPct val="100000"/>
              </a:lnSpc>
              <a:spcBef>
                <a:spcPts val="800"/>
              </a:spcBef>
              <a:buNone/>
              <a:defRPr lang="zh-TW" sz="1400"/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t>2014/3/17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t>2014/3/17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44036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44036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t>2014/3/17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1914" y="-1"/>
            <a:ext cx="9141714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lang="zh-TW" altLang="en-US" sz="1800"/>
          </a:p>
        </p:txBody>
      </p:sp>
      <p:sp>
        <p:nvSpPr>
          <p:cNvPr id="8" name="水3"/>
          <p:cNvSpPr/>
          <p:nvPr/>
        </p:nvSpPr>
        <p:spPr>
          <a:xfrm>
            <a:off x="1914" y="6064102"/>
            <a:ext cx="9141714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/>
          </a:p>
        </p:txBody>
      </p:sp>
      <p:pic>
        <p:nvPicPr>
          <p:cNvPr id="9" name="水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>
          <a:xfrm>
            <a:off x="-1069" y="6256182"/>
            <a:ext cx="9141714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水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>
          <a:xfrm flipH="1">
            <a:off x="-1069" y="5979395"/>
            <a:ext cx="9141714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005841" y="265176"/>
            <a:ext cx="713231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05840" y="1572768"/>
            <a:ext cx="713232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dirty="0"/>
              <a:t>按一下以編輯母片文字樣式</a:t>
            </a:r>
          </a:p>
          <a:p>
            <a:pPr lvl="1"/>
            <a:r>
              <a:rPr lang="zh-TW" dirty="0"/>
              <a:t>第二層</a:t>
            </a:r>
          </a:p>
          <a:p>
            <a:pPr lvl="2"/>
            <a:r>
              <a:rPr lang="zh-TW" dirty="0"/>
              <a:t>第三層</a:t>
            </a:r>
          </a:p>
          <a:p>
            <a:pPr lvl="3"/>
            <a:r>
              <a:rPr lang="zh-TW" dirty="0"/>
              <a:t>第四層</a:t>
            </a:r>
          </a:p>
          <a:p>
            <a:pPr lvl="4"/>
            <a:r>
              <a:rPr lang="zh-TW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656832" y="6601968"/>
            <a:ext cx="72009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800" cap="all" baseline="0">
                <a:solidFill>
                  <a:schemeClr val="tx1"/>
                </a:solidFill>
              </a:defRPr>
            </a:lvl1pPr>
          </a:lstStyle>
          <a:p>
            <a:fld id="{5586B75A-687E-405C-8A0B-8D00578BA2C3}" type="datetime1">
              <a:pPr/>
              <a:t>2014/3/17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005840" y="6601968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800" cap="all" baseline="0">
                <a:solidFill>
                  <a:schemeClr val="tx1"/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658100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800" cap="all" baseline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sz="3800" kern="1200">
          <a:solidFill>
            <a:schemeClr val="accent2">
              <a:lumMod val="50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•"/>
        <a:defRPr lang="zh-TW" sz="2000" kern="1200">
          <a:solidFill>
            <a:schemeClr val="accent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SzPct val="100000"/>
        <a:buFont typeface="Arial" pitchFamily="34" charset="0"/>
        <a:buChar char="•"/>
        <a:defRPr lang="zh-TW" sz="1800" kern="1200">
          <a:solidFill>
            <a:schemeClr val="accent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zh-TW" sz="1600" kern="1200">
          <a:solidFill>
            <a:schemeClr val="accent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zh-TW" sz="1400" kern="1200">
          <a:solidFill>
            <a:schemeClr val="accent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137160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zh-TW" sz="1400" kern="1200">
          <a:solidFill>
            <a:schemeClr val="accent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zh-TW"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zh-TW"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zh-TW"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lang="zh-TW"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pos="5130" userDrawn="1">
          <p15:clr>
            <a:srgbClr val="F26B43"/>
          </p15:clr>
        </p15:guide>
        <p15:guide id="4" orient="horz" pos="984" userDrawn="1">
          <p15:clr>
            <a:srgbClr val="F26B43"/>
          </p15:clr>
        </p15:guide>
        <p15:guide id="5" orient="horz" pos="3600" userDrawn="1">
          <p15:clr>
            <a:srgbClr val="F26B43"/>
          </p15:clr>
        </p15:guide>
        <p15:guide id="6" pos="63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https://lh4.googleusercontent.com/-6QBlVhHSuM0/UUZANKm96fI/AAAAAAAARoo/DAnZ0RPQgbY/w704-h468-p-o-k/DSC_7393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https://lh3.googleusercontent.com/-pU79Y82GCUA/UUZAKahE8AI/AAAAAAAARnw/aVIYGwcXYi4/s801/DSC_7355.JPG" TargetMode="Externa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https://lh5.googleusercontent.com/-27j4FEffQm0/UUZAMIYi1EI/AAAAAAAARoM/uPQBh9sq4x8/w706-h468-p-o-k/DSC_7384.JPG" TargetMode="External"/><Relationship Id="rId3" Type="http://schemas.openxmlformats.org/officeDocument/2006/relationships/image" Target="https://lh3.googleusercontent.com/-pU79Y82GCUA/UUZAKahE8AI/AAAAAAAARnw/aVIYGwcXYi4/s801/DSC_7355.JPG" TargetMode="External"/><Relationship Id="rId7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https://lh6.googleusercontent.com/-S2tyJ_rGivM/UUZAKj2GXuI/AAAAAAAARno/uKu4fVOA9fw/s801/DSC_7379.JPG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https://lh5.googleusercontent.com/-G2SSo3edCRA/UUZAMFGSr2I/AAAAAAAARoI/J-VenDSuiiA/w704-h468-p-o-k/DSC_7389.JPG" TargetMode="External"/><Relationship Id="rId7" Type="http://schemas.openxmlformats.org/officeDocument/2006/relationships/image" Target="https://lh5.googleusercontent.com/-wd6-lqhtDJc/UUZANXwN-RI/AAAAAAAARog/cxHS5Jk_dAM/w706-h468-p-o-k/DSC_7403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https://lh3.googleusercontent.com/-kjqKvKQDuhU/UUZAMO1UgJI/AAAAAAAARoQ/fFNTH8wJEOs/w706-h468-p-o-k/DSC_7391.JPG" TargetMode="External"/><Relationship Id="rId4" Type="http://schemas.openxmlformats.org/officeDocument/2006/relationships/image" Target="../media/image9.jpeg"/><Relationship Id="rId9" Type="http://schemas.openxmlformats.org/officeDocument/2006/relationships/image" Target="https://lh5.googleusercontent.com/-mUo5qlbhAoQ/UUZANTjVjtI/AAAAAAAARok/Px2A_ZUFsrs/w704-h468-p-o-k/DSC_7407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https://lh4.googleusercontent.com/-21yy1IngbHE/UUZAOgRbqjI/AAAAAAAARo4/XjQadtLdAL4/w706-h468-p-o-k/DSC_7420.JPG" TargetMode="External"/><Relationship Id="rId7" Type="http://schemas.openxmlformats.org/officeDocument/2006/relationships/image" Target="https://lh4.googleusercontent.com/-ioOz4vfTmJI/UUZAQTAwkII/AAAAAAAARps/SXctLVDJ2CQ/w706-h468-p-o-k/DSC_7444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https://lh4.googleusercontent.com/-oQj9FbPYDY8/UUZAP_9G8EI/AAAAAAAARpY/y64vQRi2EXY/w704-h468-p-o-k/DSC_7434.JPG" TargetMode="External"/><Relationship Id="rId4" Type="http://schemas.openxmlformats.org/officeDocument/2006/relationships/image" Target="../media/image13.jpeg"/><Relationship Id="rId9" Type="http://schemas.openxmlformats.org/officeDocument/2006/relationships/image" Target="https://lh4.googleusercontent.com/-dkpjqLH1-A4/UUZARuXvZpI/AAAAAAAARqA/gB0pUE7WgM4/w704-h468-p-o-k/DSC_7455.JP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https://lh5.googleusercontent.com/-ldtf5jLfnuI/UUZAQ7Jz4GI/AAAAAAAARpw/HvBxtZHQQ08/w706-h468-p-o-k/DSC_7449.JPG" TargetMode="External"/><Relationship Id="rId7" Type="http://schemas.openxmlformats.org/officeDocument/2006/relationships/image" Target="https://lh3.googleusercontent.com/-VrUT0WQ48eM/UUZAS8TJx6I/AAAAAAAARqc/fQaSR8OtKG4/w706-h468-p-o-k/DSC_7478.JPG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https://lh5.googleusercontent.com/-AMeCNS4W2jY/UUZATu9Ak3I/AAAAAAAARqs/OkFNJlvMtUc/w706-h468-p-o-k/DSC_7487.JPG" TargetMode="External"/><Relationship Id="rId4" Type="http://schemas.openxmlformats.org/officeDocument/2006/relationships/image" Target="../media/image17.jpeg"/><Relationship Id="rId9" Type="http://schemas.openxmlformats.org/officeDocument/2006/relationships/image" Target="https://lh4.googleusercontent.com/-weJP2BPb6tM/UUZAUl2fcRI/AAAAAAAARq8/P9F3yEXc7eo/w645-h428-p-o-k/DSC_748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z="4800" dirty="0" smtClean="0"/>
              <a:t>第五屆學術人才養成計畫</a:t>
            </a:r>
            <a:endParaRPr lang="zh-TW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 smtClean="0"/>
              <a:t>講座摘要</a:t>
            </a:r>
            <a:endParaRPr lang="zh-TW" sz="4000" dirty="0"/>
          </a:p>
        </p:txBody>
      </p:sp>
    </p:spTree>
    <p:extLst>
      <p:ext uri="{BB962C8B-B14F-4D97-AF65-F5344CB8AC3E}">
        <p14:creationId xmlns:p14="http://schemas.microsoft.com/office/powerpoint/2010/main" val="150390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斑馬魚模式在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神經科學上的應用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>
          <a:xfrm>
            <a:off x="980596" y="3290783"/>
            <a:ext cx="7200900" cy="1370527"/>
          </a:xfrm>
        </p:spPr>
        <p:txBody>
          <a:bodyPr>
            <a:noAutofit/>
          </a:bodyPr>
          <a:lstStyle/>
          <a:p>
            <a:r>
              <a:rPr lang="zh-TW" altLang="en-US" sz="4000" dirty="0" smtClean="0"/>
              <a:t>台師大生命科學系 </a:t>
            </a:r>
            <a:endParaRPr lang="en-US" altLang="zh-TW" sz="4000" dirty="0" smtClean="0"/>
          </a:p>
          <a:p>
            <a:r>
              <a:rPr lang="zh-TW" altLang="en-US" sz="4000" dirty="0" smtClean="0"/>
              <a:t>呂國棟教授 主講</a:t>
            </a:r>
            <a:endParaRPr lang="zh-TW" altLang="en-US" sz="4000" dirty="0"/>
          </a:p>
        </p:txBody>
      </p:sp>
      <p:pic>
        <p:nvPicPr>
          <p:cNvPr id="5122" name="Picture 2" descr="相片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610" y="4661310"/>
            <a:ext cx="2713292" cy="1839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https://lh3.googleusercontent.com/-pU79Y82GCUA/UUZAKahE8AI/AAAAAAAARnw/aVIYGwcXYi4/s801/DSC_7355.JPG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644" y="4661310"/>
            <a:ext cx="2778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6388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介紹選擇</a:t>
            </a:r>
            <a:r>
              <a:rPr lang="zh-TW" altLang="en-US" dirty="0" smtClean="0"/>
              <a:t>斑馬魚的原因</a:t>
            </a:r>
            <a:endParaRPr lang="zh-TW" dirty="0"/>
          </a:p>
        </p:txBody>
      </p:sp>
      <p:pic>
        <p:nvPicPr>
          <p:cNvPr id="1026" name="Picture 2" descr="https://lh3.googleusercontent.com/-pU79Y82GCUA/UUZAKahE8AI/AAAAAAAARnw/aVIYGwcXYi4/s801/DSC_7355.JPG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034" y="1790163"/>
            <a:ext cx="2778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https://lh6.googleusercontent.com/-S2tyJ_rGivM/UUZAKj2GXuI/AAAAAAAARno/uKu4fVOA9fw/s801/DSC_7379.JPG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791" y="1790163"/>
            <a:ext cx="2811463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DSC_738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796" y="4058989"/>
            <a:ext cx="2773363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相片"/>
          <p:cNvPicPr>
            <a:picLocks noChangeAspect="1" noChangeArrowheads="1"/>
          </p:cNvPicPr>
          <p:nvPr/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791" y="4025652"/>
            <a:ext cx="2868613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745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5841" y="265176"/>
            <a:ext cx="7558610" cy="1088136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運用斑馬魚探討動物焦慮反應行為</a:t>
            </a:r>
            <a:endParaRPr lang="zh-TW" dirty="0"/>
          </a:p>
        </p:txBody>
      </p:sp>
      <p:pic>
        <p:nvPicPr>
          <p:cNvPr id="2050" name="Picture 2" descr="相片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663" y="1561519"/>
            <a:ext cx="2930525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相片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867" y="1555169"/>
            <a:ext cx="2949575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相片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2" y="3791152"/>
            <a:ext cx="2930525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相片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867" y="3791152"/>
            <a:ext cx="29495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05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解說實驗的進行方式</a:t>
            </a:r>
            <a:endParaRPr lang="zh-TW" altLang="en-US" dirty="0"/>
          </a:p>
        </p:txBody>
      </p:sp>
      <p:pic>
        <p:nvPicPr>
          <p:cNvPr id="3074" name="Picture 2" descr="相片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941" y="1680604"/>
            <a:ext cx="29273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相片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421" y="1680604"/>
            <a:ext cx="29178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相片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941" y="3947821"/>
            <a:ext cx="3001963" cy="198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相片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421" y="3947821"/>
            <a:ext cx="3021013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208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實際觀察實驗器材</a:t>
            </a:r>
            <a:endParaRPr lang="zh-TW" altLang="en-US" dirty="0"/>
          </a:p>
        </p:txBody>
      </p:sp>
      <p:pic>
        <p:nvPicPr>
          <p:cNvPr id="4098" name="Picture 2" descr="相片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183" y="1703187"/>
            <a:ext cx="3001963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相片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735" y="1691338"/>
            <a:ext cx="2970212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相片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083" y="3989812"/>
            <a:ext cx="3040063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相片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260" y="3989812"/>
            <a:ext cx="2960687" cy="200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61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cean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2F3FC63-BF9C-4B26-82E5-BA4335A36E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海洋繪圖簡報 (寬螢幕)</Template>
  <TotalTime>0</TotalTime>
  <Words>43</Words>
  <Application>Microsoft Office PowerPoint</Application>
  <PresentationFormat>如螢幕大小 (4:3)</PresentationFormat>
  <Paragraphs>9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微軟正黑體</vt:lpstr>
      <vt:lpstr>新細明體</vt:lpstr>
      <vt:lpstr>Arial</vt:lpstr>
      <vt:lpstr>Georgia</vt:lpstr>
      <vt:lpstr>Ocean 16x9</vt:lpstr>
      <vt:lpstr>第五屆學術人才養成計畫</vt:lpstr>
      <vt:lpstr>斑馬魚模式在 神經科學上的應用 </vt:lpstr>
      <vt:lpstr>介紹選擇斑馬魚的原因</vt:lpstr>
      <vt:lpstr>運用斑馬魚探討動物焦慮反應行為</vt:lpstr>
      <vt:lpstr>解說實驗的進行方式</vt:lpstr>
      <vt:lpstr>實際觀察實驗器材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2014-03-17T12:13:36Z</dcterms:created>
  <dcterms:modified xsi:type="dcterms:W3CDTF">2014-03-17T12:24:40Z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TC028952569991</vt:lpwstr>
  </property>
</Properties>
</file>