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97" r:id="rId3"/>
    <p:sldId id="289" r:id="rId4"/>
    <p:sldId id="295" r:id="rId5"/>
    <p:sldId id="282" r:id="rId6"/>
    <p:sldId id="283" r:id="rId7"/>
    <p:sldId id="290" r:id="rId8"/>
    <p:sldId id="292" r:id="rId9"/>
    <p:sldId id="293" r:id="rId10"/>
    <p:sldId id="294" r:id="rId11"/>
    <p:sldId id="284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7" r:id="rId21"/>
    <p:sldId id="262" r:id="rId2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485" autoAdjust="0"/>
    <p:restoredTop sz="94660"/>
  </p:normalViewPr>
  <p:slideViewPr>
    <p:cSldViewPr>
      <p:cViewPr>
        <p:scale>
          <a:sx n="117" d="100"/>
          <a:sy n="117" d="100"/>
        </p:scale>
        <p:origin x="-178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A1F9F6-0E90-43C6-A14B-69C5E4F234B2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7720A-541C-4C91-865A-699A007156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5139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7720A-541C-4C91-865A-699A0071564F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7357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12" Type="http://schemas.microsoft.com/office/2007/relationships/hdphoto" Target="../media/hdphoto5.wdp"/><Relationship Id="rId2" Type="http://schemas.openxmlformats.org/officeDocument/2006/relationships/image" Target="../media/image1.png"/><Relationship Id="rId16" Type="http://schemas.openxmlformats.org/officeDocument/2006/relationships/image" Target="../media/image9.gif"/><Relationship Id="rId1" Type="http://schemas.openxmlformats.org/officeDocument/2006/relationships/slideMaster" Target="../slideMasters/slideMaster1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microsoft.com/office/2007/relationships/hdphoto" Target="../media/hdphoto6.wdp"/><Relationship Id="rId10" Type="http://schemas.microsoft.com/office/2007/relationships/hdphoto" Target="../media/hdphoto4.wdp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image" Target="../media/image8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9.gi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E63E-C0A4-4F4D-BAFF-073BAA3972BA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564C-A787-429C-9F84-714483F3E8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1377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E63E-C0A4-4F4D-BAFF-073BAA3972BA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564C-A787-429C-9F84-714483F3E8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9621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E63E-C0A4-4F4D-BAFF-073BAA3972BA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564C-A787-429C-9F84-714483F3E8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8306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E63E-C0A4-4F4D-BAFF-073BAA3972BA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564C-A787-429C-9F84-714483F3E8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5508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E63E-C0A4-4F4D-BAFF-073BAA3972BA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564C-A787-429C-9F84-714483F3E8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4605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E63E-C0A4-4F4D-BAFF-073BAA3972BA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564C-A787-429C-9F84-714483F3E8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0300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E63E-C0A4-4F4D-BAFF-073BAA3972BA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564C-A787-429C-9F84-714483F3E8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3122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E63E-C0A4-4F4D-BAFF-073BAA3972BA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564C-A787-429C-9F84-714483F3E8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0485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E63E-C0A4-4F4D-BAFF-073BAA3972BA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564C-A787-429C-9F84-714483F3E8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7286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E63E-C0A4-4F4D-BAFF-073BAA3972BA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564C-A787-429C-9F84-714483F3E8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5801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E63E-C0A4-4F4D-BAFF-073BAA3972BA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564C-A787-429C-9F84-714483F3E8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2761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938" y="-36167"/>
            <a:ext cx="9210855" cy="3368762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7110" y="1194396"/>
            <a:ext cx="1744275" cy="1862623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13413" y="3840481"/>
            <a:ext cx="2522605" cy="2058876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 userDrawn="1"/>
        </p:nvPicPr>
        <p:blipFill rotWithShape="1"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8787" y="2754322"/>
            <a:ext cx="2482598" cy="2026223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 userDrawn="1"/>
        </p:nvPicPr>
        <p:blipFill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25185">
            <a:off x="2831629" y="3558691"/>
            <a:ext cx="2185224" cy="2587305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6" name="圖片 5"/>
          <p:cNvPicPr>
            <a:picLocks noChangeAspect="1"/>
          </p:cNvPicPr>
          <p:nvPr userDrawn="1"/>
        </p:nvPicPr>
        <p:blipFill>
          <a:blip r:embed="rId11" cstate="screen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59716"/>
            <a:ext cx="9206917" cy="3498284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36166" y="6122513"/>
            <a:ext cx="2827089" cy="457348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 userDrawn="1"/>
        </p:nvPicPr>
        <p:blipFill>
          <a:blip r:embed="rId14" cstate="screen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9673" y="3676650"/>
            <a:ext cx="2747815" cy="3126368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22" name="圖片 21"/>
          <p:cNvPicPr>
            <a:picLocks noChangeAspect="1"/>
          </p:cNvPicPr>
          <p:nvPr userDrawn="1"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3351" y="4965571"/>
            <a:ext cx="1048116" cy="104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64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6438895"/>
            <a:ext cx="7571083" cy="336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71800" y="6345252"/>
            <a:ext cx="6344324" cy="551180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8072799" y="6465564"/>
            <a:ext cx="4860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AC3B465A-E763-4A71-86AC-44B350A60651}" type="slidenum">
              <a:rPr lang="zh-TW" altLang="en-US" sz="1400" b="0" i="0" u="none" cap="none" spc="0" smtClean="0">
                <a:ln w="0"/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pPr algn="ctr"/>
              <a:t>‹#›</a:t>
            </a:fld>
            <a:r>
              <a:rPr lang="zh-TW" altLang="en-US" sz="1400" b="1" u="none" cap="none" spc="0" dirty="0">
                <a:ln w="0"/>
                <a:solidFill>
                  <a:srgbClr val="FC511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TW" altLang="en-US" sz="1400" b="1" u="none" dirty="0">
              <a:solidFill>
                <a:srgbClr val="FC511C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6339800"/>
            <a:ext cx="455896" cy="454698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7824" y="6441255"/>
            <a:ext cx="635809" cy="363883"/>
          </a:xfrm>
          <a:prstGeom prst="rect">
            <a:avLst/>
          </a:prstGeom>
        </p:spPr>
      </p:pic>
      <p:sp>
        <p:nvSpPr>
          <p:cNvPr id="8" name="文字方塊 7"/>
          <p:cNvSpPr txBox="1"/>
          <p:nvPr userDrawn="1"/>
        </p:nvSpPr>
        <p:spPr>
          <a:xfrm>
            <a:off x="5743947" y="6481911"/>
            <a:ext cx="23288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知恩惜福 </a:t>
            </a:r>
            <a:r>
              <a:rPr lang="en-US" altLang="zh-TW" sz="12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‧ </a:t>
            </a:r>
            <a:r>
              <a:rPr lang="zh-TW" altLang="en-US" sz="12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激發潛能 </a:t>
            </a:r>
            <a:r>
              <a:rPr lang="en-US" altLang="zh-TW" sz="12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‧ </a:t>
            </a:r>
            <a:r>
              <a:rPr lang="zh-TW" altLang="en-US" sz="12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追求卓越</a:t>
            </a:r>
          </a:p>
        </p:txBody>
      </p:sp>
    </p:spTree>
    <p:extLst>
      <p:ext uri="{BB962C8B-B14F-4D97-AF65-F5344CB8AC3E}">
        <p14:creationId xmlns:p14="http://schemas.microsoft.com/office/powerpoint/2010/main" val="2027356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CE63E-C0A4-4F4D-BAFF-073BAA3972BA}" type="datetimeFigureOut">
              <a:rPr lang="zh-TW" altLang="en-US" smtClean="0"/>
              <a:t>2018/8/29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D564C-A787-429C-9F84-714483F3E8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902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microsoft.com/office/2007/relationships/hdphoto" Target="../media/hdphoto8.wdp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microsoft.com/office/2007/relationships/hdphoto" Target="../media/hdphoto10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jpeg"/><Relationship Id="rId5" Type="http://schemas.microsoft.com/office/2007/relationships/hdphoto" Target="../media/hdphoto9.wdp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6.jpeg"/><Relationship Id="rId7" Type="http://schemas.microsoft.com/office/2007/relationships/hdphoto" Target="../media/hdphoto11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jpeg"/><Relationship Id="rId11" Type="http://schemas.openxmlformats.org/officeDocument/2006/relationships/image" Target="../media/image33.jpeg"/><Relationship Id="rId5" Type="http://schemas.openxmlformats.org/officeDocument/2006/relationships/image" Target="../media/image28.jpeg"/><Relationship Id="rId10" Type="http://schemas.openxmlformats.org/officeDocument/2006/relationships/image" Target="../media/image32.jpeg"/><Relationship Id="rId4" Type="http://schemas.openxmlformats.org/officeDocument/2006/relationships/image" Target="../media/image27.jpeg"/><Relationship Id="rId9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467544" y="833314"/>
            <a:ext cx="7920880" cy="1797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7200"/>
              </a:lnSpc>
            </a:pPr>
            <a:r>
              <a:rPr lang="en-US" altLang="zh-TW" sz="4800" dirty="0">
                <a:solidFill>
                  <a:srgbClr val="FF0000"/>
                </a:solidFill>
                <a:latin typeface="文鼎水管體" panose="020B0602010101010101" pitchFamily="34" charset="-120"/>
                <a:ea typeface="文鼎水管體" panose="020B0602010101010101" pitchFamily="34" charset="-120"/>
              </a:rPr>
              <a:t>107</a:t>
            </a:r>
            <a:r>
              <a:rPr lang="zh-TW" altLang="en-US" sz="4800" dirty="0">
                <a:solidFill>
                  <a:srgbClr val="FF0000"/>
                </a:solidFill>
                <a:latin typeface="文鼎水管體" panose="020B0602010101010101" pitchFamily="34" charset="-120"/>
                <a:ea typeface="文鼎水管體" panose="020B0602010101010101" pitchFamily="34" charset="-120"/>
              </a:rPr>
              <a:t>學年度</a:t>
            </a:r>
            <a:endParaRPr lang="en-US" altLang="zh-TW" sz="4800" dirty="0">
              <a:solidFill>
                <a:srgbClr val="FF0000"/>
              </a:solidFill>
              <a:latin typeface="文鼎水管體" panose="020B0602010101010101" pitchFamily="34" charset="-120"/>
              <a:ea typeface="文鼎水管體" panose="020B0602010101010101" pitchFamily="34" charset="-120"/>
            </a:endParaRPr>
          </a:p>
          <a:p>
            <a:pPr>
              <a:lnSpc>
                <a:spcPts val="7200"/>
              </a:lnSpc>
            </a:pPr>
            <a:r>
              <a:rPr lang="zh-TW" altLang="en-US" sz="4800" dirty="0">
                <a:solidFill>
                  <a:srgbClr val="FF0000"/>
                </a:solidFill>
                <a:latin typeface="文鼎水管體" panose="020B0602010101010101" pitchFamily="34" charset="-120"/>
                <a:ea typeface="文鼎水管體" panose="020B0602010101010101" pitchFamily="34" charset="-120"/>
              </a:rPr>
              <a:t>       友善校園宣導</a:t>
            </a:r>
          </a:p>
        </p:txBody>
      </p:sp>
    </p:spTree>
    <p:extLst>
      <p:ext uri="{BB962C8B-B14F-4D97-AF65-F5344CB8AC3E}">
        <p14:creationId xmlns:p14="http://schemas.microsoft.com/office/powerpoint/2010/main" val="16619126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3125" y="537864"/>
            <a:ext cx="2987349" cy="593913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55576" y="735013"/>
            <a:ext cx="55499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8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友善校園週的意義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899591" y="1844824"/>
            <a:ext cx="505353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zh-TW" altLang="en-US" sz="3600" b="1" dirty="0">
                <a:latin typeface="標楷體" pitchFamily="65" charset="-120"/>
                <a:ea typeface="標楷體" pitchFamily="65" charset="-120"/>
              </a:rPr>
              <a:t>   </a:t>
            </a:r>
            <a:endParaRPr lang="en-US" altLang="zh-TW" sz="3600" b="1" dirty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r>
              <a:rPr lang="zh-TW" altLang="en-US" sz="3600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營造安全、溫馨、適性的校園學習環境，</a:t>
            </a:r>
          </a:p>
          <a:p>
            <a:pPr eaLnBrk="1" hangingPunct="1">
              <a:buFontTx/>
              <a:buNone/>
            </a:pPr>
            <a:endParaRPr lang="en-US" altLang="zh-TW" sz="1200" b="1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r>
              <a:rPr lang="zh-TW" altLang="en-US" sz="3600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建構健康、和諧、友善的校園風氣。</a:t>
            </a:r>
            <a:endParaRPr lang="en-US" altLang="zh-TW" sz="3600" b="1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6578960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xmlns="" id="{102A151A-22EB-4ECD-AB01-EDA0BBCC9498}"/>
              </a:ext>
            </a:extLst>
          </p:cNvPr>
          <p:cNvSpPr txBox="1"/>
          <p:nvPr/>
        </p:nvSpPr>
        <p:spPr>
          <a:xfrm>
            <a:off x="971600" y="1403484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(</a:t>
            </a:r>
            <a:r>
              <a:rPr lang="zh-TW" altLang="en-US" dirty="0"/>
              <a:t>上學動線圖</a:t>
            </a:r>
            <a:r>
              <a:rPr lang="en-US" altLang="zh-TW" dirty="0"/>
              <a:t>)</a:t>
            </a:r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712968" cy="615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150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5302" y="1520789"/>
            <a:ext cx="5280586" cy="3960440"/>
          </a:xfrm>
          <a:prstGeom prst="rect">
            <a:avLst/>
          </a:prstGeom>
        </p:spPr>
      </p:pic>
      <p:sp>
        <p:nvSpPr>
          <p:cNvPr id="7170" name="標題 1"/>
          <p:cNvSpPr>
            <a:spLocks noGrp="1"/>
          </p:cNvSpPr>
          <p:nvPr>
            <p:ph type="title"/>
          </p:nvPr>
        </p:nvSpPr>
        <p:spPr>
          <a:xfrm>
            <a:off x="466176" y="-17140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下課活動範圍－各班教室前</a:t>
            </a:r>
          </a:p>
        </p:txBody>
      </p:sp>
      <p:sp>
        <p:nvSpPr>
          <p:cNvPr id="7171" name="內容版面配置區 2"/>
          <p:cNvSpPr>
            <a:spLocks noGrp="1"/>
          </p:cNvSpPr>
          <p:nvPr>
            <p:ph sz="half" idx="1"/>
          </p:nvPr>
        </p:nvSpPr>
        <p:spPr>
          <a:xfrm>
            <a:off x="971600" y="4797152"/>
            <a:ext cx="3672408" cy="864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zh-TW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聽到</a:t>
            </a:r>
            <a:r>
              <a:rPr lang="zh-TW" altLang="zh-TW" sz="24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上課鐘聲</a:t>
            </a:r>
            <a:r>
              <a:rPr lang="zh-TW" altLang="zh-TW" sz="2400" b="1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先立正站好</a:t>
            </a:r>
            <a:r>
              <a:rPr lang="zh-TW" altLang="zh-TW" sz="24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，然後快速走進教室。</a:t>
            </a:r>
            <a:endParaRPr lang="en-US" altLang="zh-TW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xmlns="" id="{F9300416-69F7-489D-85D9-48AC57CF63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 t="5462" r="6059" b="23525"/>
          <a:stretch/>
        </p:blipFill>
        <p:spPr>
          <a:xfrm>
            <a:off x="2267744" y="3933056"/>
            <a:ext cx="493132" cy="533558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780928"/>
            <a:ext cx="574951" cy="1008112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71967" y="1520789"/>
            <a:ext cx="5280586" cy="3960440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xmlns="" id="{F9300416-69F7-489D-85D9-48AC57CF63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 t="5462" r="6059" b="23525"/>
          <a:stretch/>
        </p:blipFill>
        <p:spPr>
          <a:xfrm>
            <a:off x="6665694" y="2700672"/>
            <a:ext cx="493132" cy="533558"/>
          </a:xfrm>
          <a:prstGeom prst="rect">
            <a:avLst/>
          </a:prstGeom>
        </p:spPr>
      </p:pic>
      <p:sp>
        <p:nvSpPr>
          <p:cNvPr id="10" name="內容版面配置區 2"/>
          <p:cNvSpPr>
            <a:spLocks noGrp="1"/>
          </p:cNvSpPr>
          <p:nvPr>
            <p:ph sz="half" idx="1"/>
          </p:nvPr>
        </p:nvSpPr>
        <p:spPr>
          <a:xfrm>
            <a:off x="5120253" y="4725144"/>
            <a:ext cx="3090882" cy="11226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24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下課時間請勿在兩棟大樓之間奔跑遊戲。</a:t>
            </a:r>
            <a:endParaRPr lang="en-US" altLang="zh-TW" sz="2400" b="1" dirty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15375" y="6237312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請勿跨樓層奔跑嬉戲。</a:t>
            </a:r>
            <a:endParaRPr lang="en-US" altLang="zh-TW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77983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xmlns="" id="{EB7C149B-B765-4EE8-9FD5-FBB45DB144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35625" cy="1437834"/>
          </a:xfrm>
          <a:prstGeom prst="rect">
            <a:avLst/>
          </a:prstGeom>
        </p:spPr>
      </p:pic>
      <p:sp>
        <p:nvSpPr>
          <p:cNvPr id="7170" name="標題 1"/>
          <p:cNvSpPr>
            <a:spLocks noGrp="1"/>
          </p:cNvSpPr>
          <p:nvPr>
            <p:ph type="title"/>
          </p:nvPr>
        </p:nvSpPr>
        <p:spPr>
          <a:xfrm>
            <a:off x="616451" y="426024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下課活動規範－戶外活動區域</a:t>
            </a:r>
          </a:p>
        </p:txBody>
      </p:sp>
      <p:sp>
        <p:nvSpPr>
          <p:cNvPr id="7171" name="內容版面配置區 2"/>
          <p:cNvSpPr>
            <a:spLocks noGrp="1"/>
          </p:cNvSpPr>
          <p:nvPr>
            <p:ph sz="half" idx="1"/>
          </p:nvPr>
        </p:nvSpPr>
        <p:spPr>
          <a:xfrm>
            <a:off x="395288" y="1700213"/>
            <a:ext cx="8435975" cy="417671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zh-TW" altLang="en-US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一、二、三年級</a:t>
            </a:r>
            <a:endParaRPr lang="en-US" altLang="zh-TW" b="1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活動區域</a:t>
            </a:r>
            <a:r>
              <a:rPr lang="en-US" altLang="zh-TW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大草皮前</a:t>
            </a:r>
            <a:r>
              <a:rPr lang="en-US" altLang="zh-TW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marL="0" indent="0">
              <a:buFontTx/>
              <a:buNone/>
            </a:pPr>
            <a:r>
              <a:rPr lang="zh-TW" altLang="en-US" dirty="0"/>
              <a:t> 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78" t="21538" r="28133" b="9303"/>
          <a:stretch/>
        </p:blipFill>
        <p:spPr bwMode="auto">
          <a:xfrm>
            <a:off x="4597261" y="2051034"/>
            <a:ext cx="4474477" cy="3966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750151"/>
            <a:ext cx="4355976" cy="3266982"/>
          </a:xfrm>
          <a:prstGeom prst="rect">
            <a:avLst/>
          </a:prstGeom>
        </p:spPr>
      </p:pic>
      <p:sp>
        <p:nvSpPr>
          <p:cNvPr id="5" name="向下箭號 4"/>
          <p:cNvSpPr/>
          <p:nvPr/>
        </p:nvSpPr>
        <p:spPr>
          <a:xfrm rot="3832650">
            <a:off x="5202091" y="2136545"/>
            <a:ext cx="216024" cy="4198086"/>
          </a:xfrm>
          <a:prstGeom prst="down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9589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xmlns="" id="{C5D8B147-8F4D-4371-8218-50C4899D07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35625" cy="1437834"/>
          </a:xfrm>
          <a:prstGeom prst="rect">
            <a:avLst/>
          </a:prstGeom>
        </p:spPr>
      </p:pic>
      <p:sp>
        <p:nvSpPr>
          <p:cNvPr id="8194" name="標題 1"/>
          <p:cNvSpPr>
            <a:spLocks noGrp="1"/>
          </p:cNvSpPr>
          <p:nvPr>
            <p:ph type="title"/>
          </p:nvPr>
        </p:nvSpPr>
        <p:spPr>
          <a:xfrm>
            <a:off x="921296" y="522439"/>
            <a:ext cx="8229600" cy="1143000"/>
          </a:xfrm>
        </p:spPr>
        <p:txBody>
          <a:bodyPr/>
          <a:lstStyle/>
          <a:p>
            <a:pPr eaLnBrk="1" hangingPunct="1"/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下課活動規範－戶外活動區域</a:t>
            </a:r>
          </a:p>
        </p:txBody>
      </p:sp>
      <p:sp>
        <p:nvSpPr>
          <p:cNvPr id="8195" name="內容版面配置區 2"/>
          <p:cNvSpPr>
            <a:spLocks noGrp="1"/>
          </p:cNvSpPr>
          <p:nvPr>
            <p:ph sz="half" idx="1"/>
          </p:nvPr>
        </p:nvSpPr>
        <p:spPr>
          <a:xfrm>
            <a:off x="395288" y="1700213"/>
            <a:ext cx="8435975" cy="417671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三、四年級活動區域     </a:t>
            </a:r>
            <a:r>
              <a:rPr lang="zh-TW" altLang="en-US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五、六年級活動區域</a:t>
            </a:r>
            <a:endParaRPr lang="en-US" altLang="zh-TW" b="1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dirty="0"/>
              <a:t>  </a:t>
            </a:r>
          </a:p>
        </p:txBody>
      </p:sp>
      <p:pic>
        <p:nvPicPr>
          <p:cNvPr id="8196" name="內容版面配置區 6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3" y="2349500"/>
            <a:ext cx="4038600" cy="3028950"/>
          </a:xfrm>
        </p:spPr>
      </p:pic>
      <p:pic>
        <p:nvPicPr>
          <p:cNvPr id="8197" name="圖片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131" y="2349500"/>
            <a:ext cx="4032250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3943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 bwMode="auto">
          <a:xfrm>
            <a:off x="468313" y="376677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zh-TW" altLang="en-US" b="1" kern="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安全的下課活動</a:t>
            </a:r>
          </a:p>
        </p:txBody>
      </p:sp>
      <p:sp>
        <p:nvSpPr>
          <p:cNvPr id="3" name="內容版面配置區 2"/>
          <p:cNvSpPr txBox="1">
            <a:spLocks/>
          </p:cNvSpPr>
          <p:nvPr/>
        </p:nvSpPr>
        <p:spPr>
          <a:xfrm>
            <a:off x="457199" y="1542688"/>
            <a:ext cx="8240713" cy="14541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zh-TW" altLang="en-US" sz="2800" dirty="0" smtClean="0">
                <a:latin typeface="新細明體" charset="-120"/>
              </a:rPr>
              <a:t>一、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課間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戶外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場地開放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zh-TW" sz="2800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上、下樓梯或進出大樓</a:t>
            </a:r>
            <a:endParaRPr lang="en-US" altLang="zh-TW" sz="2800" u="sng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sz="28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en-US" sz="2800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請快走</a:t>
            </a:r>
            <a:r>
              <a:rPr lang="zh-TW" altLang="zh-TW" sz="2800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zh-TW" sz="2800" b="1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聽哨音</a:t>
            </a:r>
            <a:r>
              <a:rPr lang="zh-TW" altLang="zh-TW" sz="2800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停止活動，慢行回教室上課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924944"/>
            <a:ext cx="5616624" cy="315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570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 bwMode="auto">
          <a:xfrm>
            <a:off x="468313" y="376677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zh-TW" altLang="en-US" b="1" kern="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安全的下課活動</a:t>
            </a:r>
          </a:p>
        </p:txBody>
      </p:sp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xmlns="" id="{331985AD-C79B-4C67-BE27-8B4973EDF5B6}"/>
              </a:ext>
            </a:extLst>
          </p:cNvPr>
          <p:cNvSpPr txBox="1">
            <a:spLocks/>
          </p:cNvSpPr>
          <p:nvPr/>
        </p:nvSpPr>
        <p:spPr>
          <a:xfrm>
            <a:off x="457200" y="1600200"/>
            <a:ext cx="8218488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二、上下樓梯靠右行走，樓梯間、廁所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內外</a:t>
            </a: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不是遊戲區，請勿奔跑、遊戲。</a:t>
            </a:r>
            <a:endParaRPr lang="en-US" altLang="zh-TW" u="sng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endParaRPr lang="zh-TW" altLang="zh-TW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xmlns="" id="{E3F33669-62F9-4FFC-B6BD-BDE578F857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 t="5462" r="6059" b="23525"/>
          <a:stretch/>
        </p:blipFill>
        <p:spPr>
          <a:xfrm>
            <a:off x="7245820" y="2276872"/>
            <a:ext cx="701031" cy="758501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6608" y="3531104"/>
            <a:ext cx="2545023" cy="1908767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15716" y="3553645"/>
            <a:ext cx="2592288" cy="194421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42408" y="3560643"/>
            <a:ext cx="2592288" cy="1944216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48791" y="3578367"/>
            <a:ext cx="2545025" cy="1908769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xmlns="" id="{E3F33669-62F9-4FFC-B6BD-BDE578F857F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 t="5462" r="6059" b="23525"/>
          <a:stretch/>
        </p:blipFill>
        <p:spPr>
          <a:xfrm>
            <a:off x="763791" y="4054700"/>
            <a:ext cx="442112" cy="478356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xmlns="" id="{E3F33669-62F9-4FFC-B6BD-BDE578F857F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 t="5462" r="6059" b="23525"/>
          <a:stretch/>
        </p:blipFill>
        <p:spPr>
          <a:xfrm>
            <a:off x="2956012" y="4998470"/>
            <a:ext cx="495672" cy="536307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xmlns="" id="{E3F33669-62F9-4FFC-B6BD-BDE578F857F6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 t="5462" r="6059" b="23525"/>
          <a:stretch/>
        </p:blipFill>
        <p:spPr>
          <a:xfrm>
            <a:off x="4788024" y="4640990"/>
            <a:ext cx="453195" cy="490348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xmlns="" id="{E3F33669-62F9-4FFC-B6BD-BDE578F857F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 t="5462" r="6059" b="23525"/>
          <a:stretch/>
        </p:blipFill>
        <p:spPr>
          <a:xfrm>
            <a:off x="7596336" y="4751267"/>
            <a:ext cx="456945" cy="494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146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 bwMode="auto">
          <a:xfrm>
            <a:off x="483975" y="44624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zh-TW" altLang="en-US" b="1" kern="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安全的下課活動</a:t>
            </a:r>
          </a:p>
        </p:txBody>
      </p:sp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xmlns="" id="{331985AD-C79B-4C67-BE27-8B4973EDF5B6}"/>
              </a:ext>
            </a:extLst>
          </p:cNvPr>
          <p:cNvSpPr txBox="1">
            <a:spLocks/>
          </p:cNvSpPr>
          <p:nvPr/>
        </p:nvSpPr>
        <p:spPr>
          <a:xfrm>
            <a:off x="457200" y="980728"/>
            <a:ext cx="8507288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三、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顧正秋大樓四樓圖書館外的廣場為</a:t>
            </a:r>
            <a:r>
              <a:rPr lang="zh-TW" altLang="en-US" sz="28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「藝文廣場」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，請進行靜態交流活動，例如：談心、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閱讀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……</a:t>
            </a:r>
          </a:p>
          <a:p>
            <a:pPr marL="0" indent="0">
              <a:buFontTx/>
              <a:buNone/>
            </a:pPr>
            <a:r>
              <a:rPr lang="zh-TW" altLang="en-US" sz="2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除非</a:t>
            </a:r>
            <a:r>
              <a:rPr lang="zh-TW" altLang="en-US" sz="28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教學課程需要，嚴禁在廣場上奔跑、喧嘩。</a:t>
            </a:r>
            <a:endParaRPr lang="en-US" altLang="zh-TW" sz="2800" u="sng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endParaRPr lang="zh-TW" altLang="zh-TW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511" y="2627530"/>
            <a:ext cx="4752528" cy="3564396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A7BA74A0-DDB8-4BE7-9309-F4C3E934406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 t="5462" r="6059" b="23525"/>
          <a:stretch/>
        </p:blipFill>
        <p:spPr>
          <a:xfrm>
            <a:off x="3972813" y="4727581"/>
            <a:ext cx="720080" cy="77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14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 bwMode="auto">
          <a:xfrm>
            <a:off x="493972" y="12576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zh-TW" altLang="en-US" b="1" kern="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安全的下課活動</a:t>
            </a:r>
          </a:p>
        </p:txBody>
      </p:sp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xmlns="" id="{331985AD-C79B-4C67-BE27-8B4973EDF5B6}"/>
              </a:ext>
            </a:extLst>
          </p:cNvPr>
          <p:cNvSpPr txBox="1">
            <a:spLocks/>
          </p:cNvSpPr>
          <p:nvPr/>
        </p:nvSpPr>
        <p:spPr>
          <a:xfrm>
            <a:off x="505084" y="1268760"/>
            <a:ext cx="8218488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四、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電梯的使用：</a:t>
            </a:r>
            <a:endParaRPr lang="en-US" altLang="zh-TW" u="sng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endParaRPr lang="zh-TW" altLang="zh-TW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069185"/>
            <a:ext cx="2948461" cy="393305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644" y="2384883"/>
            <a:ext cx="4404198" cy="3301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845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 bwMode="auto">
          <a:xfrm>
            <a:off x="468313" y="36261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zh-TW" altLang="en-US" b="1" kern="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安全的下課活動</a:t>
            </a:r>
          </a:p>
        </p:txBody>
      </p:sp>
      <p:sp>
        <p:nvSpPr>
          <p:cNvPr id="3" name="內容版面配置區 2"/>
          <p:cNvSpPr txBox="1">
            <a:spLocks/>
          </p:cNvSpPr>
          <p:nvPr/>
        </p:nvSpPr>
        <p:spPr>
          <a:xfrm>
            <a:off x="457199" y="1542688"/>
            <a:ext cx="8240713" cy="433458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zh-TW" altLang="en-US" sz="2800" dirty="0" smtClean="0">
                <a:latin typeface="新細明體" charset="-120"/>
              </a:rPr>
              <a:t>五、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課間應以正確的方法活動，</a:t>
            </a:r>
            <a:r>
              <a:rPr lang="zh-TW" altLang="zh-TW" sz="2800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勿推擠、衝撞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，並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聽從監護老師及服務員的指導、勸告。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照片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55" y="2980776"/>
            <a:ext cx="4091947" cy="3068960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6EC4135D-FD52-4C43-92DD-522F8BE25A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 t="5462" r="6059" b="23525"/>
          <a:stretch/>
        </p:blipFill>
        <p:spPr>
          <a:xfrm>
            <a:off x="971600" y="4797152"/>
            <a:ext cx="792088" cy="85702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53000" y="3137336"/>
            <a:ext cx="3288701" cy="2466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6131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11560" y="548680"/>
            <a:ext cx="7924800" cy="1311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b="1" dirty="0">
                <a:ea typeface="微軟正黑體" pitchFamily="34" charset="-120"/>
              </a:rPr>
              <a:t>校園霸凌的定義類型與具體型態</a:t>
            </a:r>
          </a:p>
        </p:txBody>
      </p:sp>
      <p:graphicFrame>
        <p:nvGraphicFramePr>
          <p:cNvPr id="3" name="Group 45"/>
          <p:cNvGraphicFramePr>
            <a:graphicFrameLocks/>
          </p:cNvGraphicFramePr>
          <p:nvPr/>
        </p:nvGraphicFramePr>
        <p:xfrm>
          <a:off x="250825" y="1628775"/>
          <a:ext cx="8713788" cy="4941889"/>
        </p:xfrm>
        <a:graphic>
          <a:graphicData uri="http://schemas.openxmlformats.org/drawingml/2006/table">
            <a:tbl>
              <a:tblPr/>
              <a:tblGrid>
                <a:gridCol w="5715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685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3986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0338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889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zh-TW" altLang="zh-TW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定        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類    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具    體    型    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5475">
                <a:tc rowSpan="6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校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園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>
                      <a:lvl1pPr marL="174625" indent="-174625">
                        <a:spcBef>
                          <a:spcPct val="20000"/>
                        </a:spcBef>
                        <a:tabLst>
                          <a:tab pos="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174625" marR="0" lvl="0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en-US" altLang="zh-TW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1.</a:t>
                      </a: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兩造</a:t>
                      </a:r>
                      <a:r>
                        <a:rPr kumimoji="0" lang="zh-TW" altLang="en-US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勢力（地   </a:t>
                      </a:r>
                    </a:p>
                    <a:p>
                      <a:pPr marL="174625" marR="0" lvl="0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zh-TW" altLang="en-US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  位）不對等</a:t>
                      </a: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。</a:t>
                      </a:r>
                    </a:p>
                    <a:p>
                      <a:pPr marL="174625" marR="0" lvl="0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en-US" altLang="zh-TW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2.</a:t>
                      </a: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攻擊行為</a:t>
                      </a:r>
                      <a:r>
                        <a:rPr kumimoji="0" lang="zh-TW" altLang="en-US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長期反</a:t>
                      </a:r>
                    </a:p>
                    <a:p>
                      <a:pPr marL="174625" marR="0" lvl="0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zh-TW" altLang="en-US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  覆不斷</a:t>
                      </a: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。</a:t>
                      </a:r>
                    </a:p>
                    <a:p>
                      <a:pPr marL="174625" marR="0" lvl="0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en-US" altLang="zh-TW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3.</a:t>
                      </a: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具有</a:t>
                      </a:r>
                      <a:r>
                        <a:rPr kumimoji="0" lang="zh-TW" altLang="en-US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故意</a:t>
                      </a: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傷害的</a:t>
                      </a:r>
                    </a:p>
                    <a:p>
                      <a:pPr marL="174625" marR="0" lvl="0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  意圖。</a:t>
                      </a:r>
                    </a:p>
                    <a:p>
                      <a:pPr marL="174625" marR="0" lvl="0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en-US" altLang="zh-TW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4.</a:t>
                      </a: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呈現生理或心理</a:t>
                      </a:r>
                    </a:p>
                    <a:p>
                      <a:pPr marL="174625" marR="0" lvl="0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  侵犯的結果。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肢體霸凌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毆打身體、搶奪財物、</a:t>
                      </a:r>
                      <a:r>
                        <a:rPr kumimoji="0" lang="en-US" altLang="zh-TW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……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2706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關係霸凌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排擠孤立、操弄人際、</a:t>
                      </a:r>
                      <a:r>
                        <a:rPr kumimoji="0" lang="en-US" altLang="zh-TW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……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286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語言霸凌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出言恐嚇、嘲笑污辱、</a:t>
                      </a:r>
                      <a:r>
                        <a:rPr kumimoji="0" lang="en-US" altLang="zh-TW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……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2547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網路霸凌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散佈謠言或不雅照片、</a:t>
                      </a:r>
                      <a:r>
                        <a:rPr kumimoji="0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……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2706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反擊霸凌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受凌反擊、「魚吃蝦米」</a:t>
                      </a:r>
                      <a:r>
                        <a:rPr kumimoji="0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 pitchFamily="18" charset="0"/>
                        </a:rPr>
                        <a:t>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540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性霸凌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校園性侵害或性騷擾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765175">
                <a:tc grid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（資料來源：中央警察大學林滄崧教授整理）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556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61" t="6283" r="961" b="27811"/>
          <a:stretch/>
        </p:blipFill>
        <p:spPr>
          <a:xfrm>
            <a:off x="1475656" y="260648"/>
            <a:ext cx="6336704" cy="613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293022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31" t="14382" r="32530" b="3993"/>
          <a:stretch/>
        </p:blipFill>
        <p:spPr bwMode="auto">
          <a:xfrm>
            <a:off x="1835696" y="188640"/>
            <a:ext cx="5760640" cy="624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6819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2491" r="25647" b="16615"/>
          <a:stretch/>
        </p:blipFill>
        <p:spPr bwMode="auto">
          <a:xfrm>
            <a:off x="800931" y="404664"/>
            <a:ext cx="7847700" cy="550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46314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" t="21962" r="50000" b="16764"/>
          <a:stretch/>
        </p:blipFill>
        <p:spPr bwMode="auto">
          <a:xfrm>
            <a:off x="971600" y="607855"/>
            <a:ext cx="7273548" cy="5127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7994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07" t="22014" r="2596" b="17148"/>
          <a:stretch/>
        </p:blipFill>
        <p:spPr bwMode="auto">
          <a:xfrm>
            <a:off x="986151" y="548680"/>
            <a:ext cx="7272808" cy="5341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45620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" t="21760" r="1005" b="16445"/>
          <a:stretch/>
        </p:blipFill>
        <p:spPr bwMode="auto">
          <a:xfrm>
            <a:off x="-121370" y="1556792"/>
            <a:ext cx="9509993" cy="337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8392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" t="22198" r="51118" b="9849"/>
          <a:stretch/>
        </p:blipFill>
        <p:spPr bwMode="auto">
          <a:xfrm>
            <a:off x="1056469" y="332656"/>
            <a:ext cx="7200800" cy="596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031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0D029343-9892-40BD-8CC3-249E0B9F2664}"/>
              </a:ext>
            </a:extLst>
          </p:cNvPr>
          <p:cNvSpPr txBox="1">
            <a:spLocks/>
          </p:cNvSpPr>
          <p:nvPr/>
        </p:nvSpPr>
        <p:spPr bwMode="auto">
          <a:xfrm>
            <a:off x="447554" y="7555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zh-TW" altLang="en-US" b="1" kern="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再興好品格</a:t>
            </a:r>
            <a:endParaRPr lang="zh-TW" altLang="en-US" b="1" kern="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xmlns="" id="{5E3A544C-8212-4ACA-8CBE-6A9F68B31A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400472"/>
            <a:ext cx="1172755" cy="1172755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xmlns="" id="{5E3A544C-8212-4ACA-8CBE-6A9F68B31A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285" y="3205861"/>
            <a:ext cx="1172755" cy="1172755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xmlns="" id="{5E3A544C-8212-4ACA-8CBE-6A9F68B31A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085" y="1961097"/>
            <a:ext cx="1172755" cy="1172755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xmlns="" id="{5E3A544C-8212-4ACA-8CBE-6A9F68B31A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840" y="1198077"/>
            <a:ext cx="1172755" cy="1172755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xmlns="" id="{5E3A544C-8212-4ACA-8CBE-6A9F68B31A1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066843"/>
            <a:ext cx="1172755" cy="1172755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xmlns="" id="{5E3A544C-8212-4ACA-8CBE-6A9F68B31A1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548" y="1961098"/>
            <a:ext cx="1172755" cy="1172755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xmlns="" id="{5E3A544C-8212-4ACA-8CBE-6A9F68B31A1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459" y="4257095"/>
            <a:ext cx="1172755" cy="1172755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xmlns="" id="{5E3A544C-8212-4ACA-8CBE-6A9F68B31A1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36" y="5129450"/>
            <a:ext cx="1172755" cy="1172755"/>
          </a:xfrm>
          <a:prstGeom prst="rect">
            <a:avLst/>
          </a:prstGeom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xmlns="" id="{5E3A544C-8212-4ACA-8CBE-6A9F68B31A1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559" y="5129450"/>
            <a:ext cx="1172755" cy="1172755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xmlns="" id="{5E3A544C-8212-4ACA-8CBE-6A9F68B31A1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915" y="1241018"/>
            <a:ext cx="1172755" cy="1172755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147" y="2445343"/>
            <a:ext cx="2415756" cy="2415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6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>
            <a:extLst>
              <a:ext uri="{FF2B5EF4-FFF2-40B4-BE49-F238E27FC236}">
                <a16:creationId xmlns:a16="http://schemas.microsoft.com/office/drawing/2014/main" xmlns="" id="{E90266E5-276B-44D3-9B02-FE079EAEBB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477" y="2060848"/>
            <a:ext cx="5220585" cy="4119866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xmlns="" id="{BDAF07B3-6B28-469B-AC5B-4E8202615EE3}"/>
              </a:ext>
            </a:extLst>
          </p:cNvPr>
          <p:cNvSpPr txBox="1"/>
          <p:nvPr/>
        </p:nvSpPr>
        <p:spPr>
          <a:xfrm>
            <a:off x="2051720" y="299163"/>
            <a:ext cx="5572100" cy="1849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7200"/>
              </a:lnSpc>
            </a:pPr>
            <a:r>
              <a:rPr lang="zh-TW" altLang="en-US" sz="4800" b="1" dirty="0">
                <a:solidFill>
                  <a:srgbClr val="7030A0"/>
                </a:solidFill>
                <a:latin typeface="華康少女文字W5" panose="02010609010101010101" pitchFamily="49" charset="-120"/>
                <a:ea typeface="華康少女文字W5" panose="02010609010101010101" pitchFamily="49" charset="-120"/>
              </a:rPr>
              <a:t>健康尊重 心存同理友善校園 與你同行</a:t>
            </a:r>
          </a:p>
        </p:txBody>
      </p:sp>
    </p:spTree>
    <p:extLst>
      <p:ext uri="{BB962C8B-B14F-4D97-AF65-F5344CB8AC3E}">
        <p14:creationId xmlns:p14="http://schemas.microsoft.com/office/powerpoint/2010/main" val="88396418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</TotalTime>
  <Words>426</Words>
  <Application>Microsoft Office PowerPoint</Application>
  <PresentationFormat>如螢幕大小 (4:3)</PresentationFormat>
  <Paragraphs>74</Paragraphs>
  <Slides>21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2" baseType="lpstr">
      <vt:lpstr>Office 佈景主題</vt:lpstr>
      <vt:lpstr>PowerPoint 簡報</vt:lpstr>
      <vt:lpstr>PowerPoint 簡報</vt:lpstr>
      <vt:lpstr>PowerPoint 簡報</vt:lpstr>
      <vt:lpstr>下課活動範圍－各班教室前</vt:lpstr>
      <vt:lpstr>下課活動規範－戶外活動區域</vt:lpstr>
      <vt:lpstr>下課活動規範－戶外活動區域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藍弘偉</dc:creator>
  <cp:lastModifiedBy>鍾篳藍</cp:lastModifiedBy>
  <cp:revision>47</cp:revision>
  <dcterms:created xsi:type="dcterms:W3CDTF">2017-08-29T08:51:29Z</dcterms:created>
  <dcterms:modified xsi:type="dcterms:W3CDTF">2018-08-29T09:28:22Z</dcterms:modified>
</cp:coreProperties>
</file>