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xls" ContentType="application/vnd.ms-excel"/>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1.xml" ContentType="application/vnd.openxmlformats-officedocument.drawingml.chart+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730" r:id="rId1"/>
  </p:sldMasterIdLst>
  <p:notesMasterIdLst>
    <p:notesMasterId r:id="rId76"/>
  </p:notesMasterIdLst>
  <p:handoutMasterIdLst>
    <p:handoutMasterId r:id="rId77"/>
  </p:handoutMasterIdLst>
  <p:sldIdLst>
    <p:sldId id="1526" r:id="rId2"/>
    <p:sldId id="925" r:id="rId3"/>
    <p:sldId id="1437" r:id="rId4"/>
    <p:sldId id="1017" r:id="rId5"/>
    <p:sldId id="1529" r:id="rId6"/>
    <p:sldId id="1476" r:id="rId7"/>
    <p:sldId id="1510" r:id="rId8"/>
    <p:sldId id="1547" r:id="rId9"/>
    <p:sldId id="1548" r:id="rId10"/>
    <p:sldId id="1549" r:id="rId11"/>
    <p:sldId id="1550" r:id="rId12"/>
    <p:sldId id="1512" r:id="rId13"/>
    <p:sldId id="1477" r:id="rId14"/>
    <p:sldId id="1530" r:id="rId15"/>
    <p:sldId id="1439" r:id="rId16"/>
    <p:sldId id="1450" r:id="rId17"/>
    <p:sldId id="1452" r:id="rId18"/>
    <p:sldId id="1479" r:id="rId19"/>
    <p:sldId id="1480" r:id="rId20"/>
    <p:sldId id="1513" r:id="rId21"/>
    <p:sldId id="1531" r:id="rId22"/>
    <p:sldId id="1481" r:id="rId23"/>
    <p:sldId id="1501" r:id="rId24"/>
    <p:sldId id="1482" r:id="rId25"/>
    <p:sldId id="1483" r:id="rId26"/>
    <p:sldId id="1484" r:id="rId27"/>
    <p:sldId id="1485" r:id="rId28"/>
    <p:sldId id="1486" r:id="rId29"/>
    <p:sldId id="1514" r:id="rId30"/>
    <p:sldId id="1540" r:id="rId31"/>
    <p:sldId id="1503" r:id="rId32"/>
    <p:sldId id="1541" r:id="rId33"/>
    <p:sldId id="1502" r:id="rId34"/>
    <p:sldId id="1532" r:id="rId35"/>
    <p:sldId id="1543" r:id="rId36"/>
    <p:sldId id="1544" r:id="rId37"/>
    <p:sldId id="1515" r:id="rId38"/>
    <p:sldId id="1462" r:id="rId39"/>
    <p:sldId id="1537" r:id="rId40"/>
    <p:sldId id="1463" r:id="rId41"/>
    <p:sldId id="1464" r:id="rId42"/>
    <p:sldId id="1465" r:id="rId43"/>
    <p:sldId id="1533" r:id="rId44"/>
    <p:sldId id="1386" r:id="rId45"/>
    <p:sldId id="1475" r:id="rId46"/>
    <p:sldId id="1388" r:id="rId47"/>
    <p:sldId id="1389" r:id="rId48"/>
    <p:sldId id="1516" r:id="rId49"/>
    <p:sldId id="1391" r:id="rId50"/>
    <p:sldId id="1393" r:id="rId51"/>
    <p:sldId id="1507" r:id="rId52"/>
    <p:sldId id="1508" r:id="rId53"/>
    <p:sldId id="1509" r:id="rId54"/>
    <p:sldId id="1545" r:id="rId55"/>
    <p:sldId id="1546" r:id="rId56"/>
    <p:sldId id="1421" r:id="rId57"/>
    <p:sldId id="1416" r:id="rId58"/>
    <p:sldId id="1425" r:id="rId59"/>
    <p:sldId id="1429" r:id="rId60"/>
    <p:sldId id="1535" r:id="rId61"/>
    <p:sldId id="1521" r:id="rId62"/>
    <p:sldId id="1522" r:id="rId63"/>
    <p:sldId id="1523" r:id="rId64"/>
    <p:sldId id="1524" r:id="rId65"/>
    <p:sldId id="1435" r:id="rId66"/>
    <p:sldId id="1436" r:id="rId67"/>
    <p:sldId id="1473" r:id="rId68"/>
    <p:sldId id="1552" r:id="rId69"/>
    <p:sldId id="1553" r:id="rId70"/>
    <p:sldId id="1551" r:id="rId71"/>
    <p:sldId id="1470" r:id="rId72"/>
    <p:sldId id="1471" r:id="rId73"/>
    <p:sldId id="1469" r:id="rId74"/>
    <p:sldId id="1536" r:id="rId75"/>
  </p:sldIdLst>
  <p:sldSz cx="9906000" cy="6858000" type="A4"/>
  <p:notesSz cx="6807200" cy="9939338"/>
  <p:defaultTextStyle>
    <a:defPPr>
      <a:defRPr lang="zh-TW"/>
    </a:defPPr>
    <a:lvl1pPr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1pPr>
    <a:lvl2pPr marL="4572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2pPr>
    <a:lvl3pPr marL="9144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3pPr>
    <a:lvl4pPr marL="13716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4pPr>
    <a:lvl5pPr marL="18288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5pPr>
    <a:lvl6pPr marL="2286000" algn="l" defTabSz="914400" rtl="0" eaLnBrk="1" latinLnBrk="0" hangingPunct="1">
      <a:defRPr kumimoji="1" b="1" kern="1200">
        <a:solidFill>
          <a:schemeClr val="tx1"/>
        </a:solidFill>
        <a:latin typeface="Times New Roman" pitchFamily="18" charset="0"/>
        <a:ea typeface="新細明體" pitchFamily="18" charset="-120"/>
        <a:cs typeface="+mn-cs"/>
      </a:defRPr>
    </a:lvl6pPr>
    <a:lvl7pPr marL="2743200" algn="l" defTabSz="914400" rtl="0" eaLnBrk="1" latinLnBrk="0" hangingPunct="1">
      <a:defRPr kumimoji="1" b="1" kern="1200">
        <a:solidFill>
          <a:schemeClr val="tx1"/>
        </a:solidFill>
        <a:latin typeface="Times New Roman" pitchFamily="18" charset="0"/>
        <a:ea typeface="新細明體" pitchFamily="18" charset="-120"/>
        <a:cs typeface="+mn-cs"/>
      </a:defRPr>
    </a:lvl7pPr>
    <a:lvl8pPr marL="3200400" algn="l" defTabSz="914400" rtl="0" eaLnBrk="1" latinLnBrk="0" hangingPunct="1">
      <a:defRPr kumimoji="1" b="1" kern="1200">
        <a:solidFill>
          <a:schemeClr val="tx1"/>
        </a:solidFill>
        <a:latin typeface="Times New Roman" pitchFamily="18" charset="0"/>
        <a:ea typeface="新細明體" pitchFamily="18" charset="-120"/>
        <a:cs typeface="+mn-cs"/>
      </a:defRPr>
    </a:lvl8pPr>
    <a:lvl9pPr marL="3657600" algn="l" defTabSz="914400" rtl="0" eaLnBrk="1" latinLnBrk="0" hangingPunct="1">
      <a:defRPr kumimoji="1" b="1" kern="1200">
        <a:solidFill>
          <a:schemeClr val="tx1"/>
        </a:solidFill>
        <a:latin typeface="Times New Roman" pitchFamily="18" charset="0"/>
        <a:ea typeface="新細明體" pitchFamily="18" charset="-120"/>
        <a:cs typeface="+mn-cs"/>
      </a:defRPr>
    </a:lvl9pPr>
  </p:defaultTextStyle>
  <p:extLst>
    <p:ext uri="{EFAFB233-063F-42B5-8137-9DF3F51BA10A}">
      <p15:sldGuideLst xmlns:p15="http://schemas.microsoft.com/office/powerpoint/2012/main">
        <p15:guide id="1" orient="horz" pos="2160">
          <p15:clr>
            <a:srgbClr val="A4A3A4"/>
          </p15:clr>
        </p15:guide>
        <p15:guide id="2" pos="2666">
          <p15:clr>
            <a:srgbClr val="A4A3A4"/>
          </p15:clr>
        </p15:guide>
      </p15:sldGuideLst>
    </p:ext>
    <p:ext uri="{2D200454-40CA-4A62-9FC3-DE9A4176ACB9}">
      <p15:notesGuideLst xmlns:p15="http://schemas.microsoft.com/office/powerpoint/2012/main">
        <p15:guide id="1" orient="horz" pos="3131">
          <p15:clr>
            <a:srgbClr val="A4A3A4"/>
          </p15:clr>
        </p15:guide>
        <p15:guide id="2" pos="214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3300"/>
    <a:srgbClr val="9999FF"/>
    <a:srgbClr val="CCCCFF"/>
    <a:srgbClr val="CC99FF"/>
    <a:srgbClr val="FF7C80"/>
    <a:srgbClr val="0066FF"/>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931" autoAdjust="0"/>
    <p:restoredTop sz="83630" autoAdjust="0"/>
  </p:normalViewPr>
  <p:slideViewPr>
    <p:cSldViewPr>
      <p:cViewPr varScale="1">
        <p:scale>
          <a:sx n="89" d="100"/>
          <a:sy n="89" d="100"/>
        </p:scale>
        <p:origin x="1243" y="91"/>
      </p:cViewPr>
      <p:guideLst>
        <p:guide orient="horz" pos="2160"/>
        <p:guide pos="266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47" d="100"/>
          <a:sy n="47" d="100"/>
        </p:scale>
        <p:origin x="-1938" y="-96"/>
      </p:cViewPr>
      <p:guideLst>
        <p:guide orient="horz" pos="3131"/>
        <p:guide pos="214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TW"/>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lineChart>
        <c:grouping val="standard"/>
        <c:varyColors val="0"/>
        <c:ser>
          <c:idx val="0"/>
          <c:order val="0"/>
          <c:spPr>
            <a:ln>
              <a:solidFill>
                <a:srgbClr val="C00000"/>
              </a:solidFill>
            </a:ln>
          </c:spPr>
          <c:marker>
            <c:symbol val="none"/>
          </c:marker>
          <c:cat>
            <c:numRef>
              <c:f>工作表1!$C$3:$C$89</c:f>
              <c:numCache>
                <c:formatCode>yyyy</c:formatCode>
                <c:ptCount val="87"/>
                <c:pt idx="0">
                  <c:v>39387</c:v>
                </c:pt>
                <c:pt idx="1">
                  <c:v>39417</c:v>
                </c:pt>
                <c:pt idx="2">
                  <c:v>39448</c:v>
                </c:pt>
                <c:pt idx="3">
                  <c:v>39479</c:v>
                </c:pt>
                <c:pt idx="4">
                  <c:v>39508</c:v>
                </c:pt>
                <c:pt idx="5">
                  <c:v>39539</c:v>
                </c:pt>
                <c:pt idx="6">
                  <c:v>39569</c:v>
                </c:pt>
                <c:pt idx="7">
                  <c:v>39600</c:v>
                </c:pt>
                <c:pt idx="8">
                  <c:v>39630</c:v>
                </c:pt>
                <c:pt idx="9">
                  <c:v>39661</c:v>
                </c:pt>
                <c:pt idx="10">
                  <c:v>39692</c:v>
                </c:pt>
                <c:pt idx="11">
                  <c:v>39722</c:v>
                </c:pt>
                <c:pt idx="12">
                  <c:v>39753</c:v>
                </c:pt>
                <c:pt idx="13">
                  <c:v>39783</c:v>
                </c:pt>
                <c:pt idx="14">
                  <c:v>39814</c:v>
                </c:pt>
                <c:pt idx="15">
                  <c:v>39845</c:v>
                </c:pt>
                <c:pt idx="16">
                  <c:v>39873</c:v>
                </c:pt>
                <c:pt idx="17">
                  <c:v>39904</c:v>
                </c:pt>
                <c:pt idx="18">
                  <c:v>39934</c:v>
                </c:pt>
                <c:pt idx="19">
                  <c:v>39965</c:v>
                </c:pt>
                <c:pt idx="20">
                  <c:v>39995</c:v>
                </c:pt>
                <c:pt idx="21">
                  <c:v>40026</c:v>
                </c:pt>
                <c:pt idx="22">
                  <c:v>40057</c:v>
                </c:pt>
                <c:pt idx="23">
                  <c:v>40087</c:v>
                </c:pt>
                <c:pt idx="24">
                  <c:v>40118</c:v>
                </c:pt>
                <c:pt idx="25">
                  <c:v>40148</c:v>
                </c:pt>
                <c:pt idx="26">
                  <c:v>40179</c:v>
                </c:pt>
                <c:pt idx="27">
                  <c:v>40210</c:v>
                </c:pt>
                <c:pt idx="28">
                  <c:v>40238</c:v>
                </c:pt>
                <c:pt idx="29">
                  <c:v>40269</c:v>
                </c:pt>
                <c:pt idx="30">
                  <c:v>40299</c:v>
                </c:pt>
                <c:pt idx="31">
                  <c:v>40330</c:v>
                </c:pt>
                <c:pt idx="32">
                  <c:v>40360</c:v>
                </c:pt>
                <c:pt idx="33">
                  <c:v>40391</c:v>
                </c:pt>
                <c:pt idx="34">
                  <c:v>40422</c:v>
                </c:pt>
                <c:pt idx="35">
                  <c:v>40452</c:v>
                </c:pt>
                <c:pt idx="36">
                  <c:v>40483</c:v>
                </c:pt>
                <c:pt idx="37">
                  <c:v>40513</c:v>
                </c:pt>
                <c:pt idx="38">
                  <c:v>40544</c:v>
                </c:pt>
                <c:pt idx="39">
                  <c:v>40575</c:v>
                </c:pt>
                <c:pt idx="40">
                  <c:v>40603</c:v>
                </c:pt>
                <c:pt idx="41">
                  <c:v>40634</c:v>
                </c:pt>
                <c:pt idx="42">
                  <c:v>40664</c:v>
                </c:pt>
                <c:pt idx="43">
                  <c:v>40695</c:v>
                </c:pt>
                <c:pt idx="44">
                  <c:v>40725</c:v>
                </c:pt>
                <c:pt idx="45">
                  <c:v>40756</c:v>
                </c:pt>
                <c:pt idx="46">
                  <c:v>40787</c:v>
                </c:pt>
                <c:pt idx="47">
                  <c:v>40817</c:v>
                </c:pt>
                <c:pt idx="48">
                  <c:v>40848</c:v>
                </c:pt>
                <c:pt idx="49">
                  <c:v>40878</c:v>
                </c:pt>
                <c:pt idx="50">
                  <c:v>40909</c:v>
                </c:pt>
                <c:pt idx="51">
                  <c:v>40940</c:v>
                </c:pt>
                <c:pt idx="52">
                  <c:v>40969</c:v>
                </c:pt>
                <c:pt idx="53">
                  <c:v>41000</c:v>
                </c:pt>
                <c:pt idx="54">
                  <c:v>41030</c:v>
                </c:pt>
                <c:pt idx="55">
                  <c:v>41061</c:v>
                </c:pt>
                <c:pt idx="56">
                  <c:v>41091</c:v>
                </c:pt>
                <c:pt idx="57">
                  <c:v>41122</c:v>
                </c:pt>
                <c:pt idx="58">
                  <c:v>41153</c:v>
                </c:pt>
                <c:pt idx="59">
                  <c:v>41183</c:v>
                </c:pt>
                <c:pt idx="60">
                  <c:v>41214</c:v>
                </c:pt>
                <c:pt idx="61">
                  <c:v>41244</c:v>
                </c:pt>
                <c:pt idx="62">
                  <c:v>41275</c:v>
                </c:pt>
                <c:pt idx="63">
                  <c:v>41306</c:v>
                </c:pt>
                <c:pt idx="64">
                  <c:v>41334</c:v>
                </c:pt>
                <c:pt idx="65">
                  <c:v>41365</c:v>
                </c:pt>
                <c:pt idx="66">
                  <c:v>41395</c:v>
                </c:pt>
                <c:pt idx="67">
                  <c:v>41426</c:v>
                </c:pt>
                <c:pt idx="68">
                  <c:v>41456</c:v>
                </c:pt>
                <c:pt idx="69">
                  <c:v>41487</c:v>
                </c:pt>
                <c:pt idx="70">
                  <c:v>41518</c:v>
                </c:pt>
                <c:pt idx="71">
                  <c:v>41548</c:v>
                </c:pt>
                <c:pt idx="72">
                  <c:v>41579</c:v>
                </c:pt>
                <c:pt idx="73">
                  <c:v>41609</c:v>
                </c:pt>
                <c:pt idx="74">
                  <c:v>41640</c:v>
                </c:pt>
                <c:pt idx="75">
                  <c:v>41671</c:v>
                </c:pt>
                <c:pt idx="76">
                  <c:v>41699</c:v>
                </c:pt>
                <c:pt idx="77">
                  <c:v>41730</c:v>
                </c:pt>
                <c:pt idx="78">
                  <c:v>41760</c:v>
                </c:pt>
                <c:pt idx="79">
                  <c:v>41791</c:v>
                </c:pt>
                <c:pt idx="80">
                  <c:v>41821</c:v>
                </c:pt>
                <c:pt idx="81">
                  <c:v>41852</c:v>
                </c:pt>
                <c:pt idx="82">
                  <c:v>41883</c:v>
                </c:pt>
                <c:pt idx="83">
                  <c:v>41913</c:v>
                </c:pt>
                <c:pt idx="84">
                  <c:v>41944</c:v>
                </c:pt>
                <c:pt idx="85">
                  <c:v>41974</c:v>
                </c:pt>
                <c:pt idx="86">
                  <c:v>42005</c:v>
                </c:pt>
              </c:numCache>
            </c:numRef>
          </c:cat>
          <c:val>
            <c:numRef>
              <c:f>工作表1!$D$3:$D$89</c:f>
              <c:numCache>
                <c:formatCode>General</c:formatCode>
                <c:ptCount val="87"/>
                <c:pt idx="0">
                  <c:v>0.4</c:v>
                </c:pt>
                <c:pt idx="1">
                  <c:v>0.8</c:v>
                </c:pt>
                <c:pt idx="2">
                  <c:v>0.8</c:v>
                </c:pt>
                <c:pt idx="3">
                  <c:v>1</c:v>
                </c:pt>
                <c:pt idx="4">
                  <c:v>1.2</c:v>
                </c:pt>
                <c:pt idx="5">
                  <c:v>0.9</c:v>
                </c:pt>
                <c:pt idx="6">
                  <c:v>1.5</c:v>
                </c:pt>
                <c:pt idx="7">
                  <c:v>1.9</c:v>
                </c:pt>
                <c:pt idx="8">
                  <c:v>2.4</c:v>
                </c:pt>
                <c:pt idx="9">
                  <c:v>2.4</c:v>
                </c:pt>
                <c:pt idx="10">
                  <c:v>2.2999999999999998</c:v>
                </c:pt>
                <c:pt idx="11">
                  <c:v>1.9</c:v>
                </c:pt>
                <c:pt idx="12">
                  <c:v>1</c:v>
                </c:pt>
                <c:pt idx="13">
                  <c:v>0.2</c:v>
                </c:pt>
                <c:pt idx="14">
                  <c:v>0</c:v>
                </c:pt>
                <c:pt idx="15">
                  <c:v>0</c:v>
                </c:pt>
                <c:pt idx="16">
                  <c:v>-0.1</c:v>
                </c:pt>
                <c:pt idx="17">
                  <c:v>-0.1</c:v>
                </c:pt>
                <c:pt idx="18">
                  <c:v>-1.1000000000000001</c:v>
                </c:pt>
                <c:pt idx="19">
                  <c:v>-1.7</c:v>
                </c:pt>
                <c:pt idx="20">
                  <c:v>-2.2000000000000002</c:v>
                </c:pt>
                <c:pt idx="21">
                  <c:v>-2.4</c:v>
                </c:pt>
                <c:pt idx="22">
                  <c:v>-2.2999999999999998</c:v>
                </c:pt>
                <c:pt idx="23">
                  <c:v>-2.2000000000000002</c:v>
                </c:pt>
                <c:pt idx="24">
                  <c:v>-1.7</c:v>
                </c:pt>
                <c:pt idx="25">
                  <c:v>-1.3</c:v>
                </c:pt>
                <c:pt idx="26">
                  <c:v>-1.3</c:v>
                </c:pt>
                <c:pt idx="27">
                  <c:v>-1.2</c:v>
                </c:pt>
                <c:pt idx="28">
                  <c:v>-1.2</c:v>
                </c:pt>
                <c:pt idx="29">
                  <c:v>-1.5</c:v>
                </c:pt>
                <c:pt idx="30">
                  <c:v>-1.2</c:v>
                </c:pt>
                <c:pt idx="31">
                  <c:v>-1</c:v>
                </c:pt>
                <c:pt idx="32">
                  <c:v>-1.1000000000000001</c:v>
                </c:pt>
                <c:pt idx="33">
                  <c:v>-1</c:v>
                </c:pt>
                <c:pt idx="34">
                  <c:v>-1.1000000000000001</c:v>
                </c:pt>
                <c:pt idx="35">
                  <c:v>-0.6</c:v>
                </c:pt>
                <c:pt idx="36">
                  <c:v>-0.5</c:v>
                </c:pt>
                <c:pt idx="37">
                  <c:v>-0.4</c:v>
                </c:pt>
                <c:pt idx="38">
                  <c:v>-0.8</c:v>
                </c:pt>
                <c:pt idx="39">
                  <c:v>-0.8</c:v>
                </c:pt>
                <c:pt idx="40">
                  <c:v>-0.7</c:v>
                </c:pt>
                <c:pt idx="41">
                  <c:v>-0.2</c:v>
                </c:pt>
                <c:pt idx="42">
                  <c:v>-0.1</c:v>
                </c:pt>
                <c:pt idx="43">
                  <c:v>-0.2</c:v>
                </c:pt>
                <c:pt idx="44">
                  <c:v>0.1</c:v>
                </c:pt>
                <c:pt idx="45">
                  <c:v>0.2</c:v>
                </c:pt>
                <c:pt idx="46">
                  <c:v>0.2</c:v>
                </c:pt>
                <c:pt idx="47">
                  <c:v>-0.1</c:v>
                </c:pt>
                <c:pt idx="48">
                  <c:v>-0.2</c:v>
                </c:pt>
                <c:pt idx="49">
                  <c:v>-0.1</c:v>
                </c:pt>
                <c:pt idx="50">
                  <c:v>-0.1</c:v>
                </c:pt>
                <c:pt idx="51">
                  <c:v>0.1</c:v>
                </c:pt>
                <c:pt idx="52">
                  <c:v>0.2</c:v>
                </c:pt>
                <c:pt idx="53">
                  <c:v>0.2</c:v>
                </c:pt>
                <c:pt idx="54">
                  <c:v>-0.1</c:v>
                </c:pt>
                <c:pt idx="55">
                  <c:v>-0.2</c:v>
                </c:pt>
                <c:pt idx="56">
                  <c:v>-0.3</c:v>
                </c:pt>
                <c:pt idx="57">
                  <c:v>-0.3</c:v>
                </c:pt>
                <c:pt idx="58">
                  <c:v>-0.1</c:v>
                </c:pt>
                <c:pt idx="59">
                  <c:v>0</c:v>
                </c:pt>
                <c:pt idx="60">
                  <c:v>-0.1</c:v>
                </c:pt>
                <c:pt idx="61">
                  <c:v>-0.2</c:v>
                </c:pt>
                <c:pt idx="62">
                  <c:v>-0.2</c:v>
                </c:pt>
                <c:pt idx="63">
                  <c:v>-0.3</c:v>
                </c:pt>
                <c:pt idx="64">
                  <c:v>-0.5</c:v>
                </c:pt>
                <c:pt idx="65">
                  <c:v>-0.4</c:v>
                </c:pt>
                <c:pt idx="66">
                  <c:v>0</c:v>
                </c:pt>
                <c:pt idx="67">
                  <c:v>0.4</c:v>
                </c:pt>
                <c:pt idx="68">
                  <c:v>0.7</c:v>
                </c:pt>
                <c:pt idx="69">
                  <c:v>0.8</c:v>
                </c:pt>
                <c:pt idx="70">
                  <c:v>0.7</c:v>
                </c:pt>
                <c:pt idx="71">
                  <c:v>0.9</c:v>
                </c:pt>
                <c:pt idx="72">
                  <c:v>1.2</c:v>
                </c:pt>
                <c:pt idx="73">
                  <c:v>1.3</c:v>
                </c:pt>
                <c:pt idx="74">
                  <c:v>1.3</c:v>
                </c:pt>
                <c:pt idx="75">
                  <c:v>1.3</c:v>
                </c:pt>
                <c:pt idx="76">
                  <c:v>1.3</c:v>
                </c:pt>
                <c:pt idx="77">
                  <c:v>3.2</c:v>
                </c:pt>
                <c:pt idx="78">
                  <c:v>3.4</c:v>
                </c:pt>
                <c:pt idx="79">
                  <c:v>3.3</c:v>
                </c:pt>
                <c:pt idx="80">
                  <c:v>3.3</c:v>
                </c:pt>
                <c:pt idx="81">
                  <c:v>3.1</c:v>
                </c:pt>
                <c:pt idx="82">
                  <c:v>3</c:v>
                </c:pt>
                <c:pt idx="83">
                  <c:v>2.9</c:v>
                </c:pt>
                <c:pt idx="84">
                  <c:v>2.7</c:v>
                </c:pt>
                <c:pt idx="85">
                  <c:v>2.5</c:v>
                </c:pt>
                <c:pt idx="86">
                  <c:v>2.2000000000000002</c:v>
                </c:pt>
              </c:numCache>
            </c:numRef>
          </c:val>
          <c:smooth val="0"/>
        </c:ser>
        <c:dLbls>
          <c:showLegendKey val="0"/>
          <c:showVal val="0"/>
          <c:showCatName val="0"/>
          <c:showSerName val="0"/>
          <c:showPercent val="0"/>
          <c:showBubbleSize val="0"/>
        </c:dLbls>
        <c:smooth val="0"/>
        <c:axId val="226966296"/>
        <c:axId val="226966688"/>
      </c:lineChart>
      <c:dateAx>
        <c:axId val="226966296"/>
        <c:scaling>
          <c:orientation val="minMax"/>
        </c:scaling>
        <c:delete val="0"/>
        <c:axPos val="b"/>
        <c:numFmt formatCode="yyyy" sourceLinked="1"/>
        <c:majorTickMark val="out"/>
        <c:minorTickMark val="none"/>
        <c:tickLblPos val="low"/>
        <c:crossAx val="226966688"/>
        <c:crosses val="autoZero"/>
        <c:auto val="1"/>
        <c:lblOffset val="100"/>
        <c:baseTimeUnit val="months"/>
        <c:majorUnit val="1"/>
        <c:majorTimeUnit val="years"/>
      </c:dateAx>
      <c:valAx>
        <c:axId val="226966688"/>
        <c:scaling>
          <c:orientation val="minMax"/>
        </c:scaling>
        <c:delete val="0"/>
        <c:axPos val="l"/>
        <c:majorGridlines>
          <c:spPr>
            <a:ln>
              <a:noFill/>
            </a:ln>
          </c:spPr>
        </c:majorGridlines>
        <c:numFmt formatCode="General" sourceLinked="1"/>
        <c:majorTickMark val="out"/>
        <c:minorTickMark val="none"/>
        <c:tickLblPos val="nextTo"/>
        <c:crossAx val="226966296"/>
        <c:crosses val="autoZero"/>
        <c:crossBetween val="between"/>
      </c:valAx>
    </c:plotArea>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5.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4.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6.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1.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32.e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60.emf"/><Relationship Id="rId2" Type="http://schemas.openxmlformats.org/officeDocument/2006/relationships/image" Target="../media/image59.emf"/><Relationship Id="rId1" Type="http://schemas.openxmlformats.org/officeDocument/2006/relationships/image" Target="../media/image58.e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84.emf"/><Relationship Id="rId2" Type="http://schemas.openxmlformats.org/officeDocument/2006/relationships/image" Target="../media/image83.emf"/><Relationship Id="rId1" Type="http://schemas.openxmlformats.org/officeDocument/2006/relationships/image" Target="../media/image82.e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10.emf"/><Relationship Id="rId1" Type="http://schemas.openxmlformats.org/officeDocument/2006/relationships/image" Target="../media/image109.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109.emf"/><Relationship Id="rId2" Type="http://schemas.openxmlformats.org/officeDocument/2006/relationships/image" Target="../media/image110.emf"/><Relationship Id="rId1" Type="http://schemas.openxmlformats.org/officeDocument/2006/relationships/image" Target="../media/image114.emf"/><Relationship Id="rId4" Type="http://schemas.openxmlformats.org/officeDocument/2006/relationships/image" Target="../media/image115.e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120.emf"/><Relationship Id="rId2" Type="http://schemas.openxmlformats.org/officeDocument/2006/relationships/image" Target="../media/image119.emf"/><Relationship Id="rId1" Type="http://schemas.openxmlformats.org/officeDocument/2006/relationships/image" Target="../media/image118.emf"/><Relationship Id="rId4" Type="http://schemas.openxmlformats.org/officeDocument/2006/relationships/image" Target="../media/image121.e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122.png"/></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155.emf"/><Relationship Id="rId2" Type="http://schemas.openxmlformats.org/officeDocument/2006/relationships/image" Target="../media/image154.emf"/><Relationship Id="rId1" Type="http://schemas.openxmlformats.org/officeDocument/2006/relationships/image" Target="../media/image153.emf"/><Relationship Id="rId4" Type="http://schemas.openxmlformats.org/officeDocument/2006/relationships/image" Target="../media/image156.e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196.emf"/><Relationship Id="rId2" Type="http://schemas.openxmlformats.org/officeDocument/2006/relationships/image" Target="../media/image195.emf"/><Relationship Id="rId1" Type="http://schemas.openxmlformats.org/officeDocument/2006/relationships/image" Target="../media/image194.e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198.emf"/><Relationship Id="rId1" Type="http://schemas.openxmlformats.org/officeDocument/2006/relationships/image" Target="../media/image197.emf"/></Relationships>
</file>

<file path=ppt/drawings/_rels/vmlDrawing15.vml.rels><?xml version="1.0" encoding="UTF-8" standalone="yes"?>
<Relationships xmlns="http://schemas.openxmlformats.org/package/2006/relationships"><Relationship Id="rId2" Type="http://schemas.openxmlformats.org/officeDocument/2006/relationships/image" Target="../media/image200.emf"/><Relationship Id="rId1" Type="http://schemas.openxmlformats.org/officeDocument/2006/relationships/image" Target="../media/image199.emf"/></Relationships>
</file>

<file path=ppt/drawings/_rels/vmlDrawing16.vml.rels><?xml version="1.0" encoding="UTF-8" standalone="yes"?>
<Relationships xmlns="http://schemas.openxmlformats.org/package/2006/relationships"><Relationship Id="rId2" Type="http://schemas.openxmlformats.org/officeDocument/2006/relationships/image" Target="../media/image202.emf"/><Relationship Id="rId1" Type="http://schemas.openxmlformats.org/officeDocument/2006/relationships/image" Target="../media/image20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4130" name="Rectangle 2"/>
          <p:cNvSpPr>
            <a:spLocks noGrp="1" noChangeArrowheads="1"/>
          </p:cNvSpPr>
          <p:nvPr>
            <p:ph type="hdr" sz="quarter"/>
          </p:nvPr>
        </p:nvSpPr>
        <p:spPr bwMode="auto">
          <a:xfrm>
            <a:off x="0" y="0"/>
            <a:ext cx="2949575" cy="498475"/>
          </a:xfrm>
          <a:prstGeom prst="rect">
            <a:avLst/>
          </a:prstGeom>
          <a:noFill/>
          <a:ln w="9525">
            <a:noFill/>
            <a:miter lim="800000"/>
            <a:headEnd/>
            <a:tailEnd/>
          </a:ln>
          <a:effectLst/>
        </p:spPr>
        <p:txBody>
          <a:bodyPr vert="horz" wrap="square" lIns="91548" tIns="45777" rIns="91548" bIns="45777" numCol="1" anchor="t" anchorCtr="0" compatLnSpc="1">
            <a:prstTxWarp prst="textNoShape">
              <a:avLst/>
            </a:prstTxWarp>
          </a:bodyPr>
          <a:lstStyle>
            <a:lvl1pPr algn="l" defTabSz="915988">
              <a:defRPr sz="1200" b="0">
                <a:ea typeface="標楷體" pitchFamily="65" charset="-120"/>
              </a:defRPr>
            </a:lvl1pPr>
          </a:lstStyle>
          <a:p>
            <a:pPr>
              <a:defRPr/>
            </a:pPr>
            <a:endParaRPr lang="en-US" altLang="zh-TW"/>
          </a:p>
        </p:txBody>
      </p:sp>
      <p:sp>
        <p:nvSpPr>
          <p:cNvPr id="304131" name="Rectangle 3"/>
          <p:cNvSpPr>
            <a:spLocks noGrp="1" noChangeArrowheads="1"/>
          </p:cNvSpPr>
          <p:nvPr>
            <p:ph type="dt" sz="quarter" idx="1"/>
          </p:nvPr>
        </p:nvSpPr>
        <p:spPr bwMode="auto">
          <a:xfrm>
            <a:off x="3856038" y="0"/>
            <a:ext cx="2949575" cy="498475"/>
          </a:xfrm>
          <a:prstGeom prst="rect">
            <a:avLst/>
          </a:prstGeom>
          <a:noFill/>
          <a:ln w="9525">
            <a:noFill/>
            <a:miter lim="800000"/>
            <a:headEnd/>
            <a:tailEnd/>
          </a:ln>
          <a:effectLst/>
        </p:spPr>
        <p:txBody>
          <a:bodyPr vert="horz" wrap="square" lIns="91548" tIns="45777" rIns="91548" bIns="45777" numCol="1" anchor="t" anchorCtr="0" compatLnSpc="1">
            <a:prstTxWarp prst="textNoShape">
              <a:avLst/>
            </a:prstTxWarp>
          </a:bodyPr>
          <a:lstStyle>
            <a:lvl1pPr algn="r" defTabSz="915988">
              <a:defRPr sz="1200" b="0">
                <a:ea typeface="標楷體" pitchFamily="65" charset="-120"/>
              </a:defRPr>
            </a:lvl1pPr>
          </a:lstStyle>
          <a:p>
            <a:pPr>
              <a:defRPr/>
            </a:pPr>
            <a:fld id="{C2A13A46-5988-4DC0-8854-8F09A8B7498E}" type="datetimeFigureOut">
              <a:rPr lang="en-US" altLang="zh-TW"/>
              <a:pPr>
                <a:defRPr/>
              </a:pPr>
              <a:t>3/10/2015</a:t>
            </a:fld>
            <a:endParaRPr lang="en-US" altLang="zh-TW"/>
          </a:p>
        </p:txBody>
      </p:sp>
      <p:sp>
        <p:nvSpPr>
          <p:cNvPr id="304132" name="Rectangle 4"/>
          <p:cNvSpPr>
            <a:spLocks noGrp="1" noChangeArrowheads="1"/>
          </p:cNvSpPr>
          <p:nvPr>
            <p:ph type="ftr" sz="quarter" idx="2"/>
          </p:nvPr>
        </p:nvSpPr>
        <p:spPr bwMode="auto">
          <a:xfrm>
            <a:off x="0" y="9439275"/>
            <a:ext cx="2949575" cy="498475"/>
          </a:xfrm>
          <a:prstGeom prst="rect">
            <a:avLst/>
          </a:prstGeom>
          <a:noFill/>
          <a:ln w="9525">
            <a:noFill/>
            <a:miter lim="800000"/>
            <a:headEnd/>
            <a:tailEnd/>
          </a:ln>
          <a:effectLst/>
        </p:spPr>
        <p:txBody>
          <a:bodyPr vert="horz" wrap="square" lIns="91548" tIns="45777" rIns="91548" bIns="45777" numCol="1" anchor="b" anchorCtr="0" compatLnSpc="1">
            <a:prstTxWarp prst="textNoShape">
              <a:avLst/>
            </a:prstTxWarp>
          </a:bodyPr>
          <a:lstStyle>
            <a:lvl1pPr algn="l" defTabSz="915988">
              <a:defRPr sz="1200" b="0">
                <a:ea typeface="標楷體" pitchFamily="65" charset="-120"/>
              </a:defRPr>
            </a:lvl1pPr>
          </a:lstStyle>
          <a:p>
            <a:pPr>
              <a:defRPr/>
            </a:pPr>
            <a:endParaRPr lang="en-US" altLang="zh-TW"/>
          </a:p>
        </p:txBody>
      </p:sp>
      <p:sp>
        <p:nvSpPr>
          <p:cNvPr id="304133" name="Rectangle 5"/>
          <p:cNvSpPr>
            <a:spLocks noGrp="1" noChangeArrowheads="1"/>
          </p:cNvSpPr>
          <p:nvPr>
            <p:ph type="sldNum" sz="quarter" idx="3"/>
          </p:nvPr>
        </p:nvSpPr>
        <p:spPr bwMode="auto">
          <a:xfrm>
            <a:off x="3856038" y="9439275"/>
            <a:ext cx="2949575" cy="498475"/>
          </a:xfrm>
          <a:prstGeom prst="rect">
            <a:avLst/>
          </a:prstGeom>
          <a:noFill/>
          <a:ln w="9525">
            <a:noFill/>
            <a:miter lim="800000"/>
            <a:headEnd/>
            <a:tailEnd/>
          </a:ln>
          <a:effectLst/>
        </p:spPr>
        <p:txBody>
          <a:bodyPr vert="horz" wrap="square" lIns="91548" tIns="45777" rIns="91548" bIns="45777" numCol="1" anchor="b" anchorCtr="0" compatLnSpc="1">
            <a:prstTxWarp prst="textNoShape">
              <a:avLst/>
            </a:prstTxWarp>
          </a:bodyPr>
          <a:lstStyle>
            <a:lvl1pPr algn="r" defTabSz="915988">
              <a:defRPr sz="1200" b="0">
                <a:ea typeface="標楷體" pitchFamily="65" charset="-120"/>
              </a:defRPr>
            </a:lvl1pPr>
          </a:lstStyle>
          <a:p>
            <a:pPr>
              <a:defRPr/>
            </a:pPr>
            <a:fld id="{0F452F1D-9AFB-4AB5-914B-3A948A20528F}" type="slidenum">
              <a:rPr lang="en-US" altLang="zh-TW"/>
              <a:pPr>
                <a:defRPr/>
              </a:pPr>
              <a:t>‹#›</a:t>
            </a:fld>
            <a:endParaRPr lang="en-US" altLang="zh-TW"/>
          </a:p>
        </p:txBody>
      </p:sp>
    </p:spTree>
    <p:extLst>
      <p:ext uri="{BB962C8B-B14F-4D97-AF65-F5344CB8AC3E}">
        <p14:creationId xmlns:p14="http://schemas.microsoft.com/office/powerpoint/2010/main" val="168570293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49575" cy="498475"/>
          </a:xfrm>
          <a:prstGeom prst="rect">
            <a:avLst/>
          </a:prstGeom>
          <a:noFill/>
          <a:ln w="9525">
            <a:noFill/>
            <a:miter lim="800000"/>
            <a:headEnd/>
            <a:tailEnd/>
          </a:ln>
          <a:effectLst/>
        </p:spPr>
        <p:txBody>
          <a:bodyPr vert="horz" wrap="square" lIns="95600" tIns="47800" rIns="95600" bIns="47800" numCol="1" anchor="t" anchorCtr="0" compatLnSpc="1">
            <a:prstTxWarp prst="textNoShape">
              <a:avLst/>
            </a:prstTxWarp>
          </a:bodyPr>
          <a:lstStyle>
            <a:lvl1pPr algn="l" defTabSz="957263">
              <a:defRPr sz="1200" b="0">
                <a:ea typeface="標楷體" pitchFamily="65" charset="-120"/>
              </a:defRPr>
            </a:lvl1pPr>
          </a:lstStyle>
          <a:p>
            <a:pPr>
              <a:defRPr/>
            </a:pPr>
            <a:endParaRPr lang="en-US" altLang="zh-TW"/>
          </a:p>
        </p:txBody>
      </p:sp>
      <p:sp>
        <p:nvSpPr>
          <p:cNvPr id="4099" name="Rectangle 3"/>
          <p:cNvSpPr>
            <a:spLocks noGrp="1" noChangeArrowheads="1"/>
          </p:cNvSpPr>
          <p:nvPr>
            <p:ph type="dt" idx="1"/>
          </p:nvPr>
        </p:nvSpPr>
        <p:spPr bwMode="auto">
          <a:xfrm>
            <a:off x="3856038" y="0"/>
            <a:ext cx="2949575" cy="498475"/>
          </a:xfrm>
          <a:prstGeom prst="rect">
            <a:avLst/>
          </a:prstGeom>
          <a:noFill/>
          <a:ln w="9525">
            <a:noFill/>
            <a:miter lim="800000"/>
            <a:headEnd/>
            <a:tailEnd/>
          </a:ln>
          <a:effectLst/>
        </p:spPr>
        <p:txBody>
          <a:bodyPr vert="horz" wrap="square" lIns="95600" tIns="47800" rIns="95600" bIns="47800" numCol="1" anchor="t" anchorCtr="0" compatLnSpc="1">
            <a:prstTxWarp prst="textNoShape">
              <a:avLst/>
            </a:prstTxWarp>
          </a:bodyPr>
          <a:lstStyle>
            <a:lvl1pPr algn="r" defTabSz="957263">
              <a:defRPr sz="1200" b="0">
                <a:ea typeface="標楷體" pitchFamily="65" charset="-120"/>
              </a:defRPr>
            </a:lvl1pPr>
          </a:lstStyle>
          <a:p>
            <a:pPr>
              <a:defRPr/>
            </a:pPr>
            <a:fld id="{43887767-93C1-4054-8788-F4E501B32858}" type="datetimeFigureOut">
              <a:rPr lang="en-US" altLang="zh-TW"/>
              <a:pPr>
                <a:defRPr/>
              </a:pPr>
              <a:t>3/10/2015</a:t>
            </a:fld>
            <a:endParaRPr lang="en-US" altLang="zh-TW"/>
          </a:p>
        </p:txBody>
      </p:sp>
      <p:sp>
        <p:nvSpPr>
          <p:cNvPr id="54276" name="Rectangle 4"/>
          <p:cNvSpPr>
            <a:spLocks noGrp="1" noRot="1" noChangeAspect="1" noChangeArrowheads="1" noTextEdit="1"/>
          </p:cNvSpPr>
          <p:nvPr>
            <p:ph type="sldImg" idx="2"/>
          </p:nvPr>
        </p:nvSpPr>
        <p:spPr bwMode="auto">
          <a:xfrm>
            <a:off x="712788" y="746125"/>
            <a:ext cx="5381625" cy="3727450"/>
          </a:xfrm>
          <a:prstGeom prst="rect">
            <a:avLst/>
          </a:prstGeom>
          <a:noFill/>
          <a:ln w="9525">
            <a:solidFill>
              <a:srgbClr val="000000"/>
            </a:solidFill>
            <a:miter lim="800000"/>
            <a:headEnd/>
            <a:tailEnd/>
          </a:ln>
        </p:spPr>
      </p:sp>
      <p:sp>
        <p:nvSpPr>
          <p:cNvPr id="4101" name="Rectangle 5"/>
          <p:cNvSpPr>
            <a:spLocks noGrp="1" noChangeArrowheads="1"/>
          </p:cNvSpPr>
          <p:nvPr>
            <p:ph type="body" sz="quarter" idx="3"/>
          </p:nvPr>
        </p:nvSpPr>
        <p:spPr bwMode="auto">
          <a:xfrm>
            <a:off x="681038" y="4721225"/>
            <a:ext cx="5445125" cy="4471988"/>
          </a:xfrm>
          <a:prstGeom prst="rect">
            <a:avLst/>
          </a:prstGeom>
          <a:noFill/>
          <a:ln w="9525">
            <a:noFill/>
            <a:miter lim="800000"/>
            <a:headEnd/>
            <a:tailEnd/>
          </a:ln>
          <a:effectLst/>
        </p:spPr>
        <p:txBody>
          <a:bodyPr vert="horz" wrap="square" lIns="95600" tIns="47800" rIns="95600" bIns="47800" numCol="1" anchor="t" anchorCtr="0" compatLnSpc="1">
            <a:prstTxWarp prst="textNoShape">
              <a:avLst/>
            </a:prstTxWarp>
          </a:bodyPr>
          <a:lstStyle/>
          <a:p>
            <a:pPr lvl="0"/>
            <a:r>
              <a:rPr lang="zh-TW" altLang="en-US" noProof="0" smtClean="0"/>
              <a:t>按一下以編輯母片</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p>
        </p:txBody>
      </p:sp>
      <p:sp>
        <p:nvSpPr>
          <p:cNvPr id="4102" name="Rectangle 6"/>
          <p:cNvSpPr>
            <a:spLocks noGrp="1" noChangeArrowheads="1"/>
          </p:cNvSpPr>
          <p:nvPr>
            <p:ph type="ftr" sz="quarter" idx="4"/>
          </p:nvPr>
        </p:nvSpPr>
        <p:spPr bwMode="auto">
          <a:xfrm>
            <a:off x="0" y="9439275"/>
            <a:ext cx="2949575" cy="498475"/>
          </a:xfrm>
          <a:prstGeom prst="rect">
            <a:avLst/>
          </a:prstGeom>
          <a:noFill/>
          <a:ln w="9525">
            <a:noFill/>
            <a:miter lim="800000"/>
            <a:headEnd/>
            <a:tailEnd/>
          </a:ln>
          <a:effectLst/>
        </p:spPr>
        <p:txBody>
          <a:bodyPr vert="horz" wrap="square" lIns="95600" tIns="47800" rIns="95600" bIns="47800" numCol="1" anchor="b" anchorCtr="0" compatLnSpc="1">
            <a:prstTxWarp prst="textNoShape">
              <a:avLst/>
            </a:prstTxWarp>
          </a:bodyPr>
          <a:lstStyle>
            <a:lvl1pPr algn="l" defTabSz="957263">
              <a:defRPr sz="1200" b="0">
                <a:ea typeface="標楷體" pitchFamily="65" charset="-120"/>
              </a:defRPr>
            </a:lvl1pPr>
          </a:lstStyle>
          <a:p>
            <a:pPr>
              <a:defRPr/>
            </a:pPr>
            <a:endParaRPr lang="en-US" altLang="zh-TW"/>
          </a:p>
        </p:txBody>
      </p:sp>
      <p:sp>
        <p:nvSpPr>
          <p:cNvPr id="4103" name="Rectangle 7"/>
          <p:cNvSpPr>
            <a:spLocks noGrp="1" noChangeArrowheads="1"/>
          </p:cNvSpPr>
          <p:nvPr>
            <p:ph type="sldNum" sz="quarter" idx="5"/>
          </p:nvPr>
        </p:nvSpPr>
        <p:spPr bwMode="auto">
          <a:xfrm>
            <a:off x="3856038" y="9439275"/>
            <a:ext cx="2949575" cy="498475"/>
          </a:xfrm>
          <a:prstGeom prst="rect">
            <a:avLst/>
          </a:prstGeom>
          <a:noFill/>
          <a:ln w="9525">
            <a:noFill/>
            <a:miter lim="800000"/>
            <a:headEnd/>
            <a:tailEnd/>
          </a:ln>
          <a:effectLst/>
        </p:spPr>
        <p:txBody>
          <a:bodyPr vert="horz" wrap="square" lIns="95600" tIns="47800" rIns="95600" bIns="47800" numCol="1" anchor="b" anchorCtr="0" compatLnSpc="1">
            <a:prstTxWarp prst="textNoShape">
              <a:avLst/>
            </a:prstTxWarp>
          </a:bodyPr>
          <a:lstStyle>
            <a:lvl1pPr algn="r" defTabSz="957263">
              <a:defRPr sz="1200" b="0">
                <a:ea typeface="標楷體" pitchFamily="65" charset="-120"/>
              </a:defRPr>
            </a:lvl1pPr>
          </a:lstStyle>
          <a:p>
            <a:pPr>
              <a:defRPr/>
            </a:pPr>
            <a:fld id="{065AD355-9E3C-4183-8BD0-ED4E642CF353}" type="slidenum">
              <a:rPr lang="en-US" altLang="zh-TW"/>
              <a:pPr>
                <a:defRPr/>
              </a:pPr>
              <a:t>‹#›</a:t>
            </a:fld>
            <a:endParaRPr lang="en-US" altLang="zh-TW"/>
          </a:p>
        </p:txBody>
      </p:sp>
    </p:spTree>
    <p:extLst>
      <p:ext uri="{BB962C8B-B14F-4D97-AF65-F5344CB8AC3E}">
        <p14:creationId xmlns:p14="http://schemas.microsoft.com/office/powerpoint/2010/main" val="237784267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標楷體" pitchFamily="65" charset="-120"/>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標楷體" pitchFamily="65" charset="-120"/>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標楷體" pitchFamily="65" charset="-120"/>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標楷體" pitchFamily="65" charset="-120"/>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標楷體" pitchFamily="65"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a:noFill/>
        </p:spPr>
        <p:txBody>
          <a:bodyPr/>
          <a:lstStyle/>
          <a:p>
            <a:fld id="{B741A661-7BC2-44C4-B588-71FAE7E8BC97}" type="slidenum">
              <a:rPr lang="en-US" altLang="zh-TW" smtClean="0"/>
              <a:pPr/>
              <a:t>1</a:t>
            </a:fld>
            <a:endParaRPr lang="en-US" altLang="zh-TW" smtClean="0"/>
          </a:p>
        </p:txBody>
      </p:sp>
      <p:sp>
        <p:nvSpPr>
          <p:cNvPr id="55299" name="Rectangle 7"/>
          <p:cNvSpPr txBox="1">
            <a:spLocks noGrp="1" noChangeArrowheads="1"/>
          </p:cNvSpPr>
          <p:nvPr/>
        </p:nvSpPr>
        <p:spPr bwMode="auto">
          <a:xfrm>
            <a:off x="3856038" y="9439275"/>
            <a:ext cx="2949575" cy="498475"/>
          </a:xfrm>
          <a:prstGeom prst="rect">
            <a:avLst/>
          </a:prstGeom>
          <a:noFill/>
          <a:ln w="9525">
            <a:noFill/>
            <a:miter lim="800000"/>
            <a:headEnd/>
            <a:tailEnd/>
          </a:ln>
        </p:spPr>
        <p:txBody>
          <a:bodyPr lIns="95600" tIns="47800" rIns="95600" bIns="47800" anchor="b"/>
          <a:lstStyle/>
          <a:p>
            <a:pPr algn="r" defTabSz="957263"/>
            <a:fld id="{E1E2C358-6D43-49F6-BE71-801965787E5B}" type="slidenum">
              <a:rPr lang="en-US" altLang="zh-TW" sz="1200" b="0">
                <a:ea typeface="標楷體" pitchFamily="65" charset="-120"/>
              </a:rPr>
              <a:pPr algn="r" defTabSz="957263"/>
              <a:t>1</a:t>
            </a:fld>
            <a:endParaRPr lang="en-US" altLang="zh-TW" sz="1200" b="0">
              <a:ea typeface="標楷體" pitchFamily="65" charset="-120"/>
            </a:endParaRPr>
          </a:p>
        </p:txBody>
      </p:sp>
      <p:sp>
        <p:nvSpPr>
          <p:cNvPr id="55300" name="Rectangle 2"/>
          <p:cNvSpPr>
            <a:spLocks noGrp="1" noRot="1" noChangeAspect="1" noChangeArrowheads="1" noTextEdit="1"/>
          </p:cNvSpPr>
          <p:nvPr>
            <p:ph type="sldImg"/>
          </p:nvPr>
        </p:nvSpPr>
        <p:spPr>
          <a:xfrm>
            <a:off x="712788" y="746125"/>
            <a:ext cx="5381625" cy="3727450"/>
          </a:xfrm>
          <a:ln/>
        </p:spPr>
      </p:sp>
      <p:sp>
        <p:nvSpPr>
          <p:cNvPr id="55301" name="Rectangle 3"/>
          <p:cNvSpPr>
            <a:spLocks noGrp="1" noChangeArrowheads="1"/>
          </p:cNvSpPr>
          <p:nvPr>
            <p:ph type="body" idx="1"/>
          </p:nvPr>
        </p:nvSpPr>
        <p:spPr>
          <a:noFill/>
          <a:ln/>
        </p:spPr>
        <p:txBody>
          <a:bodyPr/>
          <a:lstStyle/>
          <a:p>
            <a:pPr eaLnBrk="1" hangingPunct="1"/>
            <a:endParaRPr lang="zh-TW" altLang="zh-TW" smtClean="0"/>
          </a:p>
        </p:txBody>
      </p:sp>
    </p:spTree>
    <p:extLst>
      <p:ext uri="{BB962C8B-B14F-4D97-AF65-F5344CB8AC3E}">
        <p14:creationId xmlns:p14="http://schemas.microsoft.com/office/powerpoint/2010/main" val="41182289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F5704C-BD40-4435-A9FB-543912EC3851}" type="slidenum">
              <a:rPr lang="en-US" altLang="zh-TW" smtClean="0">
                <a:solidFill>
                  <a:prstClr val="black"/>
                </a:solidFill>
              </a:rPr>
              <a:pPr fontAlgn="base">
                <a:spcBef>
                  <a:spcPct val="0"/>
                </a:spcBef>
                <a:spcAft>
                  <a:spcPct val="0"/>
                </a:spcAft>
                <a:defRPr/>
              </a:pPr>
              <a:t>6</a:t>
            </a:fld>
            <a:endParaRPr lang="en-US" altLang="zh-TW" smtClean="0">
              <a:solidFill>
                <a:prstClr val="black"/>
              </a:solidFill>
            </a:endParaRPr>
          </a:p>
        </p:txBody>
      </p:sp>
      <p:sp>
        <p:nvSpPr>
          <p:cNvPr id="43011" name="Rectangle 2"/>
          <p:cNvSpPr>
            <a:spLocks noGrp="1" noRot="1" noChangeAspect="1" noChangeArrowheads="1" noTextEdit="1"/>
          </p:cNvSpPr>
          <p:nvPr>
            <p:ph type="sldImg"/>
          </p:nvPr>
        </p:nvSpPr>
        <p:spPr bwMode="auto">
          <a:xfrm>
            <a:off x="779463" y="781050"/>
            <a:ext cx="5273675" cy="3652838"/>
          </a:xfrm>
          <a:noFill/>
          <a:ln>
            <a:solidFill>
              <a:srgbClr val="000000"/>
            </a:solidFill>
            <a:miter lim="800000"/>
            <a:headEnd/>
            <a:tailEnd/>
          </a:ln>
        </p:spPr>
      </p:sp>
      <p:sp>
        <p:nvSpPr>
          <p:cNvPr id="43012" name="Rectangle 3"/>
          <p:cNvSpPr>
            <a:spLocks noGrp="1" noChangeArrowheads="1"/>
          </p:cNvSpPr>
          <p:nvPr>
            <p:ph type="body" idx="1"/>
          </p:nvPr>
        </p:nvSpPr>
        <p:spPr bwMode="auto">
          <a:xfrm>
            <a:off x="933179" y="4754300"/>
            <a:ext cx="4940864" cy="4410949"/>
          </a:xfrm>
          <a:noFill/>
        </p:spPr>
        <p:txBody>
          <a:bodyPr wrap="square" lIns="92235" tIns="46121" rIns="92235" bIns="46121" numCol="1" anchor="t" anchorCtr="0" compatLnSpc="1">
            <a:prstTxWarp prst="textNoShape">
              <a:avLst/>
            </a:prstTxWarp>
          </a:bodyPr>
          <a:lstStyle/>
          <a:p>
            <a:pPr eaLnBrk="1" hangingPunct="1">
              <a:spcBef>
                <a:spcPct val="0"/>
              </a:spcBef>
            </a:pPr>
            <a:endParaRPr lang="en-GB" altLang="zh-TW" smtClean="0"/>
          </a:p>
        </p:txBody>
      </p:sp>
    </p:spTree>
    <p:extLst>
      <p:ext uri="{BB962C8B-B14F-4D97-AF65-F5344CB8AC3E}">
        <p14:creationId xmlns:p14="http://schemas.microsoft.com/office/powerpoint/2010/main" val="3778841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FCD3C889-8280-4EA0-98F4-2007DE132C1A}" type="slidenum">
              <a:rPr lang="en-US" altLang="zh-TW" smtClean="0">
                <a:solidFill>
                  <a:prstClr val="black"/>
                </a:solidFill>
              </a:rPr>
              <a:pPr fontAlgn="base">
                <a:spcBef>
                  <a:spcPct val="0"/>
                </a:spcBef>
                <a:spcAft>
                  <a:spcPct val="0"/>
                </a:spcAft>
                <a:defRPr/>
              </a:pPr>
              <a:t>8</a:t>
            </a:fld>
            <a:endParaRPr lang="en-US" altLang="zh-TW" smtClean="0">
              <a:solidFill>
                <a:prstClr val="black"/>
              </a:solidFill>
            </a:endParaRPr>
          </a:p>
        </p:txBody>
      </p:sp>
      <p:sp>
        <p:nvSpPr>
          <p:cNvPr id="45059" name="Rectangle 2"/>
          <p:cNvSpPr>
            <a:spLocks noGrp="1" noRot="1" noChangeAspect="1" noChangeArrowheads="1" noTextEdit="1"/>
          </p:cNvSpPr>
          <p:nvPr>
            <p:ph type="sldImg"/>
          </p:nvPr>
        </p:nvSpPr>
        <p:spPr bwMode="auto">
          <a:xfrm>
            <a:off x="790575" y="776288"/>
            <a:ext cx="5241925" cy="3629025"/>
          </a:xfrm>
          <a:noFill/>
          <a:ln>
            <a:solidFill>
              <a:srgbClr val="000000"/>
            </a:solidFill>
            <a:miter lim="800000"/>
            <a:headEnd/>
            <a:tailEnd/>
          </a:ln>
        </p:spPr>
      </p:sp>
      <p:sp>
        <p:nvSpPr>
          <p:cNvPr id="45060" name="Rectangle 3"/>
          <p:cNvSpPr>
            <a:spLocks noGrp="1" noChangeArrowheads="1"/>
          </p:cNvSpPr>
          <p:nvPr>
            <p:ph type="body" idx="1"/>
          </p:nvPr>
        </p:nvSpPr>
        <p:spPr bwMode="auto">
          <a:xfrm>
            <a:off x="931873" y="4723167"/>
            <a:ext cx="4933950" cy="4382064"/>
          </a:xfrm>
          <a:noFill/>
        </p:spPr>
        <p:txBody>
          <a:bodyPr wrap="square" lIns="92641" tIns="46319" rIns="92641" bIns="46319" numCol="1" anchor="t" anchorCtr="0" compatLnSpc="1">
            <a:prstTxWarp prst="textNoShape">
              <a:avLst/>
            </a:prstTxWarp>
          </a:bodyPr>
          <a:lstStyle/>
          <a:p>
            <a:pPr eaLnBrk="1" hangingPunct="1">
              <a:spcBef>
                <a:spcPct val="0"/>
              </a:spcBef>
            </a:pPr>
            <a:endParaRPr lang="en-GB" altLang="zh-TW" smtClean="0"/>
          </a:p>
        </p:txBody>
      </p:sp>
    </p:spTree>
    <p:extLst>
      <p:ext uri="{BB962C8B-B14F-4D97-AF65-F5344CB8AC3E}">
        <p14:creationId xmlns:p14="http://schemas.microsoft.com/office/powerpoint/2010/main" val="21728293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A52532D-8EC3-4832-B071-BFFB87F6AAAD}" type="slidenum">
              <a:rPr lang="en-US" altLang="zh-TW" smtClean="0">
                <a:solidFill>
                  <a:prstClr val="black"/>
                </a:solidFill>
              </a:rPr>
              <a:pPr fontAlgn="base">
                <a:spcBef>
                  <a:spcPct val="0"/>
                </a:spcBef>
                <a:spcAft>
                  <a:spcPct val="0"/>
                </a:spcAft>
                <a:defRPr/>
              </a:pPr>
              <a:t>19</a:t>
            </a:fld>
            <a:endParaRPr lang="en-US" altLang="zh-TW" smtClean="0">
              <a:solidFill>
                <a:prstClr val="black"/>
              </a:solidFill>
            </a:endParaRPr>
          </a:p>
        </p:txBody>
      </p:sp>
      <p:sp>
        <p:nvSpPr>
          <p:cNvPr id="30723" name="Rectangle 2"/>
          <p:cNvSpPr>
            <a:spLocks noGrp="1" noRot="1" noChangeAspect="1" noChangeArrowheads="1" noTextEdit="1"/>
          </p:cNvSpPr>
          <p:nvPr>
            <p:ph type="sldImg"/>
          </p:nvPr>
        </p:nvSpPr>
        <p:spPr bwMode="auto">
          <a:xfrm>
            <a:off x="782638" y="781050"/>
            <a:ext cx="5275262" cy="3652838"/>
          </a:xfrm>
          <a:noFill/>
          <a:ln>
            <a:solidFill>
              <a:srgbClr val="000000"/>
            </a:solidFill>
            <a:miter lim="800000"/>
            <a:headEnd/>
            <a:tailEnd/>
          </a:ln>
        </p:spPr>
      </p:sp>
      <p:sp>
        <p:nvSpPr>
          <p:cNvPr id="30724" name="Rectangle 3"/>
          <p:cNvSpPr>
            <a:spLocks noGrp="1" noChangeArrowheads="1"/>
          </p:cNvSpPr>
          <p:nvPr>
            <p:ph type="body" idx="1"/>
          </p:nvPr>
        </p:nvSpPr>
        <p:spPr bwMode="auto">
          <a:xfrm>
            <a:off x="933176" y="4754296"/>
            <a:ext cx="4940864" cy="4410949"/>
          </a:xfrm>
          <a:noFill/>
        </p:spPr>
        <p:txBody>
          <a:bodyPr wrap="square" lIns="92217" tIns="46111" rIns="92217" bIns="46111" numCol="1" anchor="t"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1063187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A52532D-8EC3-4832-B071-BFFB87F6AAAD}" type="slidenum">
              <a:rPr lang="en-US" altLang="zh-TW" smtClean="0">
                <a:solidFill>
                  <a:prstClr val="black"/>
                </a:solidFill>
              </a:rPr>
              <a:pPr fontAlgn="base">
                <a:spcBef>
                  <a:spcPct val="0"/>
                </a:spcBef>
                <a:spcAft>
                  <a:spcPct val="0"/>
                </a:spcAft>
                <a:defRPr/>
              </a:pPr>
              <a:t>28</a:t>
            </a:fld>
            <a:endParaRPr lang="en-US" altLang="zh-TW" smtClean="0">
              <a:solidFill>
                <a:prstClr val="black"/>
              </a:solidFill>
            </a:endParaRPr>
          </a:p>
        </p:txBody>
      </p:sp>
      <p:sp>
        <p:nvSpPr>
          <p:cNvPr id="30723" name="Rectangle 2"/>
          <p:cNvSpPr>
            <a:spLocks noGrp="1" noRot="1" noChangeAspect="1" noChangeArrowheads="1" noTextEdit="1"/>
          </p:cNvSpPr>
          <p:nvPr>
            <p:ph type="sldImg"/>
          </p:nvPr>
        </p:nvSpPr>
        <p:spPr bwMode="auto">
          <a:xfrm>
            <a:off x="782638" y="781050"/>
            <a:ext cx="5275262" cy="3652838"/>
          </a:xfrm>
          <a:noFill/>
          <a:ln>
            <a:solidFill>
              <a:srgbClr val="000000"/>
            </a:solidFill>
            <a:miter lim="800000"/>
            <a:headEnd/>
            <a:tailEnd/>
          </a:ln>
        </p:spPr>
      </p:sp>
      <p:sp>
        <p:nvSpPr>
          <p:cNvPr id="30724" name="Rectangle 3"/>
          <p:cNvSpPr>
            <a:spLocks noGrp="1" noChangeArrowheads="1"/>
          </p:cNvSpPr>
          <p:nvPr>
            <p:ph type="body" idx="1"/>
          </p:nvPr>
        </p:nvSpPr>
        <p:spPr bwMode="auto">
          <a:xfrm>
            <a:off x="933176" y="4754296"/>
            <a:ext cx="4940864" cy="4410949"/>
          </a:xfrm>
          <a:noFill/>
        </p:spPr>
        <p:txBody>
          <a:bodyPr wrap="square" lIns="92217" tIns="46111" rIns="92217" bIns="46111" numCol="1" anchor="t"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2640129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dirty="0"/>
          </a:p>
        </p:txBody>
      </p:sp>
      <p:sp>
        <p:nvSpPr>
          <p:cNvPr id="4" name="投影片編號版面配置區 3"/>
          <p:cNvSpPr>
            <a:spLocks noGrp="1"/>
          </p:cNvSpPr>
          <p:nvPr>
            <p:ph type="sldNum" sz="quarter" idx="10"/>
          </p:nvPr>
        </p:nvSpPr>
        <p:spPr/>
        <p:txBody>
          <a:bodyPr/>
          <a:lstStyle/>
          <a:p>
            <a:fld id="{AC8F7A60-A866-48C4-8962-AA6339C616FF}" type="slidenum">
              <a:rPr lang="zh-TW" altLang="en-US" smtClean="0"/>
              <a:pPr/>
              <a:t>29</a:t>
            </a:fld>
            <a:endParaRPr lang="zh-TW" altLang="en-US"/>
          </a:p>
        </p:txBody>
      </p:sp>
    </p:spTree>
    <p:extLst>
      <p:ext uri="{BB962C8B-B14F-4D97-AF65-F5344CB8AC3E}">
        <p14:creationId xmlns:p14="http://schemas.microsoft.com/office/powerpoint/2010/main" val="35175624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A52532D-8EC3-4832-B071-BFFB87F6AAAD}" type="slidenum">
              <a:rPr lang="en-US" altLang="zh-TW" smtClean="0">
                <a:solidFill>
                  <a:prstClr val="black"/>
                </a:solidFill>
              </a:rPr>
              <a:pPr fontAlgn="base">
                <a:spcBef>
                  <a:spcPct val="0"/>
                </a:spcBef>
                <a:spcAft>
                  <a:spcPct val="0"/>
                </a:spcAft>
                <a:defRPr/>
              </a:pPr>
              <a:t>36</a:t>
            </a:fld>
            <a:endParaRPr lang="en-US" altLang="zh-TW" smtClean="0">
              <a:solidFill>
                <a:prstClr val="black"/>
              </a:solidFill>
            </a:endParaRPr>
          </a:p>
        </p:txBody>
      </p:sp>
      <p:sp>
        <p:nvSpPr>
          <p:cNvPr id="30723" name="Rectangle 2"/>
          <p:cNvSpPr>
            <a:spLocks noGrp="1" noRot="1" noChangeAspect="1" noChangeArrowheads="1" noTextEdit="1"/>
          </p:cNvSpPr>
          <p:nvPr>
            <p:ph type="sldImg"/>
          </p:nvPr>
        </p:nvSpPr>
        <p:spPr bwMode="auto">
          <a:xfrm>
            <a:off x="782638" y="781050"/>
            <a:ext cx="5275262" cy="3652838"/>
          </a:xfrm>
          <a:noFill/>
          <a:ln>
            <a:solidFill>
              <a:srgbClr val="000000"/>
            </a:solidFill>
            <a:miter lim="800000"/>
            <a:headEnd/>
            <a:tailEnd/>
          </a:ln>
        </p:spPr>
      </p:sp>
      <p:sp>
        <p:nvSpPr>
          <p:cNvPr id="30724" name="Rectangle 3"/>
          <p:cNvSpPr>
            <a:spLocks noGrp="1" noChangeArrowheads="1"/>
          </p:cNvSpPr>
          <p:nvPr>
            <p:ph type="body" idx="1"/>
          </p:nvPr>
        </p:nvSpPr>
        <p:spPr bwMode="auto">
          <a:xfrm>
            <a:off x="933176" y="4754296"/>
            <a:ext cx="4940864" cy="4410949"/>
          </a:xfrm>
          <a:noFill/>
        </p:spPr>
        <p:txBody>
          <a:bodyPr wrap="square" lIns="92217" tIns="46111" rIns="92217" bIns="46111" numCol="1" anchor="t"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34613149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A52532D-8EC3-4832-B071-BFFB87F6AAAD}" type="slidenum">
              <a:rPr lang="en-US" altLang="zh-TW" smtClean="0"/>
              <a:pPr fontAlgn="base">
                <a:spcBef>
                  <a:spcPct val="0"/>
                </a:spcBef>
                <a:spcAft>
                  <a:spcPct val="0"/>
                </a:spcAft>
                <a:defRPr/>
              </a:pPr>
              <a:t>38</a:t>
            </a:fld>
            <a:endParaRPr lang="en-US" altLang="zh-TW" smtClean="0"/>
          </a:p>
        </p:txBody>
      </p:sp>
      <p:sp>
        <p:nvSpPr>
          <p:cNvPr id="30723" name="Rectangle 2"/>
          <p:cNvSpPr>
            <a:spLocks noGrp="1" noRot="1" noChangeAspect="1" noChangeArrowheads="1" noTextEdit="1"/>
          </p:cNvSpPr>
          <p:nvPr>
            <p:ph type="sldImg"/>
          </p:nvPr>
        </p:nvSpPr>
        <p:spPr bwMode="auto">
          <a:xfrm>
            <a:off x="782638" y="781050"/>
            <a:ext cx="5275262" cy="3652838"/>
          </a:xfrm>
          <a:noFill/>
          <a:ln>
            <a:solidFill>
              <a:srgbClr val="000000"/>
            </a:solidFill>
            <a:miter lim="800000"/>
            <a:headEnd/>
            <a:tailEnd/>
          </a:ln>
        </p:spPr>
      </p:sp>
      <p:sp>
        <p:nvSpPr>
          <p:cNvPr id="30724" name="Rectangle 3"/>
          <p:cNvSpPr>
            <a:spLocks noGrp="1" noChangeArrowheads="1"/>
          </p:cNvSpPr>
          <p:nvPr>
            <p:ph type="body" idx="1"/>
          </p:nvPr>
        </p:nvSpPr>
        <p:spPr bwMode="auto">
          <a:xfrm>
            <a:off x="933176" y="4754296"/>
            <a:ext cx="4940864" cy="4410949"/>
          </a:xfrm>
          <a:noFill/>
        </p:spPr>
        <p:txBody>
          <a:bodyPr wrap="square" lIns="92217" tIns="46111" rIns="92217" bIns="46111" numCol="1" anchor="t" anchorCtr="0" compatLnSpc="1">
            <a:prstTxWarp prst="textNoShape">
              <a:avLst/>
            </a:prstTxWarp>
          </a:bodyPr>
          <a:lstStyle/>
          <a:p>
            <a:pPr eaLnBrk="1" hangingPunct="1">
              <a:spcBef>
                <a:spcPct val="0"/>
              </a:spcBef>
            </a:pPr>
            <a:endParaRPr lang="zh-TW" altLang="zh-TW" smtClean="0"/>
          </a:p>
        </p:txBody>
      </p:sp>
    </p:spTree>
    <p:extLst>
      <p:ext uri="{BB962C8B-B14F-4D97-AF65-F5344CB8AC3E}">
        <p14:creationId xmlns:p14="http://schemas.microsoft.com/office/powerpoint/2010/main" val="26800421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a:defRPr/>
            </a:pPr>
            <a:fld id="{0641A931-AD33-492F-B3CC-77808D5F5109}" type="slidenum">
              <a:rPr lang="en-US" altLang="zh-TW" smtClean="0">
                <a:solidFill>
                  <a:prstClr val="black"/>
                </a:solidFill>
              </a:rPr>
              <a:pPr>
                <a:defRPr/>
              </a:pPr>
              <a:t>47</a:t>
            </a:fld>
            <a:endParaRPr lang="en-US" altLang="zh-TW" smtClean="0">
              <a:solidFill>
                <a:prstClr val="black"/>
              </a:solidFill>
            </a:endParaRPr>
          </a:p>
        </p:txBody>
      </p:sp>
      <p:sp>
        <p:nvSpPr>
          <p:cNvPr id="31747" name="Rectangle 2"/>
          <p:cNvSpPr>
            <a:spLocks noGrp="1" noRot="1" noChangeAspect="1" noChangeArrowheads="1" noTextEdit="1"/>
          </p:cNvSpPr>
          <p:nvPr>
            <p:ph type="sldImg"/>
          </p:nvPr>
        </p:nvSpPr>
        <p:spPr bwMode="auto">
          <a:xfrm>
            <a:off x="782638" y="779463"/>
            <a:ext cx="5278437" cy="3654425"/>
          </a:xfrm>
          <a:noFill/>
          <a:ln>
            <a:solidFill>
              <a:srgbClr val="000000"/>
            </a:solidFill>
            <a:miter lim="800000"/>
            <a:headEnd/>
            <a:tailEnd/>
          </a:ln>
        </p:spPr>
      </p:sp>
      <p:sp>
        <p:nvSpPr>
          <p:cNvPr id="31748" name="Rectangle 3"/>
          <p:cNvSpPr>
            <a:spLocks noGrp="1" noChangeArrowheads="1"/>
          </p:cNvSpPr>
          <p:nvPr>
            <p:ph type="body" idx="1"/>
          </p:nvPr>
        </p:nvSpPr>
        <p:spPr bwMode="auto">
          <a:xfrm>
            <a:off x="933176" y="4754296"/>
            <a:ext cx="4940864" cy="4410949"/>
          </a:xfrm>
          <a:noFill/>
        </p:spPr>
        <p:txBody>
          <a:bodyPr wrap="square" lIns="90507" tIns="45256" rIns="90507" bIns="45256" numCol="1" anchor="t" anchorCtr="0" compatLnSpc="1">
            <a:prstTxWarp prst="textNoShape">
              <a:avLst/>
            </a:prstTxWarp>
          </a:bodyPr>
          <a:lstStyle/>
          <a:p>
            <a:pPr eaLnBrk="1" hangingPunct="1">
              <a:spcBef>
                <a:spcPct val="0"/>
              </a:spcBef>
            </a:pPr>
            <a:endParaRPr lang="en-GB" altLang="zh-TW" smtClean="0"/>
          </a:p>
        </p:txBody>
      </p:sp>
    </p:spTree>
    <p:extLst>
      <p:ext uri="{BB962C8B-B14F-4D97-AF65-F5344CB8AC3E}">
        <p14:creationId xmlns:p14="http://schemas.microsoft.com/office/powerpoint/2010/main" val="35742988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投影片圖像版面配置區 1"/>
          <p:cNvSpPr>
            <a:spLocks noGrp="1" noRot="1" noChangeAspect="1" noTextEdit="1"/>
          </p:cNvSpPr>
          <p:nvPr>
            <p:ph type="sldImg"/>
          </p:nvPr>
        </p:nvSpPr>
        <p:spPr>
          <a:xfrm>
            <a:off x="712788" y="746125"/>
            <a:ext cx="5381625" cy="3725863"/>
          </a:xfrm>
          <a:ln/>
        </p:spPr>
      </p:sp>
      <p:sp>
        <p:nvSpPr>
          <p:cNvPr id="56323" name="備忘稿版面配置區 2"/>
          <p:cNvSpPr>
            <a:spLocks noGrp="1"/>
          </p:cNvSpPr>
          <p:nvPr>
            <p:ph type="body" idx="1"/>
          </p:nvPr>
        </p:nvSpPr>
        <p:spPr>
          <a:noFill/>
          <a:ln/>
        </p:spPr>
        <p:txBody>
          <a:bodyPr/>
          <a:lstStyle/>
          <a:p>
            <a:endParaRPr lang="zh-TW" altLang="en-US" smtClean="0"/>
          </a:p>
        </p:txBody>
      </p:sp>
      <p:sp>
        <p:nvSpPr>
          <p:cNvPr id="56324" name="投影片編號版面配置區 3"/>
          <p:cNvSpPr>
            <a:spLocks noGrp="1"/>
          </p:cNvSpPr>
          <p:nvPr>
            <p:ph type="sldNum" sz="quarter" idx="5"/>
          </p:nvPr>
        </p:nvSpPr>
        <p:spPr>
          <a:noFill/>
        </p:spPr>
        <p:txBody>
          <a:bodyPr/>
          <a:lstStyle/>
          <a:p>
            <a:fld id="{B722D516-1410-43FA-BF33-BDF724F9C2AB}" type="slidenum">
              <a:rPr lang="en-US" altLang="zh-TW" smtClean="0"/>
              <a:pPr/>
              <a:t>52</a:t>
            </a:fld>
            <a:endParaRPr lang="en-US" altLang="zh-TW" dirty="0" smtClean="0"/>
          </a:p>
        </p:txBody>
      </p:sp>
    </p:spTree>
    <p:extLst>
      <p:ext uri="{BB962C8B-B14F-4D97-AF65-F5344CB8AC3E}">
        <p14:creationId xmlns:p14="http://schemas.microsoft.com/office/powerpoint/2010/main" val="30442086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57E7B4E-2085-45EA-BDB4-B743AED001F2}" type="slidenum">
              <a:rPr lang="en-US" altLang="zh-TW" smtClean="0">
                <a:solidFill>
                  <a:prstClr val="black"/>
                </a:solidFill>
              </a:rPr>
              <a:pPr fontAlgn="base">
                <a:spcBef>
                  <a:spcPct val="0"/>
                </a:spcBef>
                <a:spcAft>
                  <a:spcPct val="0"/>
                </a:spcAft>
                <a:defRPr/>
              </a:pPr>
              <a:t>60</a:t>
            </a:fld>
            <a:endParaRPr lang="en-US" altLang="zh-TW" smtClean="0">
              <a:solidFill>
                <a:prstClr val="black"/>
              </a:solidFill>
            </a:endParaRPr>
          </a:p>
        </p:txBody>
      </p:sp>
      <p:sp>
        <p:nvSpPr>
          <p:cNvPr id="37891" name="Rectangle 2"/>
          <p:cNvSpPr>
            <a:spLocks noGrp="1" noRot="1" noChangeAspect="1" noChangeArrowheads="1" noTextEdit="1"/>
          </p:cNvSpPr>
          <p:nvPr>
            <p:ph type="sldImg"/>
          </p:nvPr>
        </p:nvSpPr>
        <p:spPr bwMode="auto">
          <a:xfrm>
            <a:off x="779463" y="781050"/>
            <a:ext cx="5273675" cy="3652838"/>
          </a:xfrm>
          <a:noFill/>
          <a:ln>
            <a:solidFill>
              <a:srgbClr val="000000"/>
            </a:solidFill>
            <a:miter lim="800000"/>
            <a:headEnd/>
            <a:tailEnd/>
          </a:ln>
        </p:spPr>
      </p:sp>
      <p:sp>
        <p:nvSpPr>
          <p:cNvPr id="37892" name="Rectangle 3"/>
          <p:cNvSpPr>
            <a:spLocks noGrp="1" noChangeArrowheads="1"/>
          </p:cNvSpPr>
          <p:nvPr>
            <p:ph type="body" idx="1"/>
          </p:nvPr>
        </p:nvSpPr>
        <p:spPr bwMode="auto">
          <a:xfrm>
            <a:off x="933179" y="4754300"/>
            <a:ext cx="4940864" cy="4410949"/>
          </a:xfrm>
          <a:noFill/>
        </p:spPr>
        <p:txBody>
          <a:bodyPr wrap="square" lIns="92788" tIns="46391" rIns="92788" bIns="46391" numCol="1" anchor="t" anchorCtr="0" compatLnSpc="1">
            <a:prstTxWarp prst="textNoShape">
              <a:avLst/>
            </a:prstTxWarp>
          </a:bodyPr>
          <a:lstStyle/>
          <a:p>
            <a:pPr eaLnBrk="1" hangingPunct="1">
              <a:spcBef>
                <a:spcPct val="0"/>
              </a:spcBef>
            </a:pPr>
            <a:endParaRPr lang="en-GB" altLang="zh-TW" smtClean="0"/>
          </a:p>
        </p:txBody>
      </p:sp>
    </p:spTree>
    <p:extLst>
      <p:ext uri="{BB962C8B-B14F-4D97-AF65-F5344CB8AC3E}">
        <p14:creationId xmlns:p14="http://schemas.microsoft.com/office/powerpoint/2010/main" val="4085016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C2E6118-78D0-41DD-9D16-251C503F12A8}" type="slidenum">
              <a:rPr lang="en-US" altLang="zh-TW" smtClean="0">
                <a:solidFill>
                  <a:prstClr val="black"/>
                </a:solidFill>
              </a:rPr>
              <a:pPr fontAlgn="base">
                <a:spcBef>
                  <a:spcPct val="0"/>
                </a:spcBef>
                <a:spcAft>
                  <a:spcPct val="0"/>
                </a:spcAft>
                <a:defRPr/>
              </a:pPr>
              <a:t>61</a:t>
            </a:fld>
            <a:endParaRPr lang="en-US" altLang="zh-TW" smtClean="0">
              <a:solidFill>
                <a:prstClr val="black"/>
              </a:solidFill>
            </a:endParaRPr>
          </a:p>
        </p:txBody>
      </p:sp>
      <p:sp>
        <p:nvSpPr>
          <p:cNvPr id="38915" name="Rectangle 2"/>
          <p:cNvSpPr>
            <a:spLocks noGrp="1" noRot="1" noChangeAspect="1" noChangeArrowheads="1" noTextEdit="1"/>
          </p:cNvSpPr>
          <p:nvPr>
            <p:ph type="sldImg"/>
          </p:nvPr>
        </p:nvSpPr>
        <p:spPr bwMode="auto">
          <a:xfrm>
            <a:off x="782638" y="781050"/>
            <a:ext cx="5275262" cy="3652838"/>
          </a:xfrm>
          <a:noFill/>
          <a:ln>
            <a:solidFill>
              <a:srgbClr val="000000"/>
            </a:solidFill>
            <a:miter lim="800000"/>
            <a:headEnd/>
            <a:tailEnd/>
          </a:ln>
        </p:spPr>
      </p:sp>
      <p:sp>
        <p:nvSpPr>
          <p:cNvPr id="38916" name="Rectangle 3"/>
          <p:cNvSpPr>
            <a:spLocks noGrp="1" noChangeArrowheads="1"/>
          </p:cNvSpPr>
          <p:nvPr>
            <p:ph type="body" idx="1"/>
          </p:nvPr>
        </p:nvSpPr>
        <p:spPr bwMode="auto">
          <a:xfrm>
            <a:off x="933179" y="4754301"/>
            <a:ext cx="4940864" cy="4410949"/>
          </a:xfrm>
          <a:noFill/>
        </p:spPr>
        <p:txBody>
          <a:bodyPr wrap="square" lIns="93051" tIns="46524" rIns="93051" bIns="46524" numCol="1" anchor="t" anchorCtr="0" compatLnSpc="1">
            <a:prstTxWarp prst="textNoShape">
              <a:avLst/>
            </a:prstTxWarp>
          </a:bodyPr>
          <a:lstStyle/>
          <a:p>
            <a:pPr eaLnBrk="1" hangingPunct="1">
              <a:spcBef>
                <a:spcPct val="0"/>
              </a:spcBef>
            </a:pPr>
            <a:endParaRPr lang="en-GB" altLang="zh-TW" smtClean="0"/>
          </a:p>
        </p:txBody>
      </p:sp>
    </p:spTree>
    <p:extLst>
      <p:ext uri="{BB962C8B-B14F-4D97-AF65-F5344CB8AC3E}">
        <p14:creationId xmlns:p14="http://schemas.microsoft.com/office/powerpoint/2010/main" val="41853847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C2E6118-78D0-41DD-9D16-251C503F12A8}" type="slidenum">
              <a:rPr lang="en-US" altLang="zh-TW" smtClean="0">
                <a:solidFill>
                  <a:prstClr val="black"/>
                </a:solidFill>
              </a:rPr>
              <a:pPr fontAlgn="base">
                <a:spcBef>
                  <a:spcPct val="0"/>
                </a:spcBef>
                <a:spcAft>
                  <a:spcPct val="0"/>
                </a:spcAft>
                <a:defRPr/>
              </a:pPr>
              <a:t>62</a:t>
            </a:fld>
            <a:endParaRPr lang="en-US" altLang="zh-TW" smtClean="0">
              <a:solidFill>
                <a:prstClr val="black"/>
              </a:solidFill>
            </a:endParaRPr>
          </a:p>
        </p:txBody>
      </p:sp>
      <p:sp>
        <p:nvSpPr>
          <p:cNvPr id="38915" name="Rectangle 2"/>
          <p:cNvSpPr>
            <a:spLocks noGrp="1" noRot="1" noChangeAspect="1" noChangeArrowheads="1" noTextEdit="1"/>
          </p:cNvSpPr>
          <p:nvPr>
            <p:ph type="sldImg"/>
          </p:nvPr>
        </p:nvSpPr>
        <p:spPr bwMode="auto">
          <a:xfrm>
            <a:off x="782638" y="781050"/>
            <a:ext cx="5275262" cy="3652838"/>
          </a:xfrm>
          <a:noFill/>
          <a:ln>
            <a:solidFill>
              <a:srgbClr val="000000"/>
            </a:solidFill>
            <a:miter lim="800000"/>
            <a:headEnd/>
            <a:tailEnd/>
          </a:ln>
        </p:spPr>
      </p:sp>
      <p:sp>
        <p:nvSpPr>
          <p:cNvPr id="38916" name="Rectangle 3"/>
          <p:cNvSpPr>
            <a:spLocks noGrp="1" noChangeArrowheads="1"/>
          </p:cNvSpPr>
          <p:nvPr>
            <p:ph type="body" idx="1"/>
          </p:nvPr>
        </p:nvSpPr>
        <p:spPr bwMode="auto">
          <a:xfrm>
            <a:off x="933179" y="4754300"/>
            <a:ext cx="4940864" cy="4410949"/>
          </a:xfrm>
          <a:noFill/>
        </p:spPr>
        <p:txBody>
          <a:bodyPr wrap="square" lIns="93051" tIns="46524" rIns="93051" bIns="46524" numCol="1" anchor="t" anchorCtr="0" compatLnSpc="1">
            <a:prstTxWarp prst="textNoShape">
              <a:avLst/>
            </a:prstTxWarp>
          </a:bodyPr>
          <a:lstStyle/>
          <a:p>
            <a:pPr eaLnBrk="1" hangingPunct="1">
              <a:spcBef>
                <a:spcPct val="0"/>
              </a:spcBef>
            </a:pPr>
            <a:endParaRPr lang="en-GB" altLang="zh-TW" smtClean="0"/>
          </a:p>
        </p:txBody>
      </p:sp>
    </p:spTree>
    <p:extLst>
      <p:ext uri="{BB962C8B-B14F-4D97-AF65-F5344CB8AC3E}">
        <p14:creationId xmlns:p14="http://schemas.microsoft.com/office/powerpoint/2010/main" val="6761348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34D27F4-FF67-434D-AB45-157BDFE87BF8}" type="slidenum">
              <a:rPr lang="en-US" altLang="zh-TW" smtClean="0">
                <a:solidFill>
                  <a:prstClr val="black"/>
                </a:solidFill>
              </a:rPr>
              <a:pPr fontAlgn="base">
                <a:spcBef>
                  <a:spcPct val="0"/>
                </a:spcBef>
                <a:spcAft>
                  <a:spcPct val="0"/>
                </a:spcAft>
                <a:defRPr/>
              </a:pPr>
              <a:t>63</a:t>
            </a:fld>
            <a:endParaRPr lang="en-US" altLang="zh-TW" smtClean="0">
              <a:solidFill>
                <a:prstClr val="black"/>
              </a:solidFill>
            </a:endParaRPr>
          </a:p>
        </p:txBody>
      </p:sp>
      <p:sp>
        <p:nvSpPr>
          <p:cNvPr id="39939" name="Rectangle 2"/>
          <p:cNvSpPr>
            <a:spLocks noGrp="1" noRot="1" noChangeAspect="1" noChangeArrowheads="1" noTextEdit="1"/>
          </p:cNvSpPr>
          <p:nvPr>
            <p:ph type="sldImg"/>
          </p:nvPr>
        </p:nvSpPr>
        <p:spPr bwMode="auto">
          <a:xfrm>
            <a:off x="779463" y="781050"/>
            <a:ext cx="5273675" cy="3652838"/>
          </a:xfrm>
          <a:noFill/>
          <a:ln>
            <a:solidFill>
              <a:srgbClr val="000000"/>
            </a:solidFill>
            <a:miter lim="800000"/>
            <a:headEnd/>
            <a:tailEnd/>
          </a:ln>
        </p:spPr>
      </p:sp>
      <p:sp>
        <p:nvSpPr>
          <p:cNvPr id="39940" name="Rectangle 3"/>
          <p:cNvSpPr>
            <a:spLocks noGrp="1" noChangeArrowheads="1"/>
          </p:cNvSpPr>
          <p:nvPr>
            <p:ph type="body" idx="1"/>
          </p:nvPr>
        </p:nvSpPr>
        <p:spPr bwMode="auto">
          <a:xfrm>
            <a:off x="933179" y="4752701"/>
            <a:ext cx="4940864" cy="4412538"/>
          </a:xfrm>
          <a:noFill/>
        </p:spPr>
        <p:txBody>
          <a:bodyPr wrap="square" lIns="92816" tIns="46409" rIns="92816" bIns="46409" numCol="1" anchor="t" anchorCtr="0" compatLnSpc="1">
            <a:prstTxWarp prst="textNoShape">
              <a:avLst/>
            </a:prstTxWarp>
          </a:bodyPr>
          <a:lstStyle/>
          <a:p>
            <a:pPr eaLnBrk="1" hangingPunct="1">
              <a:spcBef>
                <a:spcPct val="0"/>
              </a:spcBef>
            </a:pPr>
            <a:endParaRPr lang="en-GB" altLang="zh-TW" smtClean="0"/>
          </a:p>
        </p:txBody>
      </p:sp>
    </p:spTree>
    <p:extLst>
      <p:ext uri="{BB962C8B-B14F-4D97-AF65-F5344CB8AC3E}">
        <p14:creationId xmlns:p14="http://schemas.microsoft.com/office/powerpoint/2010/main" val="39478359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投影片圖像版面配置區 1"/>
          <p:cNvSpPr>
            <a:spLocks noGrp="1" noRot="1" noChangeAspect="1" noTextEdit="1"/>
          </p:cNvSpPr>
          <p:nvPr>
            <p:ph type="sldImg"/>
          </p:nvPr>
        </p:nvSpPr>
        <p:spPr>
          <a:xfrm>
            <a:off x="712788" y="746125"/>
            <a:ext cx="5381625" cy="3727450"/>
          </a:xfrm>
          <a:ln/>
        </p:spPr>
      </p:sp>
      <p:sp>
        <p:nvSpPr>
          <p:cNvPr id="57347" name="備忘稿版面配置區 2"/>
          <p:cNvSpPr>
            <a:spLocks noGrp="1"/>
          </p:cNvSpPr>
          <p:nvPr>
            <p:ph type="body" idx="1"/>
          </p:nvPr>
        </p:nvSpPr>
        <p:spPr>
          <a:noFill/>
          <a:ln/>
        </p:spPr>
        <p:txBody>
          <a:bodyPr/>
          <a:lstStyle/>
          <a:p>
            <a:endParaRPr lang="zh-TW" altLang="en-US" smtClean="0"/>
          </a:p>
        </p:txBody>
      </p:sp>
      <p:sp>
        <p:nvSpPr>
          <p:cNvPr id="57348" name="投影片編號版面配置區 3"/>
          <p:cNvSpPr>
            <a:spLocks noGrp="1"/>
          </p:cNvSpPr>
          <p:nvPr>
            <p:ph type="sldNum" sz="quarter" idx="5"/>
          </p:nvPr>
        </p:nvSpPr>
        <p:spPr>
          <a:noFill/>
        </p:spPr>
        <p:txBody>
          <a:bodyPr/>
          <a:lstStyle/>
          <a:p>
            <a:fld id="{36C428B8-9B0F-4F82-9C2C-480FA272C258}" type="slidenum">
              <a:rPr lang="zh-TW" altLang="en-US" smtClean="0"/>
              <a:pPr/>
              <a:t>64</a:t>
            </a:fld>
            <a:endParaRPr lang="zh-TW" altLang="en-US" smtClean="0"/>
          </a:p>
        </p:txBody>
      </p:sp>
    </p:spTree>
    <p:extLst>
      <p:ext uri="{BB962C8B-B14F-4D97-AF65-F5344CB8AC3E}">
        <p14:creationId xmlns:p14="http://schemas.microsoft.com/office/powerpoint/2010/main" val="1873269448"/>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png"/><Relationship Id="rId7" Type="http://schemas.microsoft.com/office/2007/relationships/hdphoto" Target="../media/hdphoto1.wdp"/><Relationship Id="rId2" Type="http://schemas.openxmlformats.org/officeDocument/2006/relationships/image" Target="../media/image4.pn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10" Type="http://schemas.microsoft.com/office/2007/relationships/hdphoto" Target="../media/hdphoto2.wdp"/><Relationship Id="rId4" Type="http://schemas.openxmlformats.org/officeDocument/2006/relationships/image" Target="../media/image6.png"/><Relationship Id="rId9" Type="http://schemas.openxmlformats.org/officeDocument/2006/relationships/image" Target="../media/image10.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png"/><Relationship Id="rId7" Type="http://schemas.microsoft.com/office/2007/relationships/hdphoto" Target="../media/hdphoto1.wdp"/><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12.png"/><Relationship Id="rId4" Type="http://schemas.openxmlformats.org/officeDocument/2006/relationships/image" Target="../media/image7.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jpe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9.png"/><Relationship Id="rId5" Type="http://schemas.microsoft.com/office/2007/relationships/hdphoto" Target="../media/hdphoto1.wdp"/><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標題投影片">
    <p:bg>
      <p:bgPr>
        <a:solidFill>
          <a:srgbClr val="DDDDDD"/>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l="419" t="3335" b="21658"/>
          <a:stretch/>
        </p:blipFill>
        <p:spPr bwMode="auto">
          <a:xfrm>
            <a:off x="0" y="1"/>
            <a:ext cx="9908279" cy="55895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94" descr="구름"/>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3363572"/>
            <a:ext cx="9906000" cy="222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97" descr="안개"/>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0" y="2349152"/>
            <a:ext cx="9906000" cy="302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103" descr="반짝이"/>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329399" y="2277715"/>
            <a:ext cx="3623601" cy="197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日期版面配置區 3"/>
          <p:cNvSpPr>
            <a:spLocks noGrp="1"/>
          </p:cNvSpPr>
          <p:nvPr userDrawn="1">
            <p:ph type="dt" sz="half" idx="10"/>
          </p:nvPr>
        </p:nvSpPr>
        <p:spPr/>
        <p:txBody>
          <a:bodyPr/>
          <a:lstStyle/>
          <a:p>
            <a:fld id="{CD74D8F3-05B5-418E-A703-7FE42610FE0E}" type="datetime1">
              <a:rPr lang="zh-TW" altLang="en-US" smtClean="0">
                <a:solidFill>
                  <a:prstClr val="black">
                    <a:tint val="75000"/>
                  </a:prstClr>
                </a:solidFill>
              </a:rPr>
              <a:pPr/>
              <a:t>2015/3/10</a:t>
            </a:fld>
            <a:endParaRPr lang="zh-TW" altLang="en-US">
              <a:solidFill>
                <a:prstClr val="black">
                  <a:tint val="75000"/>
                </a:prstClr>
              </a:solidFill>
            </a:endParaRPr>
          </a:p>
        </p:txBody>
      </p:sp>
      <p:sp>
        <p:nvSpPr>
          <p:cNvPr id="5" name="頁尾版面配置區 4"/>
          <p:cNvSpPr>
            <a:spLocks noGrp="1"/>
          </p:cNvSpPr>
          <p:nvPr userDrawn="1">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userDrawn="1">
            <p:ph type="sldNum" sz="quarter" idx="12"/>
          </p:nvPr>
        </p:nvSpPr>
        <p:spPr/>
        <p:txBody>
          <a:bodyPr/>
          <a:lstStyle/>
          <a:p>
            <a:fld id="{D2A27846-145B-4549-A26A-EC70AB33CFE3}" type="slidenum">
              <a:rPr lang="zh-TW" altLang="en-US" smtClean="0">
                <a:solidFill>
                  <a:prstClr val="black">
                    <a:lumMod val="50000"/>
                    <a:lumOff val="50000"/>
                  </a:prstClr>
                </a:solidFill>
              </a:rPr>
              <a:pPr/>
              <a:t>‹#›</a:t>
            </a:fld>
            <a:endParaRPr lang="zh-TW" altLang="en-US">
              <a:solidFill>
                <a:prstClr val="black">
                  <a:lumMod val="50000"/>
                  <a:lumOff val="50000"/>
                </a:prstClr>
              </a:solidFill>
            </a:endParaRPr>
          </a:p>
        </p:txBody>
      </p:sp>
      <p:sp>
        <p:nvSpPr>
          <p:cNvPr id="2" name="標題 1"/>
          <p:cNvSpPr>
            <a:spLocks noGrp="1"/>
          </p:cNvSpPr>
          <p:nvPr userDrawn="1">
            <p:ph type="ctrTitle"/>
          </p:nvPr>
        </p:nvSpPr>
        <p:spPr>
          <a:xfrm>
            <a:off x="742950" y="1166891"/>
            <a:ext cx="8420100" cy="1470025"/>
          </a:xfrm>
        </p:spPr>
        <p:txBody>
          <a:bodyPr/>
          <a:lstStyle/>
          <a:p>
            <a:r>
              <a:rPr lang="zh-TW" altLang="en-US" smtClean="0"/>
              <a:t>按一下以編輯母片標題樣式</a:t>
            </a:r>
            <a:endParaRPr lang="zh-TW" altLang="en-US"/>
          </a:p>
        </p:txBody>
      </p:sp>
      <p:sp>
        <p:nvSpPr>
          <p:cNvPr id="3" name="副標題 2"/>
          <p:cNvSpPr>
            <a:spLocks noGrp="1"/>
          </p:cNvSpPr>
          <p:nvPr userDrawn="1">
            <p:ph type="subTitle" idx="1"/>
          </p:nvPr>
        </p:nvSpPr>
        <p:spPr>
          <a:xfrm>
            <a:off x="740534" y="2984946"/>
            <a:ext cx="4758529"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grpSp>
        <p:nvGrpSpPr>
          <p:cNvPr id="12" name="群組 11"/>
          <p:cNvGrpSpPr/>
          <p:nvPr userDrawn="1"/>
        </p:nvGrpSpPr>
        <p:grpSpPr>
          <a:xfrm>
            <a:off x="5632680" y="2493746"/>
            <a:ext cx="2956351" cy="2798687"/>
            <a:chOff x="5199386" y="2348880"/>
            <a:chExt cx="2728939" cy="2798687"/>
          </a:xfrm>
        </p:grpSpPr>
        <p:pic>
          <p:nvPicPr>
            <p:cNvPr id="20" name="圖片 19"/>
            <p:cNvPicPr>
              <a:picLocks noChangeAspect="1"/>
            </p:cNvPicPr>
            <p:nvPr userDrawn="1"/>
          </p:nvPicPr>
          <p:blipFill rotWithShape="1">
            <a:blip r:embed="rId6">
              <a:extLst>
                <a:ext uri="{BEBA8EAE-BF5A-486C-A8C5-ECC9F3942E4B}">
                  <a14:imgProps xmlns:a14="http://schemas.microsoft.com/office/drawing/2010/main">
                    <a14:imgLayer r:embed="rId7">
                      <a14:imgEffect>
                        <a14:backgroundRemoval t="0" b="89815" l="0" r="100000">
                          <a14:foregroundMark x1="12329" y1="3241" x2="76256" y2="18750"/>
                          <a14:foregroundMark x1="16895" y1="46065" x2="33333" y2="42824"/>
                          <a14:foregroundMark x1="85845" y1="46296" x2="68950" y2="42130"/>
                          <a14:backgroundMark x1="9132" y1="54630" x2="95890" y2="60880"/>
                          <a14:backgroundMark x1="9132" y1="59259" x2="9132" y2="59259"/>
                          <a14:backgroundMark x1="8219" y1="59259" x2="89954" y2="56481"/>
                          <a14:backgroundMark x1="11872" y1="48843" x2="47032" y2="54398"/>
                          <a14:backgroundMark x1="86758" y1="47685" x2="57534" y2="55556"/>
                          <a14:backgroundMark x1="21461" y1="48843" x2="44292" y2="52778"/>
                          <a14:backgroundMark x1="17808" y1="47685" x2="26941" y2="49306"/>
                          <a14:backgroundMark x1="81279" y1="46991" x2="74429" y2="49769"/>
                          <a14:backgroundMark x1="13242" y1="44676" x2="31050" y2="49306"/>
                        </a14:backgroundRemoval>
                      </a14:imgEffect>
                    </a14:imgLayer>
                  </a14:imgProps>
                </a:ext>
                <a:ext uri="{28A0092B-C50C-407E-A947-70E740481C1C}">
                  <a14:useLocalDpi xmlns:a14="http://schemas.microsoft.com/office/drawing/2010/main" val="0"/>
                </a:ext>
              </a:extLst>
            </a:blip>
            <a:srcRect b="44243"/>
            <a:stretch/>
          </p:blipFill>
          <p:spPr>
            <a:xfrm>
              <a:off x="5334224" y="2483717"/>
              <a:ext cx="2421969" cy="2663850"/>
            </a:xfrm>
            <a:prstGeom prst="rect">
              <a:avLst/>
            </a:prstGeom>
          </p:spPr>
        </p:pic>
        <p:pic>
          <p:nvPicPr>
            <p:cNvPr id="15" name="Picture 96" descr="비누방울"/>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5199386" y="2348880"/>
              <a:ext cx="2728939" cy="270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8" name="圖片 17"/>
          <p:cNvPicPr>
            <a:picLocks noChangeAspect="1"/>
          </p:cNvPicPr>
          <p:nvPr userDrawn="1"/>
        </p:nvPicPr>
        <p:blipFill rotWithShape="1">
          <a:blip r:embed="rId9" cstate="print">
            <a:extLst>
              <a:ext uri="{BEBA8EAE-BF5A-486C-A8C5-ECC9F3942E4B}">
                <a14:imgProps xmlns:a14="http://schemas.microsoft.com/office/drawing/2010/main">
                  <a14:imgLayer r:embed="rId10">
                    <a14:imgEffect>
                      <a14:backgroundRemoval t="0" b="99758" l="0" r="100000">
                        <a14:foregroundMark x1="66122" y1="99091" x2="98683" y2="97335"/>
                      </a14:backgroundRemoval>
                    </a14:imgEffect>
                    <a14:imgEffect>
                      <a14:brightnessContrast bright="20000" contrast="-20000"/>
                    </a14:imgEffect>
                  </a14:imgLayer>
                </a14:imgProps>
              </a:ext>
              <a:ext uri="{28A0092B-C50C-407E-A947-70E740481C1C}">
                <a14:useLocalDpi xmlns:a14="http://schemas.microsoft.com/office/drawing/2010/main" val="0"/>
              </a:ext>
            </a:extLst>
          </a:blip>
          <a:srcRect t="20655"/>
          <a:stretch/>
        </p:blipFill>
        <p:spPr>
          <a:xfrm rot="5400000">
            <a:off x="-508409" y="3107183"/>
            <a:ext cx="3131441" cy="2018759"/>
          </a:xfrm>
          <a:prstGeom prst="rect">
            <a:avLst/>
          </a:prstGeom>
          <a:ln>
            <a:noFill/>
          </a:ln>
          <a:effectLst>
            <a:reflection blurRad="6350" stA="40000" endPos="30000" dist="50800" dir="5400000" sy="-100000" algn="bl" rotWithShape="0"/>
            <a:softEdge rad="112500"/>
          </a:effectLst>
        </p:spPr>
      </p:pic>
      <p:pic>
        <p:nvPicPr>
          <p:cNvPr id="19" name="Picture 103" descr="반짝이"/>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rot="1027801">
            <a:off x="-523111" y="3962225"/>
            <a:ext cx="3623601" cy="197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85098403"/>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sz="4000"/>
            </a:lvl1pPr>
          </a:lstStyle>
          <a:p>
            <a:r>
              <a:rPr lang="zh-TW" altLang="en-US" dirty="0" smtClean="0"/>
              <a:t>按一下以編輯母片標題樣式</a:t>
            </a:r>
            <a:endParaRPr lang="zh-TW" altLang="en-US" dirty="0"/>
          </a:p>
        </p:txBody>
      </p:sp>
      <p:sp>
        <p:nvSpPr>
          <p:cNvPr id="4" name="日期版面配置區 3"/>
          <p:cNvSpPr>
            <a:spLocks noGrp="1"/>
          </p:cNvSpPr>
          <p:nvPr>
            <p:ph type="dt" sz="half" idx="10"/>
          </p:nvPr>
        </p:nvSpPr>
        <p:spPr/>
        <p:txBody>
          <a:bodyPr/>
          <a:lstStyle/>
          <a:p>
            <a:fld id="{7FB9B902-B452-4ED4-B16B-7B77143934EA}" type="datetime1">
              <a:rPr lang="zh-TW" altLang="en-US" smtClean="0">
                <a:solidFill>
                  <a:prstClr val="black">
                    <a:tint val="75000"/>
                  </a:prstClr>
                </a:solidFill>
              </a:rPr>
              <a:pPr/>
              <a:t>2015/3/10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D2A27846-145B-4549-A26A-EC70AB33CFE3}" type="slidenum">
              <a:rPr lang="zh-TW" altLang="en-US" smtClean="0">
                <a:solidFill>
                  <a:prstClr val="black">
                    <a:lumMod val="50000"/>
                    <a:lumOff val="50000"/>
                  </a:prstClr>
                </a:solidFill>
              </a:rPr>
              <a:pPr/>
              <a:t>‹#›</a:t>
            </a:fld>
            <a:endParaRPr lang="zh-TW" altLang="en-US" dirty="0">
              <a:solidFill>
                <a:prstClr val="black">
                  <a:lumMod val="50000"/>
                  <a:lumOff val="50000"/>
                </a:prstClr>
              </a:solidFill>
            </a:endParaRPr>
          </a:p>
        </p:txBody>
      </p:sp>
    </p:spTree>
    <p:extLst>
      <p:ext uri="{BB962C8B-B14F-4D97-AF65-F5344CB8AC3E}">
        <p14:creationId xmlns:p14="http://schemas.microsoft.com/office/powerpoint/2010/main" val="245840612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章節標題">
    <p:spTree>
      <p:nvGrpSpPr>
        <p:cNvPr id="1" name=""/>
        <p:cNvGrpSpPr/>
        <p:nvPr/>
      </p:nvGrpSpPr>
      <p:grpSpPr>
        <a:xfrm>
          <a:off x="0" y="0"/>
          <a:ext cx="0" cy="0"/>
          <a:chOff x="0" y="0"/>
          <a:chExt cx="0" cy="0"/>
        </a:xfrm>
      </p:grpSpPr>
      <p:pic>
        <p:nvPicPr>
          <p:cNvPr id="33" name="그림 23" descr="배경2.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87323"/>
            <a:ext cx="9906000" cy="707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a:xfrm>
            <a:off x="782506" y="1328789"/>
            <a:ext cx="8420100" cy="1362075"/>
          </a:xfrm>
        </p:spPr>
        <p:txBody>
          <a:bodyPr anchor="t"/>
          <a:lstStyle>
            <a:lvl1pPr algn="l">
              <a:defRPr sz="4000" b="1" cap="all"/>
            </a:lvl1pPr>
          </a:lstStyle>
          <a:p>
            <a:r>
              <a:rPr lang="zh-TW" altLang="en-US" dirty="0" smtClean="0"/>
              <a:t>按一下以編輯母片標題樣式</a:t>
            </a:r>
            <a:endParaRPr lang="zh-TW" altLang="en-US" dirty="0"/>
          </a:p>
        </p:txBody>
      </p:sp>
      <p:sp>
        <p:nvSpPr>
          <p:cNvPr id="3" name="文字版面配置區 2"/>
          <p:cNvSpPr>
            <a:spLocks noGrp="1"/>
          </p:cNvSpPr>
          <p:nvPr>
            <p:ph type="body" idx="1"/>
          </p:nvPr>
        </p:nvSpPr>
        <p:spPr>
          <a:xfrm>
            <a:off x="782506" y="-171400"/>
            <a:ext cx="84201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187EC78-7E00-4C77-B600-E0907324F9C0}" type="datetime1">
              <a:rPr lang="zh-TW" altLang="en-US" smtClean="0">
                <a:solidFill>
                  <a:prstClr val="black">
                    <a:tint val="75000"/>
                  </a:prstClr>
                </a:solidFill>
              </a:rPr>
              <a:pPr/>
              <a:t>2015/3/10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D2A27846-145B-4549-A26A-EC70AB33CFE3}" type="slidenum">
              <a:rPr lang="zh-TW" altLang="en-US" smtClean="0">
                <a:solidFill>
                  <a:prstClr val="black">
                    <a:lumMod val="50000"/>
                    <a:lumOff val="50000"/>
                  </a:prstClr>
                </a:solidFill>
              </a:rPr>
              <a:pPr/>
              <a:t>‹#›</a:t>
            </a:fld>
            <a:endParaRPr lang="zh-TW" altLang="en-US">
              <a:solidFill>
                <a:prstClr val="black">
                  <a:lumMod val="50000"/>
                  <a:lumOff val="50000"/>
                </a:prstClr>
              </a:solidFill>
            </a:endParaRPr>
          </a:p>
        </p:txBody>
      </p:sp>
      <p:pic>
        <p:nvPicPr>
          <p:cNvPr id="13" name="그림 20" descr="구름.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0" y="4179617"/>
            <a:ext cx="9906000" cy="316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그림 21" descr="반짝이.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818621" y="3671620"/>
            <a:ext cx="3427545" cy="187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그림 22" descr="반짝이.PNG"/>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6122471" y="3600180"/>
            <a:ext cx="3360473" cy="187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圖片 17"/>
          <p:cNvPicPr>
            <a:picLocks noChangeAspect="1"/>
          </p:cNvPicPr>
          <p:nvPr userDrawn="1"/>
        </p:nvPicPr>
        <p:blipFill rotWithShape="1">
          <a:blip r:embed="rId6">
            <a:extLst>
              <a:ext uri="{BEBA8EAE-BF5A-486C-A8C5-ECC9F3942E4B}">
                <a14:imgProps xmlns:a14="http://schemas.microsoft.com/office/drawing/2010/main">
                  <a14:imgLayer r:embed="rId7">
                    <a14:imgEffect>
                      <a14:backgroundRemoval t="0" b="89815" l="0" r="100000">
                        <a14:foregroundMark x1="12329" y1="3241" x2="76256" y2="18750"/>
                        <a14:foregroundMark x1="16895" y1="46065" x2="33333" y2="42824"/>
                        <a14:foregroundMark x1="85845" y1="46296" x2="68950" y2="42130"/>
                        <a14:backgroundMark x1="9132" y1="54630" x2="95890" y2="60880"/>
                        <a14:backgroundMark x1="9132" y1="59259" x2="9132" y2="59259"/>
                        <a14:backgroundMark x1="8219" y1="59259" x2="89954" y2="56481"/>
                        <a14:backgroundMark x1="11872" y1="48843" x2="47032" y2="54398"/>
                        <a14:backgroundMark x1="86758" y1="47685" x2="57534" y2="55556"/>
                        <a14:backgroundMark x1="21461" y1="48843" x2="44292" y2="52778"/>
                        <a14:backgroundMark x1="17808" y1="47685" x2="26941" y2="49306"/>
                        <a14:backgroundMark x1="81279" y1="46991" x2="74429" y2="49769"/>
                        <a14:backgroundMark x1="13242" y1="44676" x2="31050" y2="49306"/>
                      </a14:backgroundRemoval>
                    </a14:imgEffect>
                  </a14:imgLayer>
                </a14:imgProps>
              </a:ext>
              <a:ext uri="{28A0092B-C50C-407E-A947-70E740481C1C}">
                <a14:useLocalDpi xmlns:a14="http://schemas.microsoft.com/office/drawing/2010/main" val="0"/>
              </a:ext>
            </a:extLst>
          </a:blip>
          <a:srcRect b="5169"/>
          <a:stretch/>
        </p:blipFill>
        <p:spPr>
          <a:xfrm>
            <a:off x="3460895" y="2915764"/>
            <a:ext cx="2623800" cy="4530694"/>
          </a:xfrm>
          <a:prstGeom prst="rect">
            <a:avLst/>
          </a:prstGeom>
        </p:spPr>
      </p:pic>
      <p:pic>
        <p:nvPicPr>
          <p:cNvPr id="19" name="Picture 96" descr="비누방울"/>
          <p:cNvPicPr>
            <a:picLocks noChangeAspect="1" noChangeArrowheads="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3314830" y="2780928"/>
            <a:ext cx="2956351" cy="270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7545405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secHead" preserve="1">
  <p:cSld name="1_章節標題">
    <p:spTree>
      <p:nvGrpSpPr>
        <p:cNvPr id="1" name=""/>
        <p:cNvGrpSpPr/>
        <p:nvPr/>
      </p:nvGrpSpPr>
      <p:grpSpPr>
        <a:xfrm>
          <a:off x="0" y="0"/>
          <a:ext cx="0" cy="0"/>
          <a:chOff x="0" y="0"/>
          <a:chExt cx="0" cy="0"/>
        </a:xfrm>
      </p:grpSpPr>
      <p:pic>
        <p:nvPicPr>
          <p:cNvPr id="33" name="그림 23" descr="배경2.JP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187323"/>
            <a:ext cx="9906000" cy="7072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97" descr="안개"/>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r="42046" b="32388"/>
          <a:stretch/>
        </p:blipFill>
        <p:spPr bwMode="auto">
          <a:xfrm>
            <a:off x="0" y="2924947"/>
            <a:ext cx="9906000" cy="3528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標題 1"/>
          <p:cNvSpPr>
            <a:spLocks noGrp="1"/>
          </p:cNvSpPr>
          <p:nvPr>
            <p:ph type="title"/>
          </p:nvPr>
        </p:nvSpPr>
        <p:spPr>
          <a:xfrm>
            <a:off x="782506" y="1916833"/>
            <a:ext cx="8420100" cy="1362075"/>
          </a:xfrm>
        </p:spPr>
        <p:txBody>
          <a:bodyPr anchor="t"/>
          <a:lstStyle>
            <a:lvl1pPr algn="ctr">
              <a:defRPr sz="4000" b="1" cap="all"/>
            </a:lvl1pPr>
          </a:lstStyle>
          <a:p>
            <a:r>
              <a:rPr lang="zh-TW" altLang="en-US" dirty="0" smtClean="0"/>
              <a:t>按一下以編輯母片標題樣式</a:t>
            </a:r>
            <a:endParaRPr lang="zh-TW" altLang="en-US" dirty="0"/>
          </a:p>
        </p:txBody>
      </p:sp>
      <p:sp>
        <p:nvSpPr>
          <p:cNvPr id="3" name="文字版面配置區 2"/>
          <p:cNvSpPr>
            <a:spLocks noGrp="1"/>
          </p:cNvSpPr>
          <p:nvPr>
            <p:ph type="body" idx="1"/>
          </p:nvPr>
        </p:nvSpPr>
        <p:spPr>
          <a:xfrm>
            <a:off x="782506" y="-171400"/>
            <a:ext cx="84201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p>
            <a:fld id="{3187EC78-7E00-4C77-B600-E0907324F9C0}" type="datetime1">
              <a:rPr lang="zh-TW" altLang="en-US" smtClean="0">
                <a:solidFill>
                  <a:prstClr val="black">
                    <a:tint val="75000"/>
                  </a:prstClr>
                </a:solidFill>
              </a:rPr>
              <a:pPr/>
              <a:t>2015/3/10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D2A27846-145B-4549-A26A-EC70AB33CFE3}" type="slidenum">
              <a:rPr lang="zh-TW" altLang="en-US" smtClean="0">
                <a:solidFill>
                  <a:prstClr val="black">
                    <a:lumMod val="50000"/>
                    <a:lumOff val="50000"/>
                  </a:prstClr>
                </a:solidFill>
              </a:rPr>
              <a:pPr/>
              <a:t>‹#›</a:t>
            </a:fld>
            <a:endParaRPr lang="zh-TW" altLang="en-US">
              <a:solidFill>
                <a:prstClr val="black">
                  <a:lumMod val="50000"/>
                  <a:lumOff val="50000"/>
                </a:prstClr>
              </a:solidFill>
            </a:endParaRPr>
          </a:p>
        </p:txBody>
      </p:sp>
      <p:sp>
        <p:nvSpPr>
          <p:cNvPr id="8" name="矩形 7"/>
          <p:cNvSpPr/>
          <p:nvPr userDrawn="1"/>
        </p:nvSpPr>
        <p:spPr>
          <a:xfrm>
            <a:off x="0" y="6419717"/>
            <a:ext cx="9906000" cy="46552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auto">
              <a:spcBef>
                <a:spcPts val="0"/>
              </a:spcBef>
              <a:spcAft>
                <a:spcPts val="0"/>
              </a:spcAft>
            </a:pPr>
            <a:endParaRPr kumimoji="0" lang="zh-TW" altLang="en-US" b="0">
              <a:solidFill>
                <a:prstClr val="white"/>
              </a:solidFill>
            </a:endParaRPr>
          </a:p>
        </p:txBody>
      </p:sp>
      <p:grpSp>
        <p:nvGrpSpPr>
          <p:cNvPr id="7" name="群組 6"/>
          <p:cNvGrpSpPr>
            <a:grpSpLocks noChangeAspect="1"/>
          </p:cNvGrpSpPr>
          <p:nvPr userDrawn="1"/>
        </p:nvGrpSpPr>
        <p:grpSpPr>
          <a:xfrm>
            <a:off x="7663453" y="4437135"/>
            <a:ext cx="1892064" cy="2985939"/>
            <a:chOff x="3059832" y="2780928"/>
            <a:chExt cx="2728939" cy="4665530"/>
          </a:xfrm>
        </p:grpSpPr>
        <p:pic>
          <p:nvPicPr>
            <p:cNvPr id="18" name="圖片 17"/>
            <p:cNvPicPr>
              <a:picLocks noChangeAspect="1"/>
            </p:cNvPicPr>
            <p:nvPr userDrawn="1"/>
          </p:nvPicPr>
          <p:blipFill rotWithShape="1">
            <a:blip r:embed="rId4">
              <a:extLst>
                <a:ext uri="{BEBA8EAE-BF5A-486C-A8C5-ECC9F3942E4B}">
                  <a14:imgProps xmlns:a14="http://schemas.microsoft.com/office/drawing/2010/main">
                    <a14:imgLayer r:embed="rId5">
                      <a14:imgEffect>
                        <a14:backgroundRemoval t="0" b="89815" l="0" r="100000">
                          <a14:foregroundMark x1="12329" y1="3241" x2="76256" y2="18750"/>
                          <a14:foregroundMark x1="16895" y1="46065" x2="33333" y2="42824"/>
                          <a14:foregroundMark x1="85845" y1="46296" x2="68950" y2="42130"/>
                          <a14:backgroundMark x1="9132" y1="54630" x2="95890" y2="60880"/>
                          <a14:backgroundMark x1="9132" y1="59259" x2="9132" y2="59259"/>
                          <a14:backgroundMark x1="8219" y1="59259" x2="89954" y2="56481"/>
                          <a14:backgroundMark x1="11872" y1="48843" x2="47032" y2="54398"/>
                          <a14:backgroundMark x1="86758" y1="47685" x2="57534" y2="55556"/>
                          <a14:backgroundMark x1="21461" y1="48843" x2="44292" y2="52778"/>
                          <a14:backgroundMark x1="17808" y1="47685" x2="26941" y2="49306"/>
                          <a14:backgroundMark x1="81279" y1="46991" x2="74429" y2="49769"/>
                          <a14:backgroundMark x1="13242" y1="44676" x2="31050" y2="49306"/>
                        </a14:backgroundRemoval>
                      </a14:imgEffect>
                    </a14:imgLayer>
                  </a14:imgProps>
                </a:ext>
                <a:ext uri="{28A0092B-C50C-407E-A947-70E740481C1C}">
                  <a14:useLocalDpi xmlns:a14="http://schemas.microsoft.com/office/drawing/2010/main" val="0"/>
                </a:ext>
              </a:extLst>
            </a:blip>
            <a:srcRect b="5169"/>
            <a:stretch/>
          </p:blipFill>
          <p:spPr>
            <a:xfrm>
              <a:off x="3194670" y="2915764"/>
              <a:ext cx="2421969" cy="4530694"/>
            </a:xfrm>
            <a:prstGeom prst="rect">
              <a:avLst/>
            </a:prstGeom>
          </p:spPr>
        </p:pic>
        <p:pic>
          <p:nvPicPr>
            <p:cNvPr id="19" name="Picture 96" descr="비누방울"/>
            <p:cNvPicPr>
              <a:picLocks noChangeAspect="1" noChangeArrowheads="1"/>
            </p:cNvPicPr>
            <p:nvPr userDrawn="1"/>
          </p:nvPicPr>
          <p:blipFill>
            <a:blip r:embed="rId6" cstate="print">
              <a:extLst>
                <a:ext uri="{28A0092B-C50C-407E-A947-70E740481C1C}">
                  <a14:useLocalDpi xmlns:a14="http://schemas.microsoft.com/office/drawing/2010/main" val="0"/>
                </a:ext>
              </a:extLst>
            </a:blip>
            <a:srcRect/>
            <a:stretch>
              <a:fillRect/>
            </a:stretch>
          </p:blipFill>
          <p:spPr bwMode="auto">
            <a:xfrm>
              <a:off x="3059832" y="2780928"/>
              <a:ext cx="2728939" cy="2700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4" name="Picture 6" descr="tierlogo9704"/>
          <p:cNvPicPr>
            <a:picLocks noChangeAspect="1" noChangeArrowheads="1"/>
          </p:cNvPicPr>
          <p:nvPr userDrawn="1"/>
        </p:nvPicPr>
        <p:blipFill>
          <a:blip r:embed="rId7" cstate="print">
            <a:clrChange>
              <a:clrFrom>
                <a:srgbClr val="FCFBF8"/>
              </a:clrFrom>
              <a:clrTo>
                <a:srgbClr val="FCFBF8">
                  <a:alpha val="0"/>
                </a:srgbClr>
              </a:clrTo>
            </a:clrChange>
          </a:blip>
          <a:srcRect/>
          <a:stretch>
            <a:fillRect/>
          </a:stretch>
        </p:blipFill>
        <p:spPr bwMode="auto">
          <a:xfrm>
            <a:off x="7563586" y="6523404"/>
            <a:ext cx="1872208" cy="275448"/>
          </a:xfrm>
          <a:prstGeom prst="rect">
            <a:avLst/>
          </a:prstGeom>
          <a:noFill/>
          <a:ln w="9525">
            <a:noFill/>
            <a:miter lim="800000"/>
            <a:headEnd/>
            <a:tailEnd/>
          </a:ln>
        </p:spPr>
      </p:pic>
    </p:spTree>
    <p:extLst>
      <p:ext uri="{BB962C8B-B14F-4D97-AF65-F5344CB8AC3E}">
        <p14:creationId xmlns:p14="http://schemas.microsoft.com/office/powerpoint/2010/main" val="79935411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只有標題">
    <p:spTree>
      <p:nvGrpSpPr>
        <p:cNvPr id="1" name=""/>
        <p:cNvGrpSpPr/>
        <p:nvPr/>
      </p:nvGrpSpPr>
      <p:grpSpPr>
        <a:xfrm>
          <a:off x="0" y="0"/>
          <a:ext cx="0" cy="0"/>
          <a:chOff x="0" y="0"/>
          <a:chExt cx="0" cy="0"/>
        </a:xfrm>
      </p:grpSpPr>
      <p:pic>
        <p:nvPicPr>
          <p:cNvPr id="6" name="Picture 87" descr="바5"/>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6663" r="28845" b="15780"/>
          <a:stretch/>
        </p:blipFill>
        <p:spPr bwMode="auto">
          <a:xfrm>
            <a:off x="1" y="1"/>
            <a:ext cx="9906000" cy="83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日期版面配置區 2"/>
          <p:cNvSpPr>
            <a:spLocks noGrp="1"/>
          </p:cNvSpPr>
          <p:nvPr>
            <p:ph type="dt" sz="half" idx="10"/>
          </p:nvPr>
        </p:nvSpPr>
        <p:spPr/>
        <p:txBody>
          <a:bodyPr/>
          <a:lstStyle/>
          <a:p>
            <a:fld id="{91C8F2DF-0B24-4943-A66F-EF1FFBF841D5}" type="datetime1">
              <a:rPr lang="zh-TW" altLang="en-US" smtClean="0">
                <a:solidFill>
                  <a:prstClr val="black">
                    <a:tint val="75000"/>
                  </a:prstClr>
                </a:solidFill>
              </a:rPr>
              <a:pPr/>
              <a:t>2015/3/10</a:t>
            </a:fld>
            <a:endParaRPr lang="zh-TW" altLang="en-US">
              <a:solidFill>
                <a:prstClr val="black">
                  <a:tint val="75000"/>
                </a:prstClr>
              </a:solidFill>
            </a:endParaRPr>
          </a:p>
        </p:txBody>
      </p:sp>
      <p:sp>
        <p:nvSpPr>
          <p:cNvPr id="4" name="頁尾版面配置區 3"/>
          <p:cNvSpPr>
            <a:spLocks noGrp="1"/>
          </p:cNvSpPr>
          <p:nvPr>
            <p:ph type="ftr" sz="quarter" idx="11"/>
          </p:nvPr>
        </p:nvSpPr>
        <p:spPr/>
        <p:txBody>
          <a:bodyPr/>
          <a:lstStyle/>
          <a:p>
            <a:endParaRPr lang="zh-TW" altLang="en-US">
              <a:solidFill>
                <a:prstClr val="black">
                  <a:tint val="75000"/>
                </a:prstClr>
              </a:solidFill>
            </a:endParaRPr>
          </a:p>
        </p:txBody>
      </p:sp>
      <p:sp>
        <p:nvSpPr>
          <p:cNvPr id="5" name="投影片編號版面配置區 4"/>
          <p:cNvSpPr>
            <a:spLocks noGrp="1"/>
          </p:cNvSpPr>
          <p:nvPr>
            <p:ph type="sldNum" sz="quarter" idx="12"/>
          </p:nvPr>
        </p:nvSpPr>
        <p:spPr/>
        <p:txBody>
          <a:bodyPr/>
          <a:lstStyle/>
          <a:p>
            <a:fld id="{D2A27846-145B-4549-A26A-EC70AB33CFE3}" type="slidenum">
              <a:rPr lang="zh-TW" altLang="en-US" smtClean="0">
                <a:solidFill>
                  <a:prstClr val="black">
                    <a:lumMod val="50000"/>
                    <a:lumOff val="50000"/>
                  </a:prstClr>
                </a:solidFill>
              </a:rPr>
              <a:pPr/>
              <a:t>‹#›</a:t>
            </a:fld>
            <a:endParaRPr lang="zh-TW" altLang="en-US">
              <a:solidFill>
                <a:prstClr val="black">
                  <a:lumMod val="50000"/>
                  <a:lumOff val="50000"/>
                </a:prstClr>
              </a:solidFill>
            </a:endParaRPr>
          </a:p>
        </p:txBody>
      </p:sp>
      <p:sp>
        <p:nvSpPr>
          <p:cNvPr id="2" name="標題 1"/>
          <p:cNvSpPr>
            <a:spLocks noGrp="1"/>
          </p:cNvSpPr>
          <p:nvPr>
            <p:ph type="title"/>
          </p:nvPr>
        </p:nvSpPr>
        <p:spPr/>
        <p:txBody>
          <a:bodyPr/>
          <a:lstStyle/>
          <a:p>
            <a:r>
              <a:rPr lang="zh-TW" altLang="en-US" dirty="0" smtClean="0"/>
              <a:t>按一下以編輯母片標題樣式</a:t>
            </a:r>
            <a:endParaRPr lang="zh-TW" altLang="en-US" dirty="0"/>
          </a:p>
        </p:txBody>
      </p:sp>
      <p:pic>
        <p:nvPicPr>
          <p:cNvPr id="9"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697429" y="83890"/>
            <a:ext cx="1022689" cy="968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85306536"/>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1_只有標題">
    <p:spTree>
      <p:nvGrpSpPr>
        <p:cNvPr id="1" name=""/>
        <p:cNvGrpSpPr/>
        <p:nvPr/>
      </p:nvGrpSpPr>
      <p:grpSpPr>
        <a:xfrm>
          <a:off x="0" y="0"/>
          <a:ext cx="0" cy="0"/>
          <a:chOff x="0" y="0"/>
          <a:chExt cx="0" cy="0"/>
        </a:xfrm>
      </p:grpSpPr>
      <p:sp>
        <p:nvSpPr>
          <p:cNvPr id="20" name="橢圓 19"/>
          <p:cNvSpPr/>
          <p:nvPr userDrawn="1"/>
        </p:nvSpPr>
        <p:spPr>
          <a:xfrm>
            <a:off x="9513439" y="6537181"/>
            <a:ext cx="297093" cy="288032"/>
          </a:xfrm>
          <a:prstGeom prst="ellipse">
            <a:avLst/>
          </a:prstGeom>
          <a:solidFill>
            <a:srgbClr val="538CFF"/>
          </a:solidFill>
          <a:ln>
            <a:solidFill>
              <a:srgbClr val="538C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sz="2400" b="1" dirty="0"/>
          </a:p>
        </p:txBody>
      </p:sp>
      <p:sp>
        <p:nvSpPr>
          <p:cNvPr id="12" name="投影片編號版面配置區 5"/>
          <p:cNvSpPr txBox="1">
            <a:spLocks/>
          </p:cNvSpPr>
          <p:nvPr userDrawn="1"/>
        </p:nvSpPr>
        <p:spPr>
          <a:xfrm>
            <a:off x="9435435" y="6498638"/>
            <a:ext cx="453102" cy="365125"/>
          </a:xfrm>
          <a:prstGeom prst="rect">
            <a:avLst/>
          </a:prstGeom>
          <a:ln>
            <a:noFill/>
          </a:ln>
        </p:spPr>
        <p:txBody>
          <a:bodyPr vert="horz" lIns="91440" tIns="45720" rIns="91440" bIns="45720" rtlCol="0" anchor="ct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FD10240E-4A9B-466C-B53A-3EF8FDDEEC2E}" type="slidenum">
              <a:rPr kumimoji="0" lang="zh-TW" altLang="en-US" sz="1200" b="1" i="0" u="none" strike="noStrike" kern="1200" cap="none" spc="0" normalizeH="0" baseline="0" noProof="0" smtClean="0">
                <a:ln>
                  <a:noFill/>
                </a:ln>
                <a:solidFill>
                  <a:schemeClr val="bg1"/>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zh-TW" altLang="en-US" sz="1200" b="1" i="0" u="none" strike="noStrike" kern="1200" cap="none" spc="0" normalizeH="0" baseline="0" noProof="0" dirty="0">
              <a:ln>
                <a:noFill/>
              </a:ln>
              <a:solidFill>
                <a:schemeClr val="bg1"/>
              </a:solidFill>
              <a:effectLst/>
              <a:uLnTx/>
              <a:uFillTx/>
              <a:latin typeface="+mn-lt"/>
              <a:ea typeface="+mn-ea"/>
              <a:cs typeface="+mn-cs"/>
            </a:endParaRPr>
          </a:p>
        </p:txBody>
      </p:sp>
      <p:pic>
        <p:nvPicPr>
          <p:cNvPr id="18" name="Picture 87" descr="바5"/>
          <p:cNvPicPr>
            <a:picLocks noChangeAspect="1" noChangeArrowheads="1"/>
          </p:cNvPicPr>
          <p:nvPr userDrawn="1"/>
        </p:nvPicPr>
        <p:blipFill rotWithShape="1">
          <a:blip r:embed="rId2">
            <a:extLst>
              <a:ext uri="{28A0092B-C50C-407E-A947-70E740481C1C}">
                <a14:useLocalDpi xmlns:a14="http://schemas.microsoft.com/office/drawing/2010/main" val="0"/>
              </a:ext>
            </a:extLst>
          </a:blip>
          <a:srcRect t="6663" r="28845" b="15780"/>
          <a:stretch/>
        </p:blipFill>
        <p:spPr bwMode="auto">
          <a:xfrm>
            <a:off x="1" y="1"/>
            <a:ext cx="9906000" cy="83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日期版面配置區 2"/>
          <p:cNvSpPr>
            <a:spLocks noGrp="1"/>
          </p:cNvSpPr>
          <p:nvPr>
            <p:ph type="dt" sz="half" idx="10"/>
          </p:nvPr>
        </p:nvSpPr>
        <p:spPr>
          <a:xfrm>
            <a:off x="495300" y="6356353"/>
            <a:ext cx="2311400" cy="365125"/>
          </a:xfrm>
          <a:prstGeom prst="rect">
            <a:avLst/>
          </a:prstGeom>
        </p:spPr>
        <p:txBody>
          <a:bodyPr/>
          <a:lstStyle/>
          <a:p>
            <a:fld id="{91C8F2DF-0B24-4943-A66F-EF1FFBF841D5}" type="datetime1">
              <a:rPr lang="zh-TW" altLang="en-US" smtClean="0"/>
              <a:t>2015/3/10</a:t>
            </a:fld>
            <a:endParaRPr lang="zh-TW" altLang="en-US"/>
          </a:p>
        </p:txBody>
      </p:sp>
      <p:sp>
        <p:nvSpPr>
          <p:cNvPr id="21" name="頁尾版面配置區 3"/>
          <p:cNvSpPr>
            <a:spLocks noGrp="1"/>
          </p:cNvSpPr>
          <p:nvPr>
            <p:ph type="ftr" sz="quarter" idx="11"/>
          </p:nvPr>
        </p:nvSpPr>
        <p:spPr>
          <a:xfrm>
            <a:off x="3384550" y="6356353"/>
            <a:ext cx="3136900" cy="365125"/>
          </a:xfrm>
        </p:spPr>
        <p:txBody>
          <a:bodyPr/>
          <a:lstStyle/>
          <a:p>
            <a:endParaRPr lang="zh-TW" altLang="en-US"/>
          </a:p>
        </p:txBody>
      </p:sp>
      <p:sp>
        <p:nvSpPr>
          <p:cNvPr id="34" name="標題 1"/>
          <p:cNvSpPr>
            <a:spLocks noGrp="1"/>
          </p:cNvSpPr>
          <p:nvPr>
            <p:ph type="title"/>
          </p:nvPr>
        </p:nvSpPr>
        <p:spPr>
          <a:xfrm>
            <a:off x="428497" y="156388"/>
            <a:ext cx="8915400" cy="634082"/>
          </a:xfrm>
        </p:spPr>
        <p:txBody>
          <a:bodyPr>
            <a:noAutofit/>
          </a:bodyPr>
          <a:lstStyle>
            <a:lvl1pPr algn="l">
              <a:defRPr sz="4000" b="1">
                <a:solidFill>
                  <a:srgbClr val="003B68"/>
                </a:solidFill>
                <a:effectLst>
                  <a:outerShdw blurRad="38100" dist="38100" dir="2700000" algn="tl">
                    <a:srgbClr val="000000">
                      <a:alpha val="43137"/>
                    </a:srgbClr>
                  </a:outerShdw>
                </a:effectLst>
                <a:latin typeface="微軟正黑體" pitchFamily="34" charset="-120"/>
                <a:ea typeface="微軟正黑體" pitchFamily="34" charset="-120"/>
              </a:defRPr>
            </a:lvl1pPr>
          </a:lstStyle>
          <a:p>
            <a:r>
              <a:rPr lang="zh-TW" altLang="en-US" dirty="0" smtClean="0"/>
              <a:t>按一下以編輯母片標題樣式</a:t>
            </a:r>
            <a:endParaRPr lang="zh-TW" altLang="en-US" dirty="0"/>
          </a:p>
        </p:txBody>
      </p:sp>
      <p:pic>
        <p:nvPicPr>
          <p:cNvPr id="35" name="Picture 3"/>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697418" y="83890"/>
            <a:ext cx="1022689" cy="968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5727722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545D632F-6D54-49BA-942B-F39A29D38D55}" type="datetimeFigureOut">
              <a:rPr lang="zh-TW" altLang="en-US" smtClean="0"/>
              <a:pPr/>
              <a:t>2015/3/10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20A6EDA8-1088-43AF-9295-E56B77905408}" type="slidenum">
              <a:rPr lang="zh-TW" altLang="en-US" smtClean="0"/>
              <a:pPr/>
              <a:t>‹#›</a:t>
            </a:fld>
            <a:endParaRPr lang="zh-TW" altLang="en-US"/>
          </a:p>
        </p:txBody>
      </p:sp>
    </p:spTree>
    <p:extLst>
      <p:ext uri="{BB962C8B-B14F-4D97-AF65-F5344CB8AC3E}">
        <p14:creationId xmlns:p14="http://schemas.microsoft.com/office/powerpoint/2010/main" val="41618706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sz="4000"/>
            </a:lvl1pPr>
          </a:lstStyle>
          <a:p>
            <a:r>
              <a:rPr lang="zh-TW" altLang="en-US" dirty="0" smtClean="0"/>
              <a:t>按一下以編輯母片標題樣式</a:t>
            </a:r>
            <a:endParaRPr lang="zh-TW" altLang="en-US" dirty="0"/>
          </a:p>
        </p:txBody>
      </p:sp>
      <p:sp>
        <p:nvSpPr>
          <p:cNvPr id="4" name="日期版面配置區 3"/>
          <p:cNvSpPr>
            <a:spLocks noGrp="1"/>
          </p:cNvSpPr>
          <p:nvPr>
            <p:ph type="dt" sz="half" idx="10"/>
          </p:nvPr>
        </p:nvSpPr>
        <p:spPr/>
        <p:txBody>
          <a:bodyPr/>
          <a:lstStyle/>
          <a:p>
            <a:fld id="{7FB9B902-B452-4ED4-B16B-7B77143934EA}" type="datetime1">
              <a:rPr lang="zh-TW" altLang="en-US" smtClean="0">
                <a:solidFill>
                  <a:prstClr val="black">
                    <a:tint val="75000"/>
                  </a:prstClr>
                </a:solidFill>
              </a:rPr>
              <a:pPr/>
              <a:t>2015/3/10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D2A27846-145B-4549-A26A-EC70AB33CFE3}" type="slidenum">
              <a:rPr lang="zh-TW" altLang="en-US" smtClean="0">
                <a:solidFill>
                  <a:prstClr val="black">
                    <a:lumMod val="50000"/>
                    <a:lumOff val="50000"/>
                  </a:prstClr>
                </a:solidFill>
              </a:rPr>
              <a:pPr/>
              <a:t>‹#›</a:t>
            </a:fld>
            <a:endParaRPr lang="zh-TW" altLang="en-US" dirty="0">
              <a:solidFill>
                <a:prstClr val="black">
                  <a:lumMod val="50000"/>
                  <a:lumOff val="50000"/>
                </a:prstClr>
              </a:solidFill>
            </a:endParaRPr>
          </a:p>
        </p:txBody>
      </p:sp>
    </p:spTree>
    <p:extLst>
      <p:ext uri="{BB962C8B-B14F-4D97-AF65-F5344CB8AC3E}">
        <p14:creationId xmlns:p14="http://schemas.microsoft.com/office/powerpoint/2010/main" val="57402334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6_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sz="4000"/>
            </a:lvl1pPr>
          </a:lstStyle>
          <a:p>
            <a:r>
              <a:rPr lang="zh-TW" altLang="en-US" dirty="0" smtClean="0"/>
              <a:t>按一下以編輯母片標題樣式</a:t>
            </a:r>
            <a:endParaRPr lang="zh-TW" altLang="en-US" dirty="0"/>
          </a:p>
        </p:txBody>
      </p:sp>
      <p:sp>
        <p:nvSpPr>
          <p:cNvPr id="4" name="日期版面配置區 3"/>
          <p:cNvSpPr>
            <a:spLocks noGrp="1"/>
          </p:cNvSpPr>
          <p:nvPr>
            <p:ph type="dt" sz="half" idx="10"/>
          </p:nvPr>
        </p:nvSpPr>
        <p:spPr/>
        <p:txBody>
          <a:bodyPr/>
          <a:lstStyle/>
          <a:p>
            <a:fld id="{7FB9B902-B452-4ED4-B16B-7B77143934EA}" type="datetime1">
              <a:rPr lang="zh-TW" altLang="en-US" smtClean="0">
                <a:solidFill>
                  <a:prstClr val="black">
                    <a:tint val="75000"/>
                  </a:prstClr>
                </a:solidFill>
              </a:rPr>
              <a:pPr/>
              <a:t>2015/3/10</a:t>
            </a:fld>
            <a:endParaRPr lang="zh-TW" altLang="en-US">
              <a:solidFill>
                <a:prstClr val="black">
                  <a:tint val="75000"/>
                </a:prstClr>
              </a:solidFill>
            </a:endParaRPr>
          </a:p>
        </p:txBody>
      </p:sp>
      <p:sp>
        <p:nvSpPr>
          <p:cNvPr id="5" name="頁尾版面配置區 4"/>
          <p:cNvSpPr>
            <a:spLocks noGrp="1"/>
          </p:cNvSpPr>
          <p:nvPr>
            <p:ph type="ftr" sz="quarter" idx="11"/>
          </p:nvPr>
        </p:nvSpPr>
        <p:spPr/>
        <p:txBody>
          <a:bodyPr/>
          <a:lstStyle/>
          <a:p>
            <a:endParaRPr lang="zh-TW" altLang="en-US">
              <a:solidFill>
                <a:prstClr val="black">
                  <a:tint val="75000"/>
                </a:prstClr>
              </a:solidFill>
            </a:endParaRPr>
          </a:p>
        </p:txBody>
      </p:sp>
      <p:sp>
        <p:nvSpPr>
          <p:cNvPr id="6" name="投影片編號版面配置區 5"/>
          <p:cNvSpPr>
            <a:spLocks noGrp="1"/>
          </p:cNvSpPr>
          <p:nvPr>
            <p:ph type="sldNum" sz="quarter" idx="12"/>
          </p:nvPr>
        </p:nvSpPr>
        <p:spPr/>
        <p:txBody>
          <a:bodyPr/>
          <a:lstStyle/>
          <a:p>
            <a:fld id="{D2A27846-145B-4549-A26A-EC70AB33CFE3}" type="slidenum">
              <a:rPr lang="zh-TW" altLang="en-US" smtClean="0">
                <a:solidFill>
                  <a:prstClr val="black">
                    <a:lumMod val="50000"/>
                    <a:lumOff val="50000"/>
                  </a:prstClr>
                </a:solidFill>
              </a:rPr>
              <a:pPr/>
              <a:t>‹#›</a:t>
            </a:fld>
            <a:endParaRPr lang="zh-TW" altLang="en-US" dirty="0">
              <a:solidFill>
                <a:prstClr val="black">
                  <a:lumMod val="50000"/>
                  <a:lumOff val="50000"/>
                </a:prstClr>
              </a:solidFill>
            </a:endParaRPr>
          </a:p>
        </p:txBody>
      </p:sp>
    </p:spTree>
    <p:extLst>
      <p:ext uri="{BB962C8B-B14F-4D97-AF65-F5344CB8AC3E}">
        <p14:creationId xmlns:p14="http://schemas.microsoft.com/office/powerpoint/2010/main" val="41416467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87" descr="바5"/>
          <p:cNvPicPr>
            <a:picLocks noChangeAspect="1" noChangeArrowheads="1"/>
          </p:cNvPicPr>
          <p:nvPr/>
        </p:nvPicPr>
        <p:blipFill rotWithShape="1">
          <a:blip r:embed="rId11">
            <a:extLst>
              <a:ext uri="{28A0092B-C50C-407E-A947-70E740481C1C}">
                <a14:useLocalDpi xmlns:a14="http://schemas.microsoft.com/office/drawing/2010/main" val="0"/>
              </a:ext>
            </a:extLst>
          </a:blip>
          <a:srcRect t="6663" r="28845" b="15780"/>
          <a:stretch/>
        </p:blipFill>
        <p:spPr bwMode="auto">
          <a:xfrm>
            <a:off x="1" y="1"/>
            <a:ext cx="9906000" cy="83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日期版面配置區 3"/>
          <p:cNvSpPr>
            <a:spLocks noGrp="1"/>
          </p:cNvSpPr>
          <p:nvPr>
            <p:ph type="dt" sz="half" idx="2"/>
          </p:nvPr>
        </p:nvSpPr>
        <p:spPr>
          <a:xfrm>
            <a:off x="495300" y="6356373"/>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EDD89F91-1AE0-4E67-9FA1-B08AD2D17259}" type="datetime1">
              <a:rPr kumimoji="0" lang="zh-TW" altLang="en-US" b="0" smtClean="0">
                <a:solidFill>
                  <a:prstClr val="black">
                    <a:tint val="75000"/>
                  </a:prstClr>
                </a:solidFill>
                <a:latin typeface="Calibri"/>
                <a:ea typeface="新細明體"/>
              </a:rPr>
              <a:pPr fontAlgn="auto">
                <a:spcBef>
                  <a:spcPts val="0"/>
                </a:spcBef>
                <a:spcAft>
                  <a:spcPts val="0"/>
                </a:spcAft>
              </a:pPr>
              <a:t>2015/3/10</a:t>
            </a:fld>
            <a:endParaRPr kumimoji="0" lang="zh-TW" altLang="en-US" b="0">
              <a:solidFill>
                <a:prstClr val="black">
                  <a:tint val="75000"/>
                </a:prstClr>
              </a:solidFill>
              <a:latin typeface="Calibri"/>
              <a:ea typeface="新細明體"/>
            </a:endParaRPr>
          </a:p>
        </p:txBody>
      </p:sp>
      <p:sp>
        <p:nvSpPr>
          <p:cNvPr id="5" name="頁尾版面配置區 4"/>
          <p:cNvSpPr>
            <a:spLocks noGrp="1"/>
          </p:cNvSpPr>
          <p:nvPr>
            <p:ph type="ftr" sz="quarter" idx="3"/>
          </p:nvPr>
        </p:nvSpPr>
        <p:spPr>
          <a:xfrm>
            <a:off x="3384550" y="6356373"/>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kumimoji="0" lang="zh-TW" altLang="en-US" b="0">
              <a:solidFill>
                <a:prstClr val="black">
                  <a:tint val="75000"/>
                </a:prstClr>
              </a:solidFill>
              <a:latin typeface="Calibri"/>
              <a:ea typeface="新細明體"/>
            </a:endParaRPr>
          </a:p>
        </p:txBody>
      </p:sp>
      <p:sp>
        <p:nvSpPr>
          <p:cNvPr id="6" name="投影片編號版面配置區 5"/>
          <p:cNvSpPr>
            <a:spLocks noGrp="1"/>
          </p:cNvSpPr>
          <p:nvPr>
            <p:ph type="sldNum" sz="quarter" idx="4"/>
          </p:nvPr>
        </p:nvSpPr>
        <p:spPr>
          <a:xfrm>
            <a:off x="7504011" y="6477601"/>
            <a:ext cx="2311400" cy="365125"/>
          </a:xfrm>
          <a:prstGeom prst="rect">
            <a:avLst/>
          </a:prstGeom>
        </p:spPr>
        <p:txBody>
          <a:bodyPr vert="horz" lIns="91440" tIns="45720" rIns="91440" bIns="45720" rtlCol="0" anchor="ctr"/>
          <a:lstStyle>
            <a:lvl1pPr algn="r">
              <a:defRPr sz="1200" b="1">
                <a:solidFill>
                  <a:schemeClr val="tx1">
                    <a:lumMod val="50000"/>
                    <a:lumOff val="50000"/>
                  </a:schemeClr>
                </a:solidFill>
              </a:defRPr>
            </a:lvl1pPr>
          </a:lstStyle>
          <a:p>
            <a:pPr fontAlgn="auto">
              <a:spcBef>
                <a:spcPts val="0"/>
              </a:spcBef>
              <a:spcAft>
                <a:spcPts val="0"/>
              </a:spcAft>
            </a:pPr>
            <a:fld id="{D2A27846-145B-4549-A26A-EC70AB33CFE3}" type="slidenum">
              <a:rPr kumimoji="0" lang="zh-TW" altLang="en-US" smtClean="0">
                <a:solidFill>
                  <a:prstClr val="black">
                    <a:lumMod val="50000"/>
                    <a:lumOff val="50000"/>
                  </a:prstClr>
                </a:solidFill>
                <a:latin typeface="Calibri"/>
                <a:ea typeface="新細明體"/>
              </a:rPr>
              <a:pPr fontAlgn="auto">
                <a:spcBef>
                  <a:spcPts val="0"/>
                </a:spcBef>
                <a:spcAft>
                  <a:spcPts val="0"/>
                </a:spcAft>
              </a:pPr>
              <a:t>‹#›</a:t>
            </a:fld>
            <a:endParaRPr kumimoji="0" lang="zh-TW" altLang="en-US">
              <a:solidFill>
                <a:prstClr val="black">
                  <a:lumMod val="50000"/>
                  <a:lumOff val="50000"/>
                </a:prstClr>
              </a:solidFill>
              <a:latin typeface="Calibri"/>
              <a:ea typeface="新細明體"/>
            </a:endParaRPr>
          </a:p>
        </p:txBody>
      </p:sp>
      <p:pic>
        <p:nvPicPr>
          <p:cNvPr id="8" name="Picture 6" descr="tierlogo9704"/>
          <p:cNvPicPr>
            <a:picLocks noChangeAspect="1" noChangeArrowheads="1"/>
          </p:cNvPicPr>
          <p:nvPr/>
        </p:nvPicPr>
        <p:blipFill>
          <a:blip r:embed="rId12" cstate="print">
            <a:clrChange>
              <a:clrFrom>
                <a:srgbClr val="FCFBF8"/>
              </a:clrFrom>
              <a:clrTo>
                <a:srgbClr val="FCFBF8">
                  <a:alpha val="0"/>
                </a:srgbClr>
              </a:clrTo>
            </a:clrChange>
          </a:blip>
          <a:srcRect/>
          <a:stretch>
            <a:fillRect/>
          </a:stretch>
        </p:blipFill>
        <p:spPr bwMode="auto">
          <a:xfrm>
            <a:off x="7563586" y="6523404"/>
            <a:ext cx="1872208" cy="275448"/>
          </a:xfrm>
          <a:prstGeom prst="rect">
            <a:avLst/>
          </a:prstGeom>
          <a:noFill/>
          <a:ln w="9525">
            <a:noFill/>
            <a:miter lim="800000"/>
            <a:headEnd/>
            <a:tailEnd/>
          </a:ln>
        </p:spPr>
      </p:pic>
      <p:pic>
        <p:nvPicPr>
          <p:cNvPr id="12291" name="Picture 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8697429" y="83890"/>
            <a:ext cx="1022689" cy="9688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標題版面配置區 1"/>
          <p:cNvSpPr>
            <a:spLocks noGrp="1"/>
          </p:cNvSpPr>
          <p:nvPr>
            <p:ph type="title"/>
          </p:nvPr>
        </p:nvSpPr>
        <p:spPr>
          <a:xfrm>
            <a:off x="428497" y="156388"/>
            <a:ext cx="8915400" cy="634082"/>
          </a:xfrm>
          <a:prstGeom prst="rect">
            <a:avLst/>
          </a:prstGeom>
        </p:spPr>
        <p:txBody>
          <a:bodyPr vert="horz" lIns="91440" tIns="45720" rIns="91440" bIns="45720" rtlCol="0" anchor="ctr">
            <a:noAutofit/>
          </a:bodyPr>
          <a:lstStyle/>
          <a:p>
            <a:r>
              <a:rPr lang="zh-TW" altLang="en-US" dirty="0" smtClean="0"/>
              <a:t>按一下以編輯母片標題樣式</a:t>
            </a:r>
            <a:endParaRPr lang="zh-TW" altLang="en-US" dirty="0"/>
          </a:p>
        </p:txBody>
      </p:sp>
    </p:spTree>
    <p:extLst>
      <p:ext uri="{BB962C8B-B14F-4D97-AF65-F5344CB8AC3E}">
        <p14:creationId xmlns:p14="http://schemas.microsoft.com/office/powerpoint/2010/main" val="2922621189"/>
      </p:ext>
    </p:extLst>
  </p:cSld>
  <p:clrMap bg1="lt1" tx1="dk1" bg2="lt2" tx2="dk2" accent1="accent1" accent2="accent2" accent3="accent3" accent4="accent4" accent5="accent5" accent6="accent6" hlink="hlink" folHlink="folHlink"/>
  <p:sldLayoutIdLst>
    <p:sldLayoutId id="2147483731" r:id="rId1"/>
    <p:sldLayoutId id="2147483732" r:id="rId2"/>
    <p:sldLayoutId id="2147483733" r:id="rId3"/>
    <p:sldLayoutId id="2147483734" r:id="rId4"/>
    <p:sldLayoutId id="2147483735" r:id="rId5"/>
    <p:sldLayoutId id="2147483736" r:id="rId6"/>
    <p:sldLayoutId id="2147483745" r:id="rId7"/>
    <p:sldLayoutId id="2147483746" r:id="rId8"/>
    <p:sldLayoutId id="2147483747" r:id="rId9"/>
  </p:sldLayoutIdLst>
  <p:timing>
    <p:tnLst>
      <p:par>
        <p:cTn id="1" dur="indefinite" restart="never" nodeType="tmRoot"/>
      </p:par>
    </p:tnLst>
  </p:timing>
  <p:hf hdr="0" ftr="0" dt="0"/>
  <p:txStyles>
    <p:titleStyle>
      <a:lvl1pPr algn="l" defTabSz="914400" rtl="0" eaLnBrk="1" latinLnBrk="0" hangingPunct="1">
        <a:spcBef>
          <a:spcPct val="0"/>
        </a:spcBef>
        <a:buNone/>
        <a:defRPr sz="4000" b="1" kern="1200">
          <a:solidFill>
            <a:schemeClr val="tx2"/>
          </a:solidFill>
          <a:latin typeface="微軟正黑體" pitchFamily="34" charset="-120"/>
          <a:ea typeface="微軟正黑體" pitchFamily="34" charset="-120"/>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clin@ntu.edu.tw"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17.jpeg"/><Relationship Id="rId5" Type="http://schemas.openxmlformats.org/officeDocument/2006/relationships/image" Target="../media/image15.wmf"/><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image" Target="../media/image24.emf"/><Relationship Id="rId4" Type="http://schemas.openxmlformats.org/officeDocument/2006/relationships/oleObject" Target="file:///D:\&#22914;\chang\&#26223;&#27683;&#26376;&#22577;&#22294;\03-07&#30456;&#23481;&#29256;\&#22283;&#22806;&#38928;&#28204;&#27231;&#27083;2010&#24180;2003.xls!2015!R1C1:R23C13"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8.xml"/><Relationship Id="rId1" Type="http://schemas.openxmlformats.org/officeDocument/2006/relationships/vmlDrawing" Target="../drawings/vmlDrawing3.vml"/><Relationship Id="rId5" Type="http://schemas.openxmlformats.org/officeDocument/2006/relationships/image" Target="../media/image26.emf"/><Relationship Id="rId4" Type="http://schemas.openxmlformats.org/officeDocument/2006/relationships/oleObject" Target="file:///D:\&#22914;\chang\&#26223;&#27683;&#26376;&#22577;&#22294;\03-07&#30456;&#23481;&#29256;\&#29151;&#26989;&#27683;&#20505;&#28204;&#39511;&#40670;(2006).xls!&#35069;&#36896;&#26989;!%5b&#29151;&#26989;&#27683;&#20505;&#28204;&#39511;&#40670;(2006).xls%5d&#35069;&#36896;&#26989;%20&#22294;&#34920;%203-1"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image" Target="../media/image27.jpeg"/><Relationship Id="rId1" Type="http://schemas.openxmlformats.org/officeDocument/2006/relationships/slideLayout" Target="../slideLayouts/slideLayout5.xml"/><Relationship Id="rId5" Type="http://schemas.openxmlformats.org/officeDocument/2006/relationships/image" Target="../media/image30.jpeg"/><Relationship Id="rId4" Type="http://schemas.openxmlformats.org/officeDocument/2006/relationships/image" Target="../media/image29.jpeg"/></Relationships>
</file>

<file path=ppt/slides/_rels/slide11.xml.rels><?xml version="1.0" encoding="UTF-8" standalone="yes"?>
<Relationships xmlns="http://schemas.openxmlformats.org/package/2006/relationships"><Relationship Id="rId3" Type="http://schemas.openxmlformats.org/officeDocument/2006/relationships/oleObject" Target="file:///D:\&#22914;\chang\&#26223;&#27683;&#26376;&#22577;&#22294;\03-07&#30456;&#23481;&#29256;\&#22283;&#20839;&#21508;&#27231;&#27083;&#38928;&#28204;&#34920;2007.xls!&#38548;&#24180;!R1C1:R11C13" TargetMode="External"/><Relationship Id="rId2" Type="http://schemas.openxmlformats.org/officeDocument/2006/relationships/slideLayout" Target="../slideLayouts/slideLayout9.xml"/><Relationship Id="rId1" Type="http://schemas.openxmlformats.org/officeDocument/2006/relationships/vmlDrawing" Target="../drawings/vmlDrawing4.vml"/><Relationship Id="rId4" Type="http://schemas.openxmlformats.org/officeDocument/2006/relationships/image" Target="../media/image31.emf"/></Relationships>
</file>

<file path=ppt/slides/_rels/slide12.xml.rels><?xml version="1.0" encoding="UTF-8" standalone="yes"?>
<Relationships xmlns="http://schemas.openxmlformats.org/package/2006/relationships"><Relationship Id="rId3" Type="http://schemas.openxmlformats.org/officeDocument/2006/relationships/oleObject" Target="file:///D:\&#22914;\chang\&#26223;&#27683;&#26376;&#22577;&#22294;\&#38928;&#28204;&#25976;&#20540;\&#20844;&#24335;2012(&#24180;&#24230;).xlsx!&#31777;&#22577;&#22294;(&#24180;&#24230;)!%5b&#20844;&#24335;2012(&#24180;&#24230;).xlsx%5d&#31777;&#22577;&#22294;(&#24180;&#24230;)%20&#22294;&#34920;%201" TargetMode="External"/><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32.emf"/></Relationships>
</file>

<file path=ppt/slides/_rels/slide1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6" Type="http://schemas.openxmlformats.org/officeDocument/2006/relationships/image" Target="../media/image37.jpeg"/><Relationship Id="rId5" Type="http://schemas.openxmlformats.org/officeDocument/2006/relationships/image" Target="../media/image36.jpeg"/><Relationship Id="rId4" Type="http://schemas.openxmlformats.org/officeDocument/2006/relationships/image" Target="../media/image35.jpeg"/></Relationships>
</file>

<file path=ppt/slides/_rels/slide1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jpeg"/><Relationship Id="rId7" Type="http://schemas.openxmlformats.org/officeDocument/2006/relationships/image" Target="../media/image44.jpeg"/><Relationship Id="rId2" Type="http://schemas.openxmlformats.org/officeDocument/2006/relationships/image" Target="../media/image39.jpeg"/><Relationship Id="rId1" Type="http://schemas.openxmlformats.org/officeDocument/2006/relationships/slideLayout" Target="../slideLayouts/slideLayout2.xml"/><Relationship Id="rId6" Type="http://schemas.openxmlformats.org/officeDocument/2006/relationships/image" Target="../media/image43.jpeg"/><Relationship Id="rId5" Type="http://schemas.openxmlformats.org/officeDocument/2006/relationships/image" Target="../media/image42.jpeg"/><Relationship Id="rId4" Type="http://schemas.openxmlformats.org/officeDocument/2006/relationships/image" Target="../media/image41.jpeg"/></Relationships>
</file>

<file path=ppt/slides/_rels/slide1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 Id="rId5" Type="http://schemas.openxmlformats.org/officeDocument/2006/relationships/image" Target="../media/image49.jpeg"/><Relationship Id="rId4" Type="http://schemas.openxmlformats.org/officeDocument/2006/relationships/image" Target="../media/image48.jpeg"/></Relationships>
</file>

<file path=ppt/slides/_rels/slide1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jpeg"/></Relationships>
</file>

<file path=ppt/slides/_rels/slide18.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oleObject" Target="file:///D:\&#22914;\chang\&#25237;&#24433;&#29255;&#36039;&#26009;\2007&#29256;\&#22283;&#38555;.xlsx!GDP!%5b&#22283;&#38555;.xlsx%5dGDP%20&#22294;&#34920;%207" TargetMode="External"/><Relationship Id="rId3" Type="http://schemas.openxmlformats.org/officeDocument/2006/relationships/notesSlide" Target="../notesSlides/notesSlide4.xml"/><Relationship Id="rId7" Type="http://schemas.openxmlformats.org/officeDocument/2006/relationships/image" Target="../media/image59.e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file:///D:\&#22914;\chang\&#25237;&#24433;&#29255;&#36039;&#26009;\2007&#29256;\&#22283;&#38555;.xlsx!GDP!%5b&#22283;&#38555;.xlsx%5dGDP%20&#22294;&#34920;%206" TargetMode="External"/><Relationship Id="rId5" Type="http://schemas.openxmlformats.org/officeDocument/2006/relationships/image" Target="../media/image58.emf"/><Relationship Id="rId4" Type="http://schemas.openxmlformats.org/officeDocument/2006/relationships/oleObject" Target="file:///D:\&#22914;\chang\&#25237;&#24433;&#29255;&#36039;&#26009;\2007&#29256;\&#22283;&#38555;.xlsx!GDP!%5b&#22283;&#38555;.xlsx%5dGDP%20&#22294;&#34920;%205" TargetMode="External"/><Relationship Id="rId9" Type="http://schemas.openxmlformats.org/officeDocument/2006/relationships/image" Target="../media/image60.emf"/></Relationships>
</file>

<file path=ppt/slides/_rels/slide2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6.jpeg"/><Relationship Id="rId7" Type="http://schemas.openxmlformats.org/officeDocument/2006/relationships/image" Target="../media/image70.jpeg"/><Relationship Id="rId2" Type="http://schemas.openxmlformats.org/officeDocument/2006/relationships/image" Target="../media/image65.jpeg"/><Relationship Id="rId1" Type="http://schemas.openxmlformats.org/officeDocument/2006/relationships/slideLayout" Target="../slideLayouts/slideLayout2.xml"/><Relationship Id="rId6" Type="http://schemas.openxmlformats.org/officeDocument/2006/relationships/image" Target="../media/image69.jpeg"/><Relationship Id="rId5" Type="http://schemas.openxmlformats.org/officeDocument/2006/relationships/image" Target="../media/image68.jpeg"/><Relationship Id="rId4" Type="http://schemas.openxmlformats.org/officeDocument/2006/relationships/image" Target="../media/image67.jpeg"/></Relationships>
</file>

<file path=ppt/slides/_rels/slide2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 Id="rId5" Type="http://schemas.openxmlformats.org/officeDocument/2006/relationships/image" Target="../media/image74.jpeg"/><Relationship Id="rId4" Type="http://schemas.openxmlformats.org/officeDocument/2006/relationships/image" Target="../media/image73.jpeg"/></Relationships>
</file>

<file path=ppt/slides/_rels/slide26.xml.rels><?xml version="1.0" encoding="UTF-8" standalone="yes"?>
<Relationships xmlns="http://schemas.openxmlformats.org/package/2006/relationships"><Relationship Id="rId8" Type="http://schemas.openxmlformats.org/officeDocument/2006/relationships/hyperlink" Target="http://zh.wikipedia.org/wiki/%E6%AD%90%E6%B4%B2%E7%90%86%E4%BA%8B%E6%9C%83" TargetMode="External"/><Relationship Id="rId13" Type="http://schemas.openxmlformats.org/officeDocument/2006/relationships/hyperlink" Target="http://zh.wikipedia.org/wiki/%E9%87%8C%E6%96%AF%E6%9C%AC%E6%A2%9D%E7%B4%84" TargetMode="External"/><Relationship Id="rId3" Type="http://schemas.openxmlformats.org/officeDocument/2006/relationships/hyperlink" Target="http://zh.wikipedia.org/wiki/%E5%B8%83%E9%AD%AF%E5%A1%9E%E7%88%BE%E6%A2%9D%E7%B4%84_(1948%E5%B9%B4)" TargetMode="External"/><Relationship Id="rId7" Type="http://schemas.openxmlformats.org/officeDocument/2006/relationships/hyperlink" Target="http://zh.wikipedia.org/wiki/%E5%90%88%E5%B9%B6%E6%9D%A1%E7%BA%A6" TargetMode="External"/><Relationship Id="rId12" Type="http://schemas.openxmlformats.org/officeDocument/2006/relationships/hyperlink" Target="http://zh.wikipedia.org/w/index.php?title=%E5%B0%BC%E6%96%AF%E6%A2%9D%E7%B4%84&amp;action=edit&amp;redlink=1" TargetMode="External"/><Relationship Id="rId2" Type="http://schemas.openxmlformats.org/officeDocument/2006/relationships/hyperlink" Target="http://zh.wikipedia.org/wiki/%E6%AD%90%E6%B4%B2%E8%81%AF%E7%9B%9F%E5%9F%BA%E6%9C%AC%E6%A2%9D%E7%B4%84" TargetMode="External"/><Relationship Id="rId1" Type="http://schemas.openxmlformats.org/officeDocument/2006/relationships/slideLayout" Target="../slideLayouts/slideLayout2.xml"/><Relationship Id="rId6" Type="http://schemas.openxmlformats.org/officeDocument/2006/relationships/hyperlink" Target="http://zh.wikipedia.org/wiki/%E7%BE%85%E9%A6%AC%E6%A2%9D%E7%B4%84" TargetMode="External"/><Relationship Id="rId11" Type="http://schemas.openxmlformats.org/officeDocument/2006/relationships/hyperlink" Target="http://zh.wikipedia.org/w/index.php?title=%E9%98%BF%E5%A7%86%E6%96%AF%E7%89%B9%E4%B8%B9%E6%A2%9D%E7%B4%84&amp;action=edit&amp;redlink=1" TargetMode="External"/><Relationship Id="rId5" Type="http://schemas.openxmlformats.org/officeDocument/2006/relationships/hyperlink" Target="http://zh.wikipedia.org/w/index.php?title=%E5%80%AB%E6%95%A6%E8%88%87%E5%B7%B4%E9%BB%8E%E6%9C%83%E8%AD%B0&amp;action=edit&amp;redlink=1" TargetMode="External"/><Relationship Id="rId15" Type="http://schemas.openxmlformats.org/officeDocument/2006/relationships/image" Target="../media/image75.png"/><Relationship Id="rId10" Type="http://schemas.openxmlformats.org/officeDocument/2006/relationships/hyperlink" Target="http://zh.wikipedia.org/wiki/%E9%A6%AC%E6%96%AF%E5%9E%82%E5%85%8B%E6%A2%9D%E7%B4%84" TargetMode="External"/><Relationship Id="rId4" Type="http://schemas.openxmlformats.org/officeDocument/2006/relationships/hyperlink" Target="http://zh.wikipedia.org/wiki/%E5%B7%B4%E9%BB%8E%E6%9D%A1%E7%BA%A6_(1951%E5%B9%B4)" TargetMode="External"/><Relationship Id="rId9" Type="http://schemas.openxmlformats.org/officeDocument/2006/relationships/hyperlink" Target="http://zh.wikipedia.org/w/index.php?title=%E5%96%AE%E4%B8%80%E6%AD%90%E6%B4%B2%E6%B3%95%E6%A1%88&amp;action=edit&amp;redlink=1" TargetMode="External"/><Relationship Id="rId14" Type="http://schemas.openxmlformats.org/officeDocument/2006/relationships/hyperlink" Target="http://zh.wikipedia.org/wiki/%E6%AD%90%E6%B4%B2%E5%85%B1%E5%90%8C%E9%AB%94"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2.xml"/><Relationship Id="rId5" Type="http://schemas.openxmlformats.org/officeDocument/2006/relationships/image" Target="../media/image79.gif"/><Relationship Id="rId4" Type="http://schemas.openxmlformats.org/officeDocument/2006/relationships/image" Target="../media/image78.jpeg"/></Relationships>
</file>

<file path=ppt/slides/_rels/slide28.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8" Type="http://schemas.openxmlformats.org/officeDocument/2006/relationships/oleObject" Target="file:///D:\&#22914;\chang\&#25237;&#24433;&#29255;&#36039;&#26009;\2007&#29256;\&#22283;&#38555;.xlsx!GDP!%5b&#22283;&#38555;.xlsx%5dGDP%20&#22294;&#34920;%2012" TargetMode="External"/><Relationship Id="rId3" Type="http://schemas.openxmlformats.org/officeDocument/2006/relationships/notesSlide" Target="../notesSlides/notesSlide5.xml"/><Relationship Id="rId7" Type="http://schemas.openxmlformats.org/officeDocument/2006/relationships/image" Target="../media/image83.e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file:///D:\&#22914;\chang\&#25237;&#24433;&#29255;&#36039;&#26009;\2007&#29256;\&#22283;&#38555;.xlsx!GDP!%5b&#22283;&#38555;.xlsx%5dGDP%20&#22294;&#34920;%2011" TargetMode="External"/><Relationship Id="rId5" Type="http://schemas.openxmlformats.org/officeDocument/2006/relationships/image" Target="../media/image82.emf"/><Relationship Id="rId4" Type="http://schemas.openxmlformats.org/officeDocument/2006/relationships/oleObject" Target="file:///D:\&#22914;\chang\&#25237;&#24433;&#29255;&#36039;&#26009;\2007&#29256;\&#22283;&#38555;.xlsx!GDP!%5b&#22283;&#38555;.xlsx%5dGDP%20&#22294;&#34920;%2013" TargetMode="External"/><Relationship Id="rId9" Type="http://schemas.openxmlformats.org/officeDocument/2006/relationships/image" Target="../media/image84.emf"/></Relationships>
</file>

<file path=ppt/slides/_rels/slide30.xml.rels><?xml version="1.0" encoding="UTF-8" standalone="yes"?>
<Relationships xmlns="http://schemas.openxmlformats.org/package/2006/relationships"><Relationship Id="rId3" Type="http://schemas.openxmlformats.org/officeDocument/2006/relationships/image" Target="../media/image85.png"/><Relationship Id="rId7" Type="http://schemas.openxmlformats.org/officeDocument/2006/relationships/image" Target="../media/image89.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88.png"/><Relationship Id="rId5" Type="http://schemas.openxmlformats.org/officeDocument/2006/relationships/image" Target="../media/image87.png"/><Relationship Id="rId4" Type="http://schemas.openxmlformats.org/officeDocument/2006/relationships/image" Target="../media/image86.png"/></Relationships>
</file>

<file path=ppt/slides/_rels/slide31.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image" Target="../media/image90.jpeg"/><Relationship Id="rId1" Type="http://schemas.openxmlformats.org/officeDocument/2006/relationships/slideLayout" Target="../slideLayouts/slideLayout2.xml"/><Relationship Id="rId5" Type="http://schemas.openxmlformats.org/officeDocument/2006/relationships/image" Target="../media/image93.jpeg"/><Relationship Id="rId4" Type="http://schemas.openxmlformats.org/officeDocument/2006/relationships/image" Target="../media/image92.jpeg"/></Relationships>
</file>

<file path=ppt/slides/_rels/slide32.xml.rels><?xml version="1.0" encoding="UTF-8" standalone="yes"?>
<Relationships xmlns="http://schemas.openxmlformats.org/package/2006/relationships"><Relationship Id="rId3" Type="http://schemas.openxmlformats.org/officeDocument/2006/relationships/image" Target="../media/image95.png"/><Relationship Id="rId2" Type="http://schemas.openxmlformats.org/officeDocument/2006/relationships/image" Target="../media/image94.png"/><Relationship Id="rId1" Type="http://schemas.openxmlformats.org/officeDocument/2006/relationships/slideLayout" Target="../slideLayouts/slideLayout7.xml"/><Relationship Id="rId5" Type="http://schemas.openxmlformats.org/officeDocument/2006/relationships/image" Target="../media/image97.png"/><Relationship Id="rId4" Type="http://schemas.openxmlformats.org/officeDocument/2006/relationships/image" Target="../media/image96.png"/></Relationships>
</file>

<file path=ppt/slides/_rels/slide33.xml.rels><?xml version="1.0" encoding="UTF-8" standalone="yes"?>
<Relationships xmlns="http://schemas.openxmlformats.org/package/2006/relationships"><Relationship Id="rId3" Type="http://schemas.openxmlformats.org/officeDocument/2006/relationships/image" Target="../media/image99.jpeg"/><Relationship Id="rId7" Type="http://schemas.openxmlformats.org/officeDocument/2006/relationships/image" Target="../media/image101.jpeg"/><Relationship Id="rId2" Type="http://schemas.openxmlformats.org/officeDocument/2006/relationships/image" Target="../media/image98.png"/><Relationship Id="rId1" Type="http://schemas.openxmlformats.org/officeDocument/2006/relationships/slideLayout" Target="../slideLayouts/slideLayout2.xml"/><Relationship Id="rId6" Type="http://schemas.openxmlformats.org/officeDocument/2006/relationships/hyperlink" Target="http://www.google.com.tw/url?sa=i&amp;source=images&amp;cd=&amp;cad=rja&amp;uact=8&amp;ved=0CAgQjRw&amp;url=http://geft.edn.udn.com/files/16-1000-4040.php&amp;ei=l6K9VILOH4SnmwXIsoKoDQ&amp;psig=AFQjCNH__2iF8pR6axNSvmSSYZhOq8Ecxg&amp;ust=1421800471593257" TargetMode="External"/><Relationship Id="rId5" Type="http://schemas.openxmlformats.org/officeDocument/2006/relationships/image" Target="../media/image100.jpeg"/><Relationship Id="rId4" Type="http://schemas.openxmlformats.org/officeDocument/2006/relationships/hyperlink" Target="http://www.google.com.tw/url?sa=i&amp;source=images&amp;cd=&amp;cad=rja&amp;uact=8&amp;ved=0CAgQjRw&amp;url=http://news.fx678.com/C/20150105/201501051719091960.shtml&amp;ei=6KK9VM6oFZTn8AX3xoLQCw&amp;psig=AFQjCNFAJLQKQdqHLVgDeepKGg5wBh6c1g&amp;ust=1421800552429066"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4.xml"/><Relationship Id="rId4" Type="http://schemas.openxmlformats.org/officeDocument/2006/relationships/image" Target="../media/image104.jpeg"/></Relationships>
</file>

<file path=ppt/slides/_rels/slide35.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2.xml"/><Relationship Id="rId6" Type="http://schemas.openxmlformats.org/officeDocument/2006/relationships/chart" Target="../charts/chart1.xml"/><Relationship Id="rId5" Type="http://schemas.openxmlformats.org/officeDocument/2006/relationships/image" Target="../media/image108.jpeg"/><Relationship Id="rId4" Type="http://schemas.openxmlformats.org/officeDocument/2006/relationships/image" Target="../media/image107.png"/></Relationships>
</file>

<file path=ppt/slides/_rels/slide36.xml.rels><?xml version="1.0" encoding="UTF-8" standalone="yes"?>
<Relationships xmlns="http://schemas.openxmlformats.org/package/2006/relationships"><Relationship Id="rId8" Type="http://schemas.openxmlformats.org/officeDocument/2006/relationships/oleObject" Target="file:///D:\&#22914;\chang\&#25237;&#24433;&#29255;&#36039;&#26009;\2007&#29256;\&#22283;&#38555;.xlsx!GDP!%5b&#22283;&#38555;.xlsx%5dGDP%20&#22294;&#34920;%209" TargetMode="External"/><Relationship Id="rId3" Type="http://schemas.openxmlformats.org/officeDocument/2006/relationships/image" Target="../media/image111.jpeg"/><Relationship Id="rId7" Type="http://schemas.openxmlformats.org/officeDocument/2006/relationships/image" Target="../media/image109.emf"/><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file:///D:\&#22914;\chang\&#25237;&#24433;&#29255;&#36039;&#26009;\2007&#29256;\&#22283;&#38555;.xlsx!GDP!%5b&#22283;&#38555;.xlsx%5dGDP%20&#22294;&#34920;%2010" TargetMode="External"/><Relationship Id="rId5" Type="http://schemas.openxmlformats.org/officeDocument/2006/relationships/image" Target="../media/image113.png"/><Relationship Id="rId4" Type="http://schemas.openxmlformats.org/officeDocument/2006/relationships/image" Target="../media/image112.png"/><Relationship Id="rId9" Type="http://schemas.openxmlformats.org/officeDocument/2006/relationships/image" Target="../media/image110.emf"/></Relationships>
</file>

<file path=ppt/slides/_rels/slide37.xml.rels><?xml version="1.0" encoding="UTF-8" standalone="yes"?>
<Relationships xmlns="http://schemas.openxmlformats.org/package/2006/relationships"><Relationship Id="rId8" Type="http://schemas.openxmlformats.org/officeDocument/2006/relationships/oleObject" Target="file:///D:\&#22914;\chang\&#25237;&#24433;&#29255;&#36039;&#26009;\2007&#29256;\&#22283;&#38555;.xlsx!GDP!%5b&#22283;&#38555;.xlsx%5dGDP%20&#22294;&#34920;%2010" TargetMode="External"/><Relationship Id="rId3" Type="http://schemas.openxmlformats.org/officeDocument/2006/relationships/notesSlide" Target="../notesSlides/notesSlide7.xml"/><Relationship Id="rId7" Type="http://schemas.openxmlformats.org/officeDocument/2006/relationships/image" Target="../media/image110.emf"/><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oleObject" Target="file:///D:\&#22914;\chang\&#25237;&#24433;&#29255;&#36039;&#26009;\2007&#29256;\&#22283;&#38555;.xlsx!GDP!%5b&#22283;&#38555;.xlsx%5dGDP%20&#22294;&#34920;%209" TargetMode="External"/><Relationship Id="rId11" Type="http://schemas.openxmlformats.org/officeDocument/2006/relationships/image" Target="../media/image115.emf"/><Relationship Id="rId5" Type="http://schemas.openxmlformats.org/officeDocument/2006/relationships/image" Target="../media/image114.emf"/><Relationship Id="rId10" Type="http://schemas.openxmlformats.org/officeDocument/2006/relationships/oleObject" Target="file:///D:\&#22914;\chang\&#25237;&#24433;&#29255;&#36039;&#26009;\2007&#29256;\&#22283;&#38555;.xlsx!&#36031;&#26131;!%5b&#22283;&#38555;.xlsx%5d&#36031;&#26131;%20&#22294;&#34920;%202" TargetMode="External"/><Relationship Id="rId4" Type="http://schemas.openxmlformats.org/officeDocument/2006/relationships/oleObject" Target="file:///D:\&#22914;\chang\&#25237;&#24433;&#29255;&#36039;&#26009;\2007&#29256;\&#22283;&#38555;.xlsx!GDP!%5b&#22283;&#38555;.xlsx%5dGDP%20&#22294;&#34920;%208" TargetMode="External"/><Relationship Id="rId9" Type="http://schemas.openxmlformats.org/officeDocument/2006/relationships/image" Target="../media/image109.emf"/></Relationships>
</file>

<file path=ppt/slides/_rels/slide38.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oleObject" Target="file:///D:\&#22914;\chang\&#25237;&#24433;&#29255;&#36039;&#26009;\2007&#29256;\&#22283;&#38555;.xlsx!GDP!%5b&#22283;&#38555;.xlsx%5dGDP%20&#22294;&#34920;%2027" TargetMode="External"/><Relationship Id="rId3" Type="http://schemas.openxmlformats.org/officeDocument/2006/relationships/notesSlide" Target="../notesSlides/notesSlide8.xml"/><Relationship Id="rId7" Type="http://schemas.openxmlformats.org/officeDocument/2006/relationships/image" Target="../media/image119.emf"/><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file:///D:\&#22914;\chang\&#25237;&#24433;&#29255;&#36039;&#26009;\2007&#29256;\&#22283;&#38555;.xlsx!GDP!%5b&#22283;&#38555;.xlsx%5dGDP%20&#22294;&#34920;%2026" TargetMode="External"/><Relationship Id="rId11" Type="http://schemas.openxmlformats.org/officeDocument/2006/relationships/image" Target="../media/image121.emf"/><Relationship Id="rId5" Type="http://schemas.openxmlformats.org/officeDocument/2006/relationships/image" Target="../media/image118.emf"/><Relationship Id="rId10" Type="http://schemas.openxmlformats.org/officeDocument/2006/relationships/oleObject" Target="file:///D:\&#22914;\chang\&#25237;&#24433;&#29255;&#36039;&#26009;\2007&#29256;\&#22283;&#38555;.xlsx!&#36031;&#26131;!%5b&#22283;&#38555;.xlsx%5d&#36031;&#26131;%20&#22294;&#34920;%201" TargetMode="External"/><Relationship Id="rId4" Type="http://schemas.openxmlformats.org/officeDocument/2006/relationships/oleObject" Target="file:///D:\&#22914;\chang\&#25237;&#24433;&#29255;&#36039;&#26009;\2007&#29256;\&#22283;&#38555;.xlsx!GDP!%5b&#22283;&#38555;.xlsx%5dGDP%20&#22294;&#34920;%2024" TargetMode="External"/><Relationship Id="rId9" Type="http://schemas.openxmlformats.org/officeDocument/2006/relationships/image" Target="../media/image120.emf"/></Relationships>
</file>

<file path=ppt/slides/_rels/slide40.xml.rels><?xml version="1.0" encoding="UTF-8" standalone="yes"?>
<Relationships xmlns="http://schemas.openxmlformats.org/package/2006/relationships"><Relationship Id="rId8" Type="http://schemas.openxmlformats.org/officeDocument/2006/relationships/image" Target="../media/image125.jpeg"/><Relationship Id="rId3" Type="http://schemas.openxmlformats.org/officeDocument/2006/relationships/image" Target="../media/image123.jpeg"/><Relationship Id="rId7" Type="http://schemas.openxmlformats.org/officeDocument/2006/relationships/image" Target="../media/image124.jpeg"/><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122.png"/><Relationship Id="rId5" Type="http://schemas.openxmlformats.org/officeDocument/2006/relationships/oleObject" Target="../embeddings/Microsoft_Excel_97-2003_Worksheet1.xls"/><Relationship Id="rId4" Type="http://schemas.openxmlformats.org/officeDocument/2006/relationships/oleObject" Target="../embeddings/oleObject2.bin"/></Relationships>
</file>

<file path=ppt/slides/_rels/slide41.xml.rels><?xml version="1.0" encoding="UTF-8" standalone="yes"?>
<Relationships xmlns="http://schemas.openxmlformats.org/package/2006/relationships"><Relationship Id="rId3" Type="http://schemas.openxmlformats.org/officeDocument/2006/relationships/image" Target="../media/image127.jpeg"/><Relationship Id="rId2" Type="http://schemas.openxmlformats.org/officeDocument/2006/relationships/image" Target="../media/image126.jpeg"/><Relationship Id="rId1" Type="http://schemas.openxmlformats.org/officeDocument/2006/relationships/slideLayout" Target="../slideLayouts/slideLayout2.xml"/><Relationship Id="rId6" Type="http://schemas.openxmlformats.org/officeDocument/2006/relationships/image" Target="../media/image130.jpeg"/><Relationship Id="rId5" Type="http://schemas.openxmlformats.org/officeDocument/2006/relationships/image" Target="../media/image129.jpeg"/><Relationship Id="rId4" Type="http://schemas.openxmlformats.org/officeDocument/2006/relationships/image" Target="../media/image128.jpeg"/></Relationships>
</file>

<file path=ppt/slides/_rels/slide42.xml.rels><?xml version="1.0" encoding="UTF-8" standalone="yes"?>
<Relationships xmlns="http://schemas.openxmlformats.org/package/2006/relationships"><Relationship Id="rId3" Type="http://schemas.openxmlformats.org/officeDocument/2006/relationships/image" Target="../media/image132.png"/><Relationship Id="rId2" Type="http://schemas.openxmlformats.org/officeDocument/2006/relationships/image" Target="../media/image131.png"/><Relationship Id="rId1" Type="http://schemas.openxmlformats.org/officeDocument/2006/relationships/slideLayout" Target="../slideLayouts/slideLayout2.xml"/><Relationship Id="rId5" Type="http://schemas.openxmlformats.org/officeDocument/2006/relationships/image" Target="../media/image134.png"/><Relationship Id="rId4" Type="http://schemas.openxmlformats.org/officeDocument/2006/relationships/image" Target="../media/image133.png"/></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8" Type="http://schemas.openxmlformats.org/officeDocument/2006/relationships/image" Target="../media/image140.jpeg"/><Relationship Id="rId3" Type="http://schemas.openxmlformats.org/officeDocument/2006/relationships/image" Target="../media/image136.png"/><Relationship Id="rId7" Type="http://schemas.openxmlformats.org/officeDocument/2006/relationships/image" Target="../media/image139.jpeg"/><Relationship Id="rId2" Type="http://schemas.openxmlformats.org/officeDocument/2006/relationships/image" Target="../media/image135.jpeg"/><Relationship Id="rId1" Type="http://schemas.openxmlformats.org/officeDocument/2006/relationships/slideLayout" Target="../slideLayouts/slideLayout2.xml"/><Relationship Id="rId6" Type="http://schemas.openxmlformats.org/officeDocument/2006/relationships/image" Target="../media/image138.jpeg"/><Relationship Id="rId5" Type="http://schemas.openxmlformats.org/officeDocument/2006/relationships/hyperlink" Target="http://www.google.com.tw/url?sa=i&amp;source=images&amp;cd=&amp;cad=rja&amp;uact=8&amp;ved=0CAgQjRw&amp;url=http://money.udn.com/storypage.php?sub_id=5603&amp;art_id=550700&amp;ei=Gay9VICDFoPZmgXhk4K4BQ&amp;psig=AFQjCNE521I1jZP-2IcwuOa64HqVn9Qbrw&amp;ust=1421802905443516" TargetMode="External"/><Relationship Id="rId4" Type="http://schemas.openxmlformats.org/officeDocument/2006/relationships/image" Target="../media/image137.jpeg"/></Relationships>
</file>

<file path=ppt/slides/_rels/slide45.xml.rels><?xml version="1.0" encoding="UTF-8" standalone="yes"?>
<Relationships xmlns="http://schemas.openxmlformats.org/package/2006/relationships"><Relationship Id="rId3" Type="http://schemas.openxmlformats.org/officeDocument/2006/relationships/image" Target="../media/image142.jpeg"/><Relationship Id="rId2" Type="http://schemas.openxmlformats.org/officeDocument/2006/relationships/image" Target="../media/image141.jpeg"/><Relationship Id="rId1" Type="http://schemas.openxmlformats.org/officeDocument/2006/relationships/slideLayout" Target="../slideLayouts/slideLayout2.xml"/><Relationship Id="rId4" Type="http://schemas.openxmlformats.org/officeDocument/2006/relationships/image" Target="../media/image143.jpeg"/></Relationships>
</file>

<file path=ppt/slides/_rels/slide46.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image" Target="../media/image144.jpeg"/><Relationship Id="rId1" Type="http://schemas.openxmlformats.org/officeDocument/2006/relationships/slideLayout" Target="../slideLayouts/slideLayout2.xml"/><Relationship Id="rId5" Type="http://schemas.openxmlformats.org/officeDocument/2006/relationships/image" Target="../media/image147.jpeg"/><Relationship Id="rId4" Type="http://schemas.openxmlformats.org/officeDocument/2006/relationships/image" Target="../media/image146.png"/></Relationships>
</file>

<file path=ppt/slides/_rels/slide47.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image" Target="../media/image148.jpeg"/><Relationship Id="rId1" Type="http://schemas.openxmlformats.org/officeDocument/2006/relationships/slideLayout" Target="../slideLayouts/slideLayout2.xml"/><Relationship Id="rId6" Type="http://schemas.openxmlformats.org/officeDocument/2006/relationships/image" Target="../media/image152.jpeg"/><Relationship Id="rId5" Type="http://schemas.openxmlformats.org/officeDocument/2006/relationships/image" Target="../media/image151.jpeg"/><Relationship Id="rId4" Type="http://schemas.openxmlformats.org/officeDocument/2006/relationships/image" Target="../media/image150.jpeg"/></Relationships>
</file>

<file path=ppt/slides/_rels/slide48.xml.rels><?xml version="1.0" encoding="UTF-8" standalone="yes"?>
<Relationships xmlns="http://schemas.openxmlformats.org/package/2006/relationships"><Relationship Id="rId8" Type="http://schemas.openxmlformats.org/officeDocument/2006/relationships/oleObject" Target="file:///D:\&#22914;\chang\&#25237;&#24433;&#29255;&#36039;&#26009;\2007&#29256;\&#22283;&#38555;.xlsx!&#20013;&#22283;!%5b&#22283;&#38555;.xlsx%5d&#20013;&#22283;%20&#22294;&#34920;%202" TargetMode="External"/><Relationship Id="rId3" Type="http://schemas.openxmlformats.org/officeDocument/2006/relationships/notesSlide" Target="../notesSlides/notesSlide9.xml"/><Relationship Id="rId7" Type="http://schemas.openxmlformats.org/officeDocument/2006/relationships/image" Target="../media/image154.emf"/><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file:///D:\&#22914;\chang\&#25237;&#24433;&#29255;&#36039;&#26009;\2007&#29256;\&#22283;&#38555;.xlsx!&#20013;&#22283;!%5b&#22283;&#38555;.xlsx%5d&#20013;&#22283;%20&#22294;&#34920;%203" TargetMode="External"/><Relationship Id="rId11" Type="http://schemas.openxmlformats.org/officeDocument/2006/relationships/image" Target="../media/image156.emf"/><Relationship Id="rId5" Type="http://schemas.openxmlformats.org/officeDocument/2006/relationships/image" Target="../media/image153.emf"/><Relationship Id="rId10" Type="http://schemas.openxmlformats.org/officeDocument/2006/relationships/oleObject" Target="file:///D:\&#22914;\chang\&#25237;&#24433;&#29255;&#36039;&#26009;\2007&#29256;\&#22283;&#38555;.xlsx!&#36031;&#26131;!%5b&#22283;&#38555;.xlsx%5d&#36031;&#26131;%20&#22294;&#34920;%203" TargetMode="External"/><Relationship Id="rId4" Type="http://schemas.openxmlformats.org/officeDocument/2006/relationships/oleObject" Target="file:///D:\&#22914;\chang\&#25237;&#24433;&#29255;&#36039;&#26009;\2007&#29256;\&#22283;&#38555;.xlsx!&#20013;&#22283;!%5b&#22283;&#38555;.xlsx%5d&#20013;&#22283;%20&#22294;&#34920;%201" TargetMode="External"/><Relationship Id="rId9" Type="http://schemas.openxmlformats.org/officeDocument/2006/relationships/image" Target="../media/image155.emf"/></Relationships>
</file>

<file path=ppt/slides/_rels/slide49.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jpeg"/><Relationship Id="rId1" Type="http://schemas.openxmlformats.org/officeDocument/2006/relationships/slideLayout" Target="../slideLayouts/slideLayout2.xml"/><Relationship Id="rId5" Type="http://schemas.openxmlformats.org/officeDocument/2006/relationships/image" Target="../media/image160.jpeg"/><Relationship Id="rId4" Type="http://schemas.openxmlformats.org/officeDocument/2006/relationships/image" Target="../media/image159.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61.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63.jpeg"/><Relationship Id="rId2" Type="http://schemas.openxmlformats.org/officeDocument/2006/relationships/image" Target="../media/image16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64.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65.jpeg"/></Relationships>
</file>

<file path=ppt/slides/_rels/slide54.xml.rels><?xml version="1.0" encoding="UTF-8" standalone="yes"?>
<Relationships xmlns="http://schemas.openxmlformats.org/package/2006/relationships"><Relationship Id="rId3" Type="http://schemas.openxmlformats.org/officeDocument/2006/relationships/image" Target="../media/image167.png"/><Relationship Id="rId7" Type="http://schemas.openxmlformats.org/officeDocument/2006/relationships/image" Target="../media/image171.png"/><Relationship Id="rId2" Type="http://schemas.openxmlformats.org/officeDocument/2006/relationships/image" Target="../media/image166.png"/><Relationship Id="rId1" Type="http://schemas.openxmlformats.org/officeDocument/2006/relationships/slideLayout" Target="../slideLayouts/slideLayout2.xml"/><Relationship Id="rId6" Type="http://schemas.openxmlformats.org/officeDocument/2006/relationships/image" Target="../media/image170.png"/><Relationship Id="rId5" Type="http://schemas.openxmlformats.org/officeDocument/2006/relationships/image" Target="../media/image169.png"/><Relationship Id="rId4" Type="http://schemas.openxmlformats.org/officeDocument/2006/relationships/image" Target="../media/image168.png"/></Relationships>
</file>

<file path=ppt/slides/_rels/slide55.xml.rels><?xml version="1.0" encoding="UTF-8" standalone="yes"?>
<Relationships xmlns="http://schemas.openxmlformats.org/package/2006/relationships"><Relationship Id="rId2" Type="http://schemas.openxmlformats.org/officeDocument/2006/relationships/image" Target="../media/image172.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174.jpeg"/><Relationship Id="rId2" Type="http://schemas.openxmlformats.org/officeDocument/2006/relationships/image" Target="../media/image173.jpeg"/><Relationship Id="rId1" Type="http://schemas.openxmlformats.org/officeDocument/2006/relationships/slideLayout" Target="../slideLayouts/slideLayout2.xml"/><Relationship Id="rId5" Type="http://schemas.openxmlformats.org/officeDocument/2006/relationships/image" Target="../media/image176.jpeg"/><Relationship Id="rId4" Type="http://schemas.openxmlformats.org/officeDocument/2006/relationships/image" Target="../media/image175.png"/></Relationships>
</file>

<file path=ppt/slides/_rels/slide57.xml.rels><?xml version="1.0" encoding="UTF-8" standalone="yes"?>
<Relationships xmlns="http://schemas.openxmlformats.org/package/2006/relationships"><Relationship Id="rId3" Type="http://schemas.openxmlformats.org/officeDocument/2006/relationships/image" Target="../media/image178.jpeg"/><Relationship Id="rId7" Type="http://schemas.openxmlformats.org/officeDocument/2006/relationships/image" Target="../media/image181.jpeg"/><Relationship Id="rId2" Type="http://schemas.openxmlformats.org/officeDocument/2006/relationships/image" Target="../media/image177.jpeg"/><Relationship Id="rId1" Type="http://schemas.openxmlformats.org/officeDocument/2006/relationships/slideLayout" Target="../slideLayouts/slideLayout2.xml"/><Relationship Id="rId6" Type="http://schemas.openxmlformats.org/officeDocument/2006/relationships/image" Target="../media/image180.jpeg"/><Relationship Id="rId5" Type="http://schemas.openxmlformats.org/officeDocument/2006/relationships/hyperlink" Target="http://www.google.com.tw/url?sa=i&amp;rct=j&amp;q=&amp;esrc=s&amp;source=images&amp;cd=&amp;cad=rja&amp;uact=8&amp;ved=0CAcQjRw&amp;url=http://money.udn.com/storypage.php?sub_id=5603&amp;art_id=646073&amp;ei=JbO9VILrHNPc8AW7jIDYCw&amp;psig=AFQjCNGTsOQBkIjqDzNe39CbbrYTJnA_Jg&amp;ust=1421804695039656" TargetMode="External"/><Relationship Id="rId4" Type="http://schemas.openxmlformats.org/officeDocument/2006/relationships/image" Target="../media/image179.jpeg"/></Relationships>
</file>

<file path=ppt/slides/_rels/slide58.xml.rels><?xml version="1.0" encoding="UTF-8" standalone="yes"?>
<Relationships xmlns="http://schemas.openxmlformats.org/package/2006/relationships"><Relationship Id="rId3" Type="http://schemas.openxmlformats.org/officeDocument/2006/relationships/image" Target="../media/image183.jpeg"/><Relationship Id="rId2" Type="http://schemas.openxmlformats.org/officeDocument/2006/relationships/image" Target="../media/image182.png"/><Relationship Id="rId1" Type="http://schemas.openxmlformats.org/officeDocument/2006/relationships/slideLayout" Target="../slideLayouts/slideLayout2.xml"/><Relationship Id="rId5" Type="http://schemas.openxmlformats.org/officeDocument/2006/relationships/image" Target="../media/image185.jpeg"/><Relationship Id="rId4" Type="http://schemas.openxmlformats.org/officeDocument/2006/relationships/image" Target="../media/image184.jpeg"/></Relationships>
</file>

<file path=ppt/slides/_rels/slide59.xml.rels><?xml version="1.0" encoding="UTF-8" standalone="yes"?>
<Relationships xmlns="http://schemas.openxmlformats.org/package/2006/relationships"><Relationship Id="rId8" Type="http://schemas.openxmlformats.org/officeDocument/2006/relationships/image" Target="../media/image192.jpeg"/><Relationship Id="rId3" Type="http://schemas.openxmlformats.org/officeDocument/2006/relationships/image" Target="../media/image187.jpeg"/><Relationship Id="rId7" Type="http://schemas.openxmlformats.org/officeDocument/2006/relationships/image" Target="../media/image191.jpeg"/><Relationship Id="rId2" Type="http://schemas.openxmlformats.org/officeDocument/2006/relationships/image" Target="../media/image186.jpeg"/><Relationship Id="rId1" Type="http://schemas.openxmlformats.org/officeDocument/2006/relationships/slideLayout" Target="../slideLayouts/slideLayout2.xml"/><Relationship Id="rId6" Type="http://schemas.openxmlformats.org/officeDocument/2006/relationships/image" Target="../media/image190.jpeg"/><Relationship Id="rId5" Type="http://schemas.openxmlformats.org/officeDocument/2006/relationships/image" Target="../media/image189.jpeg"/><Relationship Id="rId4" Type="http://schemas.openxmlformats.org/officeDocument/2006/relationships/image" Target="../media/image188.jpeg"/></Relationships>
</file>

<file path=ppt/slides/_rels/slide60.xml.rels><?xml version="1.0" encoding="UTF-8" standalone="yes"?>
<Relationships xmlns="http://schemas.openxmlformats.org/package/2006/relationships"><Relationship Id="rId2" Type="http://schemas.openxmlformats.org/officeDocument/2006/relationships/image" Target="../media/image193.jpg"/><Relationship Id="rId1" Type="http://schemas.openxmlformats.org/officeDocument/2006/relationships/slideLayout" Target="../slideLayouts/slideLayout4.xml"/></Relationships>
</file>

<file path=ppt/slides/_rels/slide61.xml.rels><?xml version="1.0" encoding="UTF-8" standalone="yes"?>
<Relationships xmlns="http://schemas.openxmlformats.org/package/2006/relationships"><Relationship Id="rId8" Type="http://schemas.openxmlformats.org/officeDocument/2006/relationships/oleObject" Target="file:///D:\&#22914;\chang\&#25237;&#24433;&#29255;&#36039;&#26009;\2007&#29256;\&#22283;&#20839;.xlsx!&#36031;&#26131;2!%5b&#22283;&#20839;.xlsx%5d&#36031;&#26131;2%20&#22294;&#34920;%202" TargetMode="External"/><Relationship Id="rId3" Type="http://schemas.openxmlformats.org/officeDocument/2006/relationships/notesSlide" Target="../notesSlides/notesSlide11.xml"/><Relationship Id="rId7" Type="http://schemas.openxmlformats.org/officeDocument/2006/relationships/image" Target="../media/image195.emf"/><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oleObject" Target="file:///D:\&#22914;\chang\&#25237;&#24433;&#29255;&#36039;&#26009;\2007&#29256;\&#22283;&#20839;.xlsx!&#36031;&#26131;2!%5b&#22283;&#20839;.xlsx%5d&#36031;&#26131;2%20&#22294;&#34920;%201" TargetMode="External"/><Relationship Id="rId5" Type="http://schemas.openxmlformats.org/officeDocument/2006/relationships/image" Target="../media/image194.emf"/><Relationship Id="rId4" Type="http://schemas.openxmlformats.org/officeDocument/2006/relationships/oleObject" Target="file:///D:\&#22914;\chang\&#25237;&#24433;&#29255;&#36039;&#26009;\2007&#29256;\&#22283;&#20839;.xlsx!&#36031;&#26131;1!%5b&#22283;&#20839;.xlsx%5d&#36031;&#26131;1%20&#22294;&#34920;%201" TargetMode="External"/><Relationship Id="rId9" Type="http://schemas.openxmlformats.org/officeDocument/2006/relationships/image" Target="../media/image196.emf"/></Relationships>
</file>

<file path=ppt/slides/_rels/slide6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198.emf"/><Relationship Id="rId2" Type="http://schemas.openxmlformats.org/officeDocument/2006/relationships/slideLayout" Target="../slideLayouts/slideLayout2.xml"/><Relationship Id="rId1" Type="http://schemas.openxmlformats.org/officeDocument/2006/relationships/vmlDrawing" Target="../drawings/vmlDrawing14.vml"/><Relationship Id="rId6" Type="http://schemas.openxmlformats.org/officeDocument/2006/relationships/oleObject" Target="file:///D:\&#22914;\chang\&#25237;&#24433;&#29255;&#36039;&#26009;\2007&#29256;\&#22283;&#20839;.xlsx!&#21830;&#26989;!%5b&#22283;&#20839;.xlsx%5d&#21830;&#26989;%20&#22294;&#34920;%204" TargetMode="External"/><Relationship Id="rId5" Type="http://schemas.openxmlformats.org/officeDocument/2006/relationships/image" Target="../media/image197.emf"/><Relationship Id="rId4" Type="http://schemas.openxmlformats.org/officeDocument/2006/relationships/oleObject" Target="file:///D:\&#22914;\chang\&#25237;&#24433;&#29255;&#36039;&#26009;\2007&#29256;\&#22283;&#20839;.xlsx!&#22833;&#26989;&#29575;!%5b&#22283;&#20839;.xlsx%5d&#22833;&#26989;&#29575;%20&#22294;&#34920;%204" TargetMode="External"/></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13.xml"/><Relationship Id="rId7" Type="http://schemas.openxmlformats.org/officeDocument/2006/relationships/image" Target="../media/image200.emf"/><Relationship Id="rId2" Type="http://schemas.openxmlformats.org/officeDocument/2006/relationships/slideLayout" Target="../slideLayouts/slideLayout2.xml"/><Relationship Id="rId1" Type="http://schemas.openxmlformats.org/officeDocument/2006/relationships/vmlDrawing" Target="../drawings/vmlDrawing15.vml"/><Relationship Id="rId6" Type="http://schemas.openxmlformats.org/officeDocument/2006/relationships/oleObject" Target="file:///D:\&#22914;\chang\&#25237;&#24433;&#29255;&#36039;&#26009;\2007&#29256;\&#22283;&#20839;.xlsx!&#29289;&#20729;!%5b&#22283;&#20839;.xlsx%5d&#29289;&#20729;%20&#22294;&#34920;%205" TargetMode="External"/><Relationship Id="rId5" Type="http://schemas.openxmlformats.org/officeDocument/2006/relationships/image" Target="../media/image199.emf"/><Relationship Id="rId4" Type="http://schemas.openxmlformats.org/officeDocument/2006/relationships/oleObject" Target="file:///D:\&#22914;\chang\&#25237;&#24433;&#29255;&#36039;&#26009;\2007&#29256;\&#22283;&#20839;.xlsx!&#29289;&#20729;!%5b&#22283;&#20839;.xlsx%5d&#29289;&#20729;%20&#22294;&#34920;%201" TargetMode="External"/></Relationships>
</file>

<file path=ppt/slides/_rels/slide64.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image" Target="../media/image202.emf"/><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oleObject" Target="file:///D:\&#22914;\chang\&#25237;&#24433;&#29255;&#36039;&#26009;\2007&#29256;\&#21033;&#29575;&#21450;&#32929;&#20729;.xlsx!&#21033;&#29575;!%5b&#21033;&#29575;&#21450;&#32929;&#20729;.xlsx%5d&#21033;&#29575;%20&#22294;&#34920;%203" TargetMode="External"/><Relationship Id="rId5" Type="http://schemas.openxmlformats.org/officeDocument/2006/relationships/image" Target="../media/image201.emf"/><Relationship Id="rId4" Type="http://schemas.openxmlformats.org/officeDocument/2006/relationships/oleObject" Target="file:///D:\&#22914;\chang\&#25237;&#24433;&#29255;&#36039;&#26009;\2007&#29256;\&#21033;&#29575;&#21450;&#32929;&#20729;.xlsx!&#21295;&#29575;!%5b&#21033;&#29575;&#21450;&#32929;&#20729;.xlsx%5d&#21295;&#29575;%20&#22294;&#34920;%203" TargetMode="External"/></Relationships>
</file>

<file path=ppt/slides/_rels/slide65.xml.rels><?xml version="1.0" encoding="UTF-8" standalone="yes"?>
<Relationships xmlns="http://schemas.openxmlformats.org/package/2006/relationships"><Relationship Id="rId3" Type="http://schemas.openxmlformats.org/officeDocument/2006/relationships/image" Target="../media/image203.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05.jpeg"/><Relationship Id="rId5" Type="http://schemas.openxmlformats.org/officeDocument/2006/relationships/image" Target="../media/image181.jpeg"/><Relationship Id="rId4" Type="http://schemas.openxmlformats.org/officeDocument/2006/relationships/image" Target="../media/image204.jpeg"/></Relationships>
</file>

<file path=ppt/slides/_rels/slide66.xml.rels><?xml version="1.0" encoding="UTF-8" standalone="yes"?>
<Relationships xmlns="http://schemas.openxmlformats.org/package/2006/relationships"><Relationship Id="rId3" Type="http://schemas.openxmlformats.org/officeDocument/2006/relationships/image" Target="../media/image207.jpeg"/><Relationship Id="rId2" Type="http://schemas.openxmlformats.org/officeDocument/2006/relationships/image" Target="../media/image206.jpeg"/><Relationship Id="rId1" Type="http://schemas.openxmlformats.org/officeDocument/2006/relationships/slideLayout" Target="../slideLayouts/slideLayout2.xml"/><Relationship Id="rId5" Type="http://schemas.openxmlformats.org/officeDocument/2006/relationships/image" Target="../media/image209.jpeg"/><Relationship Id="rId4" Type="http://schemas.openxmlformats.org/officeDocument/2006/relationships/image" Target="../media/image208.jpeg"/></Relationships>
</file>

<file path=ppt/slides/_rels/slide67.xml.rels><?xml version="1.0" encoding="UTF-8" standalone="yes"?>
<Relationships xmlns="http://schemas.openxmlformats.org/package/2006/relationships"><Relationship Id="rId3" Type="http://schemas.openxmlformats.org/officeDocument/2006/relationships/image" Target="../media/image211.jpeg"/><Relationship Id="rId2" Type="http://schemas.openxmlformats.org/officeDocument/2006/relationships/image" Target="../media/image210.jpeg"/><Relationship Id="rId1" Type="http://schemas.openxmlformats.org/officeDocument/2006/relationships/slideLayout" Target="../slideLayouts/slideLayout2.xml"/><Relationship Id="rId4" Type="http://schemas.openxmlformats.org/officeDocument/2006/relationships/image" Target="../media/image212.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0.xml.rels><?xml version="1.0" encoding="UTF-8" standalone="yes"?>
<Relationships xmlns="http://schemas.openxmlformats.org/package/2006/relationships"><Relationship Id="rId3" Type="http://schemas.openxmlformats.org/officeDocument/2006/relationships/image" Target="../media/image214.gif"/><Relationship Id="rId2" Type="http://schemas.openxmlformats.org/officeDocument/2006/relationships/image" Target="../media/image213.jpeg"/><Relationship Id="rId1" Type="http://schemas.openxmlformats.org/officeDocument/2006/relationships/slideLayout" Target="../slideLayouts/slideLayout2.xml"/><Relationship Id="rId6" Type="http://schemas.openxmlformats.org/officeDocument/2006/relationships/image" Target="../media/image217.gif"/><Relationship Id="rId5" Type="http://schemas.openxmlformats.org/officeDocument/2006/relationships/image" Target="../media/image216.jpeg"/><Relationship Id="rId4" Type="http://schemas.openxmlformats.org/officeDocument/2006/relationships/image" Target="../media/image215.gif"/></Relationships>
</file>

<file path=ppt/slides/_rels/slide71.xml.rels><?xml version="1.0" encoding="UTF-8" standalone="yes"?>
<Relationships xmlns="http://schemas.openxmlformats.org/package/2006/relationships"><Relationship Id="rId3" Type="http://schemas.openxmlformats.org/officeDocument/2006/relationships/hyperlink" Target="http://www.google.com.tw/url?sa=i&amp;source=images&amp;cd=&amp;cad=rja&amp;docid=LAaZTt4nhZPv_M&amp;tbnid=DwEybF2itbPUfM:&amp;ved=0CAgQjRw4Dg&amp;url=http://www.sh1122.com/2013_413023_201211.html&amp;ei=_t-4UtvNAsaJlAXK_4DoBw&amp;psig=AFQjCNFh2CWrYUbmG-X7YVSo8PI4wRcBzQ&amp;ust=1387934078077126" TargetMode="External"/><Relationship Id="rId2" Type="http://schemas.openxmlformats.org/officeDocument/2006/relationships/image" Target="../media/image218.jpeg"/><Relationship Id="rId1" Type="http://schemas.openxmlformats.org/officeDocument/2006/relationships/slideLayout" Target="../slideLayouts/slideLayout2.xml"/><Relationship Id="rId5" Type="http://schemas.openxmlformats.org/officeDocument/2006/relationships/image" Target="../media/image220.jpeg"/><Relationship Id="rId4" Type="http://schemas.openxmlformats.org/officeDocument/2006/relationships/image" Target="../media/image219.jpeg"/></Relationships>
</file>

<file path=ppt/slides/_rels/slide72.xml.rels><?xml version="1.0" encoding="UTF-8" standalone="yes"?>
<Relationships xmlns="http://schemas.openxmlformats.org/package/2006/relationships"><Relationship Id="rId2" Type="http://schemas.openxmlformats.org/officeDocument/2006/relationships/image" Target="../media/image221.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223.png"/><Relationship Id="rId2" Type="http://schemas.openxmlformats.org/officeDocument/2006/relationships/image" Target="../media/image222.jpeg"/><Relationship Id="rId1" Type="http://schemas.openxmlformats.org/officeDocument/2006/relationships/slideLayout" Target="../slideLayouts/slideLayout2.xml"/><Relationship Id="rId6" Type="http://schemas.openxmlformats.org/officeDocument/2006/relationships/image" Target="../media/image226.jpeg"/><Relationship Id="rId5" Type="http://schemas.openxmlformats.org/officeDocument/2006/relationships/image" Target="../media/image225.png"/><Relationship Id="rId4" Type="http://schemas.openxmlformats.org/officeDocument/2006/relationships/image" Target="../media/image224.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ctrTitle"/>
          </p:nvPr>
        </p:nvSpPr>
        <p:spPr>
          <a:xfrm>
            <a:off x="896549" y="260649"/>
            <a:ext cx="8420100" cy="1470025"/>
          </a:xfrm>
        </p:spPr>
        <p:txBody>
          <a:bodyPr/>
          <a:lstStyle/>
          <a:p>
            <a:pPr algn="ctr"/>
            <a:r>
              <a:rPr lang="zh-TW" altLang="zh-TW" sz="6600" dirty="0"/>
              <a:t>全球經濟動向與</a:t>
            </a:r>
            <a:r>
              <a:rPr lang="zh-TW" altLang="en-US" sz="6600" dirty="0"/>
              <a:t>台灣</a:t>
            </a:r>
            <a:r>
              <a:rPr lang="zh-TW" altLang="zh-TW" sz="6600" dirty="0"/>
              <a:t>發展</a:t>
            </a:r>
            <a:r>
              <a:rPr lang="zh-TW" altLang="en-US" sz="6600" dirty="0"/>
              <a:t>機會</a:t>
            </a:r>
            <a:endParaRPr lang="zh-TW" altLang="en-US" sz="6600" dirty="0">
              <a:solidFill>
                <a:srgbClr val="002060"/>
              </a:solidFill>
            </a:endParaRPr>
          </a:p>
        </p:txBody>
      </p:sp>
      <p:sp>
        <p:nvSpPr>
          <p:cNvPr id="3" name="副標題 2"/>
          <p:cNvSpPr>
            <a:spLocks noGrp="1"/>
          </p:cNvSpPr>
          <p:nvPr>
            <p:ph type="subTitle" idx="1"/>
          </p:nvPr>
        </p:nvSpPr>
        <p:spPr>
          <a:xfrm>
            <a:off x="2936776" y="4365104"/>
            <a:ext cx="3042338" cy="648072"/>
          </a:xfrm>
        </p:spPr>
        <p:txBody>
          <a:bodyPr>
            <a:noAutofit/>
          </a:bodyPr>
          <a:lstStyle/>
          <a:p>
            <a:pPr algn="l">
              <a:defRPr/>
            </a:pPr>
            <a:r>
              <a:rPr lang="zh-TW" altLang="en-US" sz="3600" b="1" dirty="0" smtClean="0">
                <a:solidFill>
                  <a:schemeClr val="tx1">
                    <a:lumMod val="65000"/>
                    <a:lumOff val="35000"/>
                  </a:schemeClr>
                </a:solidFill>
                <a:latin typeface="微軟正黑體" pitchFamily="34" charset="-120"/>
                <a:ea typeface="微軟正黑體" pitchFamily="34" charset="-120"/>
              </a:rPr>
              <a:t>林建甫 院長</a:t>
            </a:r>
            <a:endParaRPr lang="zh-TW" altLang="en-US" sz="3600" b="1" dirty="0"/>
          </a:p>
        </p:txBody>
      </p:sp>
      <p:sp>
        <p:nvSpPr>
          <p:cNvPr id="5" name="Text Box 9"/>
          <p:cNvSpPr txBox="1">
            <a:spLocks noChangeArrowheads="1"/>
          </p:cNvSpPr>
          <p:nvPr/>
        </p:nvSpPr>
        <p:spPr bwMode="auto">
          <a:xfrm>
            <a:off x="6942771" y="6280818"/>
            <a:ext cx="2846766" cy="532583"/>
          </a:xfrm>
          <a:prstGeom prst="rect">
            <a:avLst/>
          </a:prstGeom>
        </p:spPr>
        <p:txBody>
          <a:bodyPr vert="horz" lIns="91440" tIns="45720" rIns="91440" bIns="45720" rtlCol="0">
            <a:normAutofit/>
          </a:bodyPr>
          <a:lstStyle>
            <a:lvl1pPr indent="0">
              <a:spcBef>
                <a:spcPct val="20000"/>
              </a:spcBef>
              <a:buFont typeface="Arial" pitchFamily="34" charset="0"/>
              <a:buNone/>
              <a:defRPr sz="2800" b="1">
                <a:solidFill>
                  <a:schemeClr val="tx1">
                    <a:lumMod val="65000"/>
                    <a:lumOff val="35000"/>
                  </a:schemeClr>
                </a:solidFill>
                <a:latin typeface="微軟正黑體" pitchFamily="34" charset="-120"/>
                <a:ea typeface="微軟正黑體" pitchFamily="34" charset="-120"/>
              </a:defRPr>
            </a:lvl1pPr>
            <a:lvl2pPr indent="0" algn="ctr">
              <a:spcBef>
                <a:spcPct val="20000"/>
              </a:spcBef>
              <a:buFont typeface="Arial" pitchFamily="34" charset="0"/>
              <a:buNone/>
              <a:defRPr sz="2800">
                <a:solidFill>
                  <a:schemeClr val="tx1">
                    <a:tint val="75000"/>
                  </a:schemeClr>
                </a:solidFill>
              </a:defRPr>
            </a:lvl2pPr>
            <a:lvl3pPr indent="0" algn="ctr">
              <a:spcBef>
                <a:spcPct val="20000"/>
              </a:spcBef>
              <a:buFont typeface="Arial" pitchFamily="34" charset="0"/>
              <a:buNone/>
              <a:defRPr sz="2400">
                <a:solidFill>
                  <a:schemeClr val="tx1">
                    <a:tint val="75000"/>
                  </a:schemeClr>
                </a:solidFill>
              </a:defRPr>
            </a:lvl3pPr>
            <a:lvl4pPr indent="0" algn="ctr">
              <a:spcBef>
                <a:spcPct val="20000"/>
              </a:spcBef>
              <a:buFont typeface="Arial" pitchFamily="34" charset="0"/>
              <a:buNone/>
              <a:defRPr sz="2000">
                <a:solidFill>
                  <a:schemeClr val="tx1">
                    <a:tint val="75000"/>
                  </a:schemeClr>
                </a:solidFill>
              </a:defRPr>
            </a:lvl4pPr>
            <a:lvl5pPr indent="0" algn="ctr">
              <a:spcBef>
                <a:spcPct val="20000"/>
              </a:spcBef>
              <a:buFont typeface="Arial" pitchFamily="34" charset="0"/>
              <a:buNone/>
              <a:defRPr sz="2000">
                <a:solidFill>
                  <a:schemeClr val="tx1">
                    <a:tint val="75000"/>
                  </a:schemeClr>
                </a:solidFill>
              </a:defRPr>
            </a:lvl5pPr>
            <a:lvl6pPr indent="0" algn="ctr">
              <a:spcBef>
                <a:spcPct val="20000"/>
              </a:spcBef>
              <a:buFont typeface="Arial" pitchFamily="34" charset="0"/>
              <a:buNone/>
              <a:defRPr sz="2000">
                <a:solidFill>
                  <a:schemeClr val="tx1">
                    <a:tint val="75000"/>
                  </a:schemeClr>
                </a:solidFill>
              </a:defRPr>
            </a:lvl6pPr>
            <a:lvl7pPr indent="0" algn="ctr">
              <a:spcBef>
                <a:spcPct val="20000"/>
              </a:spcBef>
              <a:buFont typeface="Arial" pitchFamily="34" charset="0"/>
              <a:buNone/>
              <a:defRPr sz="2000">
                <a:solidFill>
                  <a:schemeClr val="tx1">
                    <a:tint val="75000"/>
                  </a:schemeClr>
                </a:solidFill>
              </a:defRPr>
            </a:lvl7pPr>
            <a:lvl8pPr indent="0" algn="ctr">
              <a:spcBef>
                <a:spcPct val="20000"/>
              </a:spcBef>
              <a:buFont typeface="Arial" pitchFamily="34" charset="0"/>
              <a:buNone/>
              <a:defRPr sz="2000">
                <a:solidFill>
                  <a:schemeClr val="tx1">
                    <a:tint val="75000"/>
                  </a:schemeClr>
                </a:solidFill>
              </a:defRPr>
            </a:lvl8pPr>
            <a:lvl9pPr indent="0" algn="ctr">
              <a:spcBef>
                <a:spcPct val="20000"/>
              </a:spcBef>
              <a:buFont typeface="Arial" pitchFamily="34" charset="0"/>
              <a:buNone/>
              <a:defRPr sz="2000">
                <a:solidFill>
                  <a:schemeClr val="tx1">
                    <a:tint val="75000"/>
                  </a:schemeClr>
                </a:solidFill>
              </a:defRPr>
            </a:lvl9pPr>
          </a:lstStyle>
          <a:p>
            <a:pPr algn="r" fontAlgn="auto">
              <a:spcAft>
                <a:spcPts val="0"/>
              </a:spcAft>
            </a:pPr>
            <a:r>
              <a:rPr kumimoji="0" lang="en-US" altLang="zh-TW" sz="2000" dirty="0" smtClean="0">
                <a:solidFill>
                  <a:prstClr val="black">
                    <a:lumMod val="65000"/>
                    <a:lumOff val="35000"/>
                  </a:prstClr>
                </a:solidFill>
                <a:latin typeface="Arial" pitchFamily="34" charset="0"/>
                <a:cs typeface="Arial" pitchFamily="34" charset="0"/>
              </a:rPr>
              <a:t>2015.3.18</a:t>
            </a:r>
            <a:endParaRPr kumimoji="0" lang="en-US" altLang="zh-TW" sz="2000" dirty="0">
              <a:solidFill>
                <a:prstClr val="black">
                  <a:lumMod val="65000"/>
                  <a:lumOff val="35000"/>
                </a:prstClr>
              </a:solidFill>
              <a:latin typeface="Arial" pitchFamily="34" charset="0"/>
              <a:cs typeface="Arial" pitchFamily="34" charset="0"/>
            </a:endParaRPr>
          </a:p>
        </p:txBody>
      </p:sp>
      <p:pic>
        <p:nvPicPr>
          <p:cNvPr id="6" name="Picture 6" descr="tierlogo9704"/>
          <p:cNvPicPr>
            <a:picLocks noChangeAspect="1" noChangeArrowheads="1"/>
          </p:cNvPicPr>
          <p:nvPr/>
        </p:nvPicPr>
        <p:blipFill>
          <a:blip r:embed="rId2" cstate="print">
            <a:clrChange>
              <a:clrFrom>
                <a:srgbClr val="FCFBF8"/>
              </a:clrFrom>
              <a:clrTo>
                <a:srgbClr val="FCFBF8">
                  <a:alpha val="0"/>
                </a:srgbClr>
              </a:clrTo>
            </a:clrChange>
          </a:blip>
          <a:srcRect/>
          <a:stretch>
            <a:fillRect/>
          </a:stretch>
        </p:blipFill>
        <p:spPr bwMode="auto">
          <a:xfrm>
            <a:off x="2394526" y="3620327"/>
            <a:ext cx="3104534" cy="456753"/>
          </a:xfrm>
          <a:prstGeom prst="rect">
            <a:avLst/>
          </a:prstGeom>
          <a:noFill/>
          <a:ln w="9525">
            <a:noFill/>
            <a:miter lim="800000"/>
            <a:headEnd/>
            <a:tailEnd/>
          </a:ln>
        </p:spPr>
      </p:pic>
    </p:spTree>
    <p:extLst>
      <p:ext uri="{BB962C8B-B14F-4D97-AF65-F5344CB8AC3E}">
        <p14:creationId xmlns:p14="http://schemas.microsoft.com/office/powerpoint/2010/main" val="24489675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2"/>
          <p:cNvSpPr>
            <a:spLocks noGrp="1" noChangeArrowheads="1"/>
          </p:cNvSpPr>
          <p:nvPr>
            <p:ph type="title"/>
          </p:nvPr>
        </p:nvSpPr>
        <p:spPr/>
        <p:txBody>
          <a:bodyPr/>
          <a:lstStyle/>
          <a:p>
            <a:pPr eaLnBrk="1" hangingPunct="1"/>
            <a:r>
              <a:rPr lang="zh-TW" altLang="zh-TW" dirty="0"/>
              <a:t>全球經濟動向</a:t>
            </a:r>
            <a:r>
              <a:rPr lang="zh-TW" altLang="zh-TW" dirty="0" smtClean="0"/>
              <a:t>與</a:t>
            </a:r>
            <a:r>
              <a:rPr lang="zh-TW" altLang="en-US" dirty="0" smtClean="0"/>
              <a:t>台灣</a:t>
            </a:r>
            <a:r>
              <a:rPr lang="zh-TW" altLang="zh-TW" dirty="0" smtClean="0"/>
              <a:t>發展</a:t>
            </a:r>
            <a:r>
              <a:rPr lang="zh-TW" altLang="en-US" dirty="0" smtClean="0"/>
              <a:t>機會</a:t>
            </a:r>
            <a:endParaRPr lang="zh-TW" altLang="en-US" dirty="0"/>
          </a:p>
        </p:txBody>
      </p:sp>
      <p:sp>
        <p:nvSpPr>
          <p:cNvPr id="788483" name="Rectangle 3"/>
          <p:cNvSpPr>
            <a:spLocks noGrp="1" noChangeArrowheads="1"/>
          </p:cNvSpPr>
          <p:nvPr>
            <p:ph idx="4294967295"/>
          </p:nvPr>
        </p:nvSpPr>
        <p:spPr>
          <a:xfrm>
            <a:off x="495300" y="1196758"/>
            <a:ext cx="8915400" cy="4525963"/>
          </a:xfrm>
          <a:prstGeom prst="rect">
            <a:avLst/>
          </a:prstGeom>
        </p:spPr>
        <p:txBody>
          <a:bodyPr>
            <a:normAutofit fontScale="92500" lnSpcReduction="10000"/>
          </a:bodyPr>
          <a:lstStyle/>
          <a:p>
            <a:pPr>
              <a:defRPr/>
            </a:pPr>
            <a:r>
              <a:rPr lang="zh-TW" altLang="en-US" sz="2800" b="1" dirty="0" smtClean="0">
                <a:latin typeface="+mj-lt"/>
              </a:rPr>
              <a:t>再興中學</a:t>
            </a:r>
            <a:endParaRPr lang="en-US" altLang="zh-TW" sz="2800" b="1" dirty="0" smtClean="0">
              <a:latin typeface="+mj-lt"/>
            </a:endParaRPr>
          </a:p>
          <a:p>
            <a:pPr>
              <a:defRPr/>
            </a:pPr>
            <a:r>
              <a:rPr lang="en-US" altLang="zh-TW" sz="2800" b="1" dirty="0" smtClean="0">
                <a:latin typeface="+mj-lt"/>
              </a:rPr>
              <a:t>2015 </a:t>
            </a:r>
            <a:r>
              <a:rPr lang="zh-TW" altLang="en-US" sz="2800" b="1" dirty="0" smtClean="0">
                <a:latin typeface="+mj-lt"/>
              </a:rPr>
              <a:t>年</a:t>
            </a:r>
            <a:r>
              <a:rPr lang="en-US" altLang="zh-TW" sz="2800" b="1" dirty="0">
                <a:latin typeface="+mj-lt"/>
              </a:rPr>
              <a:t>3</a:t>
            </a:r>
            <a:r>
              <a:rPr lang="zh-TW" altLang="en-US" sz="2800" b="1" dirty="0" smtClean="0">
                <a:latin typeface="+mj-lt"/>
              </a:rPr>
              <a:t>月</a:t>
            </a:r>
            <a:r>
              <a:rPr lang="en-US" altLang="zh-TW" sz="2800" b="1" dirty="0" smtClean="0">
                <a:latin typeface="+mj-lt"/>
              </a:rPr>
              <a:t> 18</a:t>
            </a:r>
            <a:r>
              <a:rPr lang="zh-TW" altLang="en-US" sz="2800" b="1" dirty="0" smtClean="0">
                <a:latin typeface="+mj-lt"/>
              </a:rPr>
              <a:t>日</a:t>
            </a:r>
            <a:endParaRPr lang="en-US" altLang="zh-TW" sz="2800" b="1" dirty="0" smtClean="0">
              <a:latin typeface="+mj-lt"/>
            </a:endParaRPr>
          </a:p>
          <a:p>
            <a:pPr>
              <a:defRPr/>
            </a:pPr>
            <a:endParaRPr lang="en-US" altLang="zh-TW" sz="2800" b="1" dirty="0" smtClean="0">
              <a:latin typeface="+mj-lt"/>
            </a:endParaRPr>
          </a:p>
          <a:p>
            <a:pPr marL="0" indent="0">
              <a:buNone/>
              <a:defRPr/>
            </a:pPr>
            <a:r>
              <a:rPr lang="zh-TW" altLang="en-US" sz="2800" b="1" dirty="0" smtClean="0">
                <a:latin typeface="+mj-lt"/>
              </a:rPr>
              <a:t>林建甫 </a:t>
            </a:r>
            <a:r>
              <a:rPr lang="en-US" altLang="zh-TW" sz="2800" b="1" dirty="0" err="1" smtClean="0">
                <a:latin typeface="+mj-lt"/>
              </a:rPr>
              <a:t>Chien</a:t>
            </a:r>
            <a:r>
              <a:rPr lang="en-US" altLang="zh-TW" sz="2800" b="1" dirty="0" smtClean="0">
                <a:latin typeface="+mj-lt"/>
              </a:rPr>
              <a:t>-fu Jeff Lin</a:t>
            </a:r>
          </a:p>
          <a:p>
            <a:pPr>
              <a:defRPr/>
            </a:pPr>
            <a:r>
              <a:rPr lang="zh-TW" altLang="en-US" sz="2800" b="1" dirty="0" smtClean="0">
                <a:latin typeface="+mj-lt"/>
              </a:rPr>
              <a:t>台灣經濟研究院院長</a:t>
            </a:r>
            <a:endParaRPr lang="en-US" altLang="zh-TW" sz="2800" b="1" dirty="0" smtClean="0">
              <a:latin typeface="+mj-lt"/>
            </a:endParaRPr>
          </a:p>
          <a:p>
            <a:pPr>
              <a:defRPr/>
            </a:pPr>
            <a:r>
              <a:rPr lang="zh-TW" altLang="en-US" sz="2800" b="1" dirty="0" smtClean="0">
                <a:latin typeface="+mj-lt"/>
              </a:rPr>
              <a:t>台灣大學經濟學系教授</a:t>
            </a:r>
            <a:endParaRPr lang="en-US" altLang="zh-TW" sz="2800" b="1" dirty="0" smtClean="0">
              <a:latin typeface="+mj-lt"/>
            </a:endParaRPr>
          </a:p>
          <a:p>
            <a:pPr marL="342900" lvl="1" indent="-342900">
              <a:buFontTx/>
              <a:buChar char="•"/>
              <a:defRPr/>
            </a:pPr>
            <a:r>
              <a:rPr lang="zh-TW" altLang="en-US" b="1" dirty="0" smtClean="0">
                <a:latin typeface="+mj-lt"/>
              </a:rPr>
              <a:t>台灣大學人文社會高等研究院副院長</a:t>
            </a:r>
            <a:endParaRPr lang="en-US" altLang="zh-TW" b="1" dirty="0" smtClean="0">
              <a:latin typeface="+mj-lt"/>
            </a:endParaRPr>
          </a:p>
          <a:p>
            <a:pPr>
              <a:defRPr/>
            </a:pPr>
            <a:r>
              <a:rPr lang="en-US" altLang="zh-TW" sz="2800" b="1" dirty="0" err="1" smtClean="0">
                <a:latin typeface="+mj-lt"/>
              </a:rPr>
              <a:t>Facebook</a:t>
            </a:r>
            <a:r>
              <a:rPr lang="en-US" altLang="zh-TW" sz="2800" b="1" dirty="0" smtClean="0">
                <a:latin typeface="+mj-lt"/>
              </a:rPr>
              <a:t>  e-mail: </a:t>
            </a:r>
            <a:r>
              <a:rPr lang="en-US" altLang="zh-TW" sz="2800" b="1" dirty="0" smtClean="0">
                <a:latin typeface="+mj-lt"/>
                <a:hlinkClick r:id="rId3"/>
              </a:rPr>
              <a:t>clin@ntu.edu.tw</a:t>
            </a:r>
            <a:endParaRPr lang="en-US" altLang="zh-TW" sz="2800" b="1" dirty="0" smtClean="0">
              <a:latin typeface="+mj-lt"/>
            </a:endParaRPr>
          </a:p>
          <a:p>
            <a:pPr>
              <a:defRPr/>
            </a:pPr>
            <a:r>
              <a:rPr lang="en-US" altLang="zh-TW" sz="2800" b="1" dirty="0" smtClean="0">
                <a:latin typeface="+mj-lt"/>
              </a:rPr>
              <a:t>Blog: </a:t>
            </a:r>
            <a:r>
              <a:rPr lang="en-US" altLang="zh-TW" sz="2800" dirty="0" smtClean="0">
                <a:latin typeface="+mj-lt"/>
              </a:rPr>
              <a:t>http://www.npf.org.tw/author?query =</a:t>
            </a:r>
            <a:r>
              <a:rPr lang="zh-TW" altLang="en-US" sz="2800" dirty="0" smtClean="0">
                <a:latin typeface="+mj-lt"/>
              </a:rPr>
              <a:t>林建甫</a:t>
            </a:r>
            <a:endParaRPr lang="en-US" altLang="zh-TW" sz="2800" b="1" dirty="0" smtClean="0">
              <a:latin typeface="+mj-lt"/>
            </a:endParaRPr>
          </a:p>
          <a:p>
            <a:r>
              <a:rPr lang="en-US" altLang="zh-TW" sz="2800" dirty="0" smtClean="0">
                <a:latin typeface="+mj-lt"/>
                <a:cs typeface="Times New Roman" pitchFamily="18" charset="0"/>
              </a:rPr>
              <a:t>URL: http://homepage.ntu.edu.tw/~clin</a:t>
            </a:r>
          </a:p>
          <a:p>
            <a:pPr algn="ctr" eaLnBrk="1" hangingPunct="1">
              <a:lnSpc>
                <a:spcPct val="90000"/>
              </a:lnSpc>
              <a:buFontTx/>
              <a:buNone/>
              <a:defRPr/>
            </a:pPr>
            <a:endParaRPr lang="zh-TW" altLang="en-US" sz="2800" dirty="0" smtClean="0">
              <a:solidFill>
                <a:schemeClr val="accent2"/>
              </a:solidFill>
              <a:effectLst>
                <a:outerShdw blurRad="38100" dist="38100" dir="2700000" algn="tl">
                  <a:srgbClr val="000000"/>
                </a:outerShdw>
              </a:effectLst>
              <a:latin typeface="+mj-lt"/>
            </a:endParaRPr>
          </a:p>
        </p:txBody>
      </p:sp>
      <p:sp>
        <p:nvSpPr>
          <p:cNvPr id="4098" name="Rectangle 6"/>
          <p:cNvSpPr>
            <a:spLocks noGrp="1" noChangeArrowheads="1"/>
          </p:cNvSpPr>
          <p:nvPr>
            <p:ph type="sldNum" sz="quarter" idx="12"/>
          </p:nvPr>
        </p:nvSpPr>
        <p:spPr>
          <a:noFill/>
        </p:spPr>
        <p:txBody>
          <a:bodyPr/>
          <a:lstStyle/>
          <a:p>
            <a:fld id="{FAF9F12E-43D0-47BE-BDC4-C4BEA543AC07}" type="slidenum">
              <a:rPr lang="en-US" altLang="zh-TW" smtClean="0"/>
              <a:pPr/>
              <a:t>1</a:t>
            </a:fld>
            <a:endParaRPr lang="en-US" altLang="zh-TW" dirty="0" smtClean="0"/>
          </a:p>
        </p:txBody>
      </p:sp>
      <p:sp>
        <p:nvSpPr>
          <p:cNvPr id="4101" name="AutoShape 7" descr="data:image/jpeg;base64,/9j/4AAQSkZJRgABAQAAAQABAAD/2wCEAAkGBhQSEBUUERQSFBUUGBYVFRYXFRUVFxcXFhUVFhUXFBYYGyYeFxojGRYUHy8gIygpLS4sFR8xNTAqNSYrLCkBCQoKDgwOGg8PGi8kHyQsLC8sKS4sLCwqNCwsLCwsKiwuKSwsLywsLCwsLCwsLywsLykvLCwsLC0sLCwpLCwsLP/AABEIAMIBBAMBIgACEQEDEQH/xAAcAAACAwEBAQEAAAAAAAAAAAAAAwQFBgIBBwj/xABCEAABAwMCAwUFBQYFAgcAAAABAAIRAxIhBDEFQVEiYXGBkQYTobHwBzJCwdEjUmJy4fEVFjOC0kOSFCQ0c6Kywv/EABsBAQACAwEBAAAAAAAAAAAAAAADBAECBQYH/8QAMBEAAgIBAwIDBgcAAwAAAAAAAAECAxEEEiExQQUTUSIyYXGBoRSRscHR4fAVI0L/2gAMAwEAAhEDEQA/APtVyLlxKLkB3ci5cXIuQHdyJXFy8uQDJRKXci5AMuRcl3IuQDLkXJdyLkAy5FyXci5AMuRcl3IuQDJXkpdyLkAy5RddxJtJpLpwJx8PVd1tQ1glxgbcznoAN1nafEbKt9TIc5xIgy2XSwgc4AYP9jSNoNHV6uFOI5Sb+3xJIQcuS0ZxirOdLVDYmbmE/wDZM/XNTdJxFlQdg5G7SC1w/machL0vEadT7j2u7gc+Y3Cia+iff03U7Q/Z8kiaZ5EDcyMeBW+9xSkpbl9PtgxjLxjBb3IuS7kXK2aDLkXJdyLkAy5eSl3IuQDJRKXciUAyUSlyiUAyV6lShAeXLy5LuRchgZci5LuXhcgKWt7c6VtQsL3G3Bc1tzJG4BGT6clYaX2g09T7lamT0uAO8bOgrDa37MHgk0a7Xdz2lh9Wz38gqTV+yWtpb0i8DmwtqfAZ+Cgc5rqjkS1GrrbcoZX+9Mn2O5Fy+IUeMV6BgOq0iOVzmbfwnzVzpPtE1DfvPa/+dg+bYKecu6Mx8Uj/AO4tfc+q3IuWG0f2mNP+pS82PB5/uuHTvVxpfbfSv3eWHo9pHxEj4rdWRfctw1tE+kl9eDQ3IuWM4l9qejpEgGrUI/dYWj1fbjvAKo6/21snsaZx/mqgfAMPzVmNM5cpEj1Fa7n0+5Fy+UN+2p0/+npx/wC46fkp2m+2Rh+/pyP5aod8C0Lf8Nb6Gv4qr1+zPpNyLlk9D9pGkqYLn0z/ABtx6tkf2Wh0mvp1W3UnseOrXB3rGyilXOHvIlhbCfuvJLuRclXLivqAxpceXxPIBRSkoxcmSpZIB1QqOL/wMkM7zzd5/l3pOorXQYEFQtC0hoDnANnI5nwXmo1gYYAJby5rwN2ola3OXc6kYJcIqeMU3mrFGBznp1OfyV17KVy0ubVNznmQ87kwBbPlj06LmloAe0SRP4Sl1dIQezkdFnT6mennGaXHoZnFTW01lyLlRaHjcdmrI5B3/L9fXqrgPnZe202qr1Ed0H9O5zJ1uDwxtyLkq5Fysmg25FyVci5ANuRclXIuQDbkXJVyLkA25CVchAc3IuSbkXIYHXry9KuRcgG3IuSrkXIDqtSa8Q9rXDo4Bw9Csr7S8G4bRp36hraI5WEtc49GMGHHyjqke2v2iU9EDTpxU1GOzu1k5BfG5529+YG/xfinGKuoqGrWe6o49e7YRtHcMKRVLGZf2VrXB8NJltr+P0PeH3IqWcr3NL/O0QPj4pug4u2oSGEyMwen181nDR94c884T2aY6dzSAe0JknJGJEDYfXJaOqq32YLEvmcyemrknjqS+LUHEk5Lt/EH6+Crhp33WkgHE909VoawD2BzfEfmProqwMtdcJ5xG8mfrrt4jOnslh15xjoa0WcbWJ/8IA4tc0mCQZMHGDyICueG6NlpD2iHRE74nMjbdR9HpJydvmrAuAgddlFqbYuWIdu5BdY5eyj3/CwzLXHpDheM7ZwRyyCD3qVpm1aZa6lc14G7HuLeZy4m5h5Rkd4XFHURg7fXwQ7RkzY8tB5ZI8iJI3PJQR1Woi+JZ+ZJVqq5LZdHn1X+6mr4J9pT2n3epbdGCYtqD8nfDxWp1PF2VW06lJwc0H0J5ObyP6FfHtboqrAS8T35g4kQSBJ/RWXsvxf3VZhqElnMjpBwfA/Jb6yMNZp5wxtnjjHRtc4x8S9ptRZRYt3Mfj1XxybzU1DdABJO2dvBFJ72kB+ykahova4RaYE7R9bJtTTB05JMS3OCBJcPHmPBfP4VObxHr/uPmes3pI7ZXELsakKm99BiVY6GnHbdEfhB5laKT6GWsckytSwDEzmMSl0asT7tzmHm3l/2nHmFzqOIy0nnmVWU9c41ROGtFxIEkg7z/CO74KaE3GWa3g125XJqNDrS8EOADmmCBt3Edxz6KTcqTT6kCoxwIIf2SRkGctz4x6q2uXs/DtS76U5dVwzm3Q2y4G3IuSbkXLokI65F6VcvLkA65FyTci9ANuQlXIQHNyLkm5F6wB1yLkm5F6Adcsd7f+3Q0bPd0SDXcPH3bT+I/wAR5DzON7b2m9oG6TTOqmC77tNv7zzsPAZJ7gV+f+K8RdVqOe9xc55LnE8yd1NXDjcyC2zHso4ralznFziXFxJJJJJJMkk9SfmnUNOdzz5JGkpyVc6Om0C6oQ1rTEbuJ3ho6/WN1FbNt4XUpTfZDqekbTpmpUmMCBuSRhre/wCQBVbX1Be6c4kMByQy5zwHO5xcc9Am63iBqw0C2m0y1vfEFzjzPwEmO/im39Ff0elda3T95/Y0lNRWCw4a8N7MzOZ5XHkAeScdH2v4d/6KHTarJlaR3qPU6GW5OvnPX+TnWS9rKPK9axuBOwAUPR6gkm4ybgY5RH9FYMozuodvu6u20egiYHh8/SLV6Dyaty59fmZ0045a7ljVgHHeD3ER6brqjXLfBK0+mNVoAMAlxIAJm51wBM7bT+Slajhj2NDiQ7qRiJ6iSuRKVccR3ckt+mck5xXBKZXlsHLflO8Ko4mxrD2HAmZABmCDznITWvI2MJA0rek+JKRWHkgqulBbZcrsa5v2g061Kmysz3dSnHbA7DgBEGMg4HUb7KbT9s9O+5lMmm9ob7p7h2S9pzJJgAjaY271hxSA5BdAdFVnoarLHNLD+H7HSj4vbGKi8Ml/5s1T6gfUN4G7bGMEd0AH5rZ8H4n71vYyR1iR1B6LAqbwjVllVsENBIDpMCJ5+Cg1+ijdFzjxJfck0Pic4TUJ8xb/ACNzV1BZUO3azHzXTdO0w4zMg4xHeI5ooWhzXG19N4DXTBg/gcO6ceak1Wii8QQGkSLjgEESJXBWkk6fPi84eGu6PVeat2zH9itWwnMQN7m7+fWCrDS8Za4Zyf4QXT/tEkH4fJVNDW+8qCX9hx5Hc8h3Zj171ZHhFO4GMAzaYIn/AHAkeS6fhVWpWZ1NYzhp/qQ6iUOkiRS4oHvDaYLhu50wGjkP5p5YKmXJIMbIvXqYKSXtPLOe2uw69FyTei9bmB1y8uSr0XoBty9Sb14gObkXJVy8vQwOuRck3qv4/wAU9xpqtUbtabf5j2Wf/IhZSy8IN4WT5n9pvtD77Umm0/s6EsHQv/6h9QG/7e9YZgucma+tJXuhbmd4EnwAk/IqzZwtq7FHLa3PuW2hoNaJeQ0ROZ2Jc0bZ3aRhI1tcPd2Jsbhs4nq4jkTA8gEnU173l0QMADuAj45PmvaTVY02l2S8yXX9CGWENpsUmm1LptUmk1dJIpTkNpMU6jTSaLFPpMU8Uc+2YynTUXV6QvdIgWYnrImO/wAFZMYuag/aWNElw7RHKBgnpv8A3VfWxUqnFvCIdPN+ZlLIcCYO00/gPwwRjzjyU/WB1N5k9kn7rhLRMRg7Tj0Ocwo/A6QDS7F0uvi0DBOAOkAR4K8Lg8AEEtyXbTyIuBXjYRnHUZhDcuVh90enxCVOHLD9UZs6ETz8ArPScFYWXWz3Enl07j58k2vw4SXAPsnMm0yeTcHAwfqFJZXNOm1uJgkEjBAyWtOxIbmMZKveIQjbXB0R2tvn9117foc/RVquyaueV24+/wBSsdoQ0y0AEdRjoQ4RgKlq0zTeXMENwCySdxgtJ5YODnGVoX1agb702uZPaDQQW7ZzsO03rvjqIescHzAzjBE9zv7c4VWiGpok5QWcdX6fQnt8mccdM9CocROF4nVtCWZiAeWNwSCY8vqRKUny93qcycdj2mp4P7QtdR9xVAbAIbUA7xbfjaAWz3jotTodQ2vSF0GOy7M9od4PxC+X03wZWm9muI+7qwT2akA+P4T+Xmq1NEK7G10l1XY6dHililGuzp2fcvDw9oqlvZ7XZEyD23YDeW5AnuVxp6pLRcIcJDh3gkH4hcPAOCJXRqfX69fFb6fR/h7ZSi/Zl29D0E7d8Un1Q29F6Tei5dEgHXouSb0XoBtyLkq9eXoB1yEm9eoDi5F6Tei9AOuWM+0/XW6enTH/AFHknwYP1c30WtvXzb7UdQTWpt5Npz5ue6f/AKhWNOs2IhueIM+d1TL1LpPhh6uwPD8Xwx5qCTlSKRmJ5Kyqt089iJ8Ik0wpVMJFIKSxq6KRQsY9gUmk1IYFKpBSopTZLoNU+gFCoFT6KnRzbmTdOxXGj0gO4Cp9Ocq90NVQ3G2lw3yXPD+Gt6BWruFtjYZUDQ6hWNGsMB8Enrz546eC5Fjlk9JTGG3BntXwstkGHM5Dv6l2/wAVA1L6bG+7ayAZJcTsdxk5AnkOfitVr9E1/wB0lmI2ls8jG+081UP9m3PmarAIkEMJPpcoVRTLmTa745xn1wR2q1PEEn+XQqOGcIfWquFpNsAvhzWU4gi0HdxFsA9OmVsNFwTTtbYKbXSO09wa55Lsn9pvdzxgYUjTtLbQ0Q1sY3JEAGepjn4J1YgDswOnLcyViUsvgsUUxhHnlny32hBpVX0n/gO4/ECG2uIj9wnbqqJ7YJHQwt17Wath1FEkEOhzXE47J7LZMdS74rH6+h2nn915a7x7/OVFqa0oKMY4ws/fD/k5F8Pacs55x9sohqZpakiOihrui+D81y2VJxyj6JwjiHvaQJ+8MO8Rz891OuWO4Drvd1IP3X4Pj+E/l5rVXq3XLdE9HodR51Sb6rhjrkXJN68vUheH3IuSL0XoB9yLki9F6AdevUi9CA5vRck3IuQDr18x+0c/+aP8jPzX0i5fPftHp/tmmN6Yz1hzh8oVrS+/9GV9R7v1PnvNSqAUcjKk0Ar8OpFN8EymFJptSqQUqm1WkjnTYxgT2LhjE1rVKkU5MlUCp9EqvoqZScpYlG1E6m5WOlrqrY5OZVhZlHJWjPYzT6XVqRX1kiJg7jx5LN0tZCk6biYaXSLg5pHePA8lRsqa5SydSvVJrDeDR0NfcBdkgRExz3Do+H91IpagXbxG2Nhttv6H+uNdrJ3XtDiLmvDh2icQZMz+a0el9DePiCykz6Ix2dx19OhSNXWl4tuBgmR+ICcd8E7QqLQ8XDhO0SCHAECORG0/qjXcZphsucJ2AEk45iN8wqfkyUuh1HqoOOclZ7Wvvq0jg/f27rSJk4zPNVnD9MKj9VTGxMCf3hEO7u0J+CZq9Wa1cuZMWloJGAdyTJgbk5XXs+8uq1qmO2Wnpvnb1+SiveJ7PSP6sr0pWSz6y+2MGZc0gwcEYPiN14rX2j0obWuH4xdHQ7H1wfMqqXGaw8FOyHlycX2JumqSPD6C2HDNd7ymCdxh3iOfnusNQfB7ipFfj7tN/p2ku3DpIAHOARnceqzXLbI20Vrpu+DN5ei9Y72V4/WrV3Cq64WEgBrQAQW9B0K1d6tp5PSV2KxZQ69eXJVyL0NxtyLkm9F6AdehJvQgOb0XpNyLkMDr1kvtA00spv6FzT5gEfIrT3Ku49pPe6d7eYFzfFufiJHmpqJbbEyK2O6DR8frsym0Cma2llLorrJYkVd26JY0VrvZz2bZVYH1i4ScNaQJAH4jBIJ6dyx7Tt4hbP2c4gLQPrdcvxbU3VQ21PD9SXw+qqdyVqyi40XsVRDnF76j2mQ0YbbMZJG5Ge7Oyi8W9inMaX0HGq0SS0gCo0DJOMPHhB7lf6SpMKxwM9Ph4LzNHjWrqs3SluXdM9DqPBtLZDbGOPij5hRYpDXRut3U4Pp3tcDTa243XNAa4HGQR8tlh+IzpdU5tznN7IGwkEBxBHXI8YXrNP49VfCWyL3Lt8PXJ47WeD26eS3tYfccz57d/guqdVpdaXBviCfQAJTOIte0MbAsmJMCCBgROZAQ7T9lh95DiXB0GBHMTzwR8VY/5SMqlh4k+3p838TnLQ4m88xRL5AyM8pz5ouSw2B68xGBntbYHOV3o9bY0l7GQSR2odcBJkEzaOUxyO/KzdrY0VKcvafwK1ejd02l7K+J7cgPg48v6dPFe0PaFogsoADYkMcdxkXOmPIqbxJjSxlRjQ2SWvjAmJbjkYDp22UFXikLLVVKDWfUln4e663ZGSeCuuzsD3GfHlC7oSQ4DIi6MZcGuDfmfRLfUhmJnN3cBm3ziT1iORmdw8WkyBAbeTyy0GCeXT1TxHWKmqSj7z4X8/wb6PTuya3dO5w/TWabtE9oY5EnG/TAL+X3YVXralRmmimHTVf2nCRDWbCeRJPwKm6jUmq4kE25DTG8HMd33QPEq6o0QGBhAIiCDz648VxIbnFuT5Z2ow3yxDhJcGA0lB7XSee+VOVvxHgkdqlkc28x4dfmqhV5Jp8nMvhOEsTQLh9IEyRJ787LtC1IUX/sxp4Dn9eyPLJ/L0V7coOgo2U2t6DPicn4kqRcrcVhHpNPDZWkNvRelXIuWxONvRek3IuQDrkJNyEBzei5JvRchgdci5JuRcgMB7UcL93VcAOy7tN8Dy8jI8ln2CCvp3HeG+/pQPvNy38x5/MBfOtTQLT4Lr0z8yKfdFCa2Sa7MYwSFbcCrxg9xA+Cp9O9PoPir6KDxClTr3GtE3XZk+lcN1gtHzVzS1E/XesTwrWy2c7x6K/0rozOF4W+jDPcU3KUUy8fgAjmq7jPB21qZNoLxkYy6PwnrPLvhS6WqBEH5nuUfX8TdSoh7Gtd22teDjskGYPIyGgHO/o0LthqI+V72fz+H1K/iNdc9PJ29Mfl8TAa7SsaLmGxwyIOPRccP1xIyXZwROd46Z5qXr9TL3uLAC4z2W4FxJIHQBVmqt95LR2QByj59N4717bxOmMlnGHj/L4/0eA0zaXXJd0KoIsqFwBESN8DDuWQc8pSToebnl2QGy6cdwHTEA7qANeNnTjYzvjY48PQJtPiV8g9MQIn6wuPVbbSvZS+qzj5FmW2XUlOvvJLgQPugYMbDs/h8BI7zlWQqhgPu2ZqSXZPMxz6j5lUPv8AJMwYjO3ifUhM03FCOnf/AG23+uSifmPLTN1JLg0DmXMtDRB3ExyiZ67jM/eUXX8Qa0FrN3klzgdjGAM+XnzVTqOMXkwAB6coRpdM57hvBPqpKabJSW5mtl0Yx4RecKoSZOzfTqPjnyVxco1CmGNAC7uV9pL2V2L2nrcI5fVjrlX6/hjamW9l3XkfH9VKuRctGk+pLOuNi2yRl61EsMOEH6yO5O4bQuqtHIGT4DKvdTQa8Q4eHUeCjcP0Pu3OJMzgeHf8PRQ+XhnL/AuNqxzEs7kXJVy8uU51x1yL0m5FyAdci5JuRcgG3ISrl6gOLkXJdyLkAy5FyVci5ANuWb9peCzNVgz+Mf8A6/X16q/uRcpK7HW8ojnBTWGfLKpc0runWkrXcb9mw6XUhnct/wCP6eiyNXSlp2Kuy/7I5TKjWOGavhWp7InC0XD9eBgr53pNWW8z9dFe6LXiBlcHU6XqdfSanjHobtj27zj5eP1zTdToffUSwEBxLTJmOyecee6zGk12cK60vE7ea5ChOiasr6rlHWlZC6t12dGjO+0fDn0HWBwdIBDgORMGRMjIKjcE4M6qXAVIsw7szIMYA5GJz16q94zq6VdzWl7WVM2Eg9oRNp8wM8sqNw3gr2PvNVjeobLro9APHK9JdrVfo1KckrMd1+i+J5qvQOrVOMI5rz2/f5FLxT2aqULTVyHTDmkWmOmJG8wRPRO0PCCKdwh10ZyBBzIkDv8AoLT1a7KgsrBrmHcHBB6tIMg+B2nqVS8R1FOrUZQZ/p03AvmcNBtIkkE4JHPryzRje9TGMUtrXvPthdPqya7Qxpk3nK7eo/ScCpuBlzXETsRE+CTquANYDG/lt9SveIGi4QymGjowWie8DfH1sk++cSADJ+Hh3qGqq2yXst/Ijt8mqPtIhjhoB8+XTvV/o9NaBO/yS9Lp7cnJ+X9VJuXZ4rjtXL7v9kU6aN0vMksLsv3Yy5FyXci5RHRGXIuS7kXIBlyLku5eXIBtyLkq5FyAbci5KuRcgG3Ly5LuRcgGXIS7kIDm5FyVci5DA25FyVci5ANuXlyXcguQBUrwqXibadTfDuo/PqpetJWf1d0raMnF5RhxUlhkevoP3SD9dFFtI6hMfcgahw3g+I/PdT+bGfvIrvTyjzBkzTcRc0bjCmHjpAMjPl9BVArN5tI8D9d66LmHmRHODPwlRfhqpSzlG3mXRWMMn6PWQ8vcTccc8CcDKsanEnEY58/6rP8AvR+870lNbqwMB7iI5Nx4ZWtmlU5bnJfmSVaicI7VFknS8Re5xBMfWFLZQJGXT4c/6/oql+vB/BJ6nHLoFw/iNQ7G0dG47t91tKmpP2Xx6IjzfPqvzL91YN+86O78Xpy802hxNo+6I+fqso2VIpXJuwsR4RtHTxT3S5f+6Gxoa0FSm1FnNDKvKJwoyVki5FyXci5AMuRcl3IuQDJU/h3BqldrnMsDWkAue9rBc7ZoJ3J/MKsuVjw3jjqTHUyylVY4h1tRpcA5uzhBHod0MolUPZau9ge0MzfDb2hxNMkODW8zg7Jf+Xq1tNxsHvfd2AvAd+1MMMdD3SRzC60vtVUp+6hlP9j763BAPviS6QDAAnAELvQe1LmMpUi1opsfSc4i8uIpvDuy1zrWnrAEwsmeB+l9kKprMp1HMaHmo25hFS11NpcWuAIg42Kjf5Zr3hsMyw1Lw9pphowSX7CDhS9V7bO99dSZTDG1KlRoLXAuL2llz4dvaeUZyoND2oqNaxtlNzGUjRLXNJD2HPbzvPSEHA6t7LVGUqr3ljXUnhlkglxIaQWkHMhwgblR+Jez9agwPqBsEhphwcWuLbrXgfdMLvUe1VWo2qHtpn3rmvmCCwsADLIMYAG8rjivtLUrssc2m0F17yxsGo8NDQ5+d4HKEHBWyhLlCwankolcXIuQHcolcXIuQHcolLlEoAeyVDq6EFTJRKAqqnDAkO4V3K7RahnJnzwruXH+Fdy0Vi892EGTO/4V3L3/AAruWh92Ee7CDJnxwruTG8K7lee7C9tQZKdnC1Ip8OCsYQhjImlpgFJC4leygOpRK5lEoDqUSuZRKA6lEriUSgO5RK4lEoDuUSuJRKA7lEriUSgO5QuJQgAIQhYB4hCEAIQhACEIQAhCEMAhCEAIQhACEIQAhCEAIQhACEIQAhCEB6hCEMghCEAIQhDAIQhACEIQyf/Z"/>
          <p:cNvSpPr>
            <a:spLocks noChangeAspect="1" noChangeArrowheads="1"/>
          </p:cNvSpPr>
          <p:nvPr/>
        </p:nvSpPr>
        <p:spPr bwMode="auto">
          <a:xfrm>
            <a:off x="149225" y="-144463"/>
            <a:ext cx="304800" cy="304801"/>
          </a:xfrm>
          <a:prstGeom prst="rect">
            <a:avLst/>
          </a:prstGeom>
          <a:noFill/>
          <a:ln w="9525">
            <a:noFill/>
            <a:miter lim="800000"/>
            <a:headEnd/>
            <a:tailEnd/>
          </a:ln>
        </p:spPr>
        <p:txBody>
          <a:bodyPr/>
          <a:lstStyle/>
          <a:p>
            <a:endParaRPr lang="zh-TW" altLang="en-US"/>
          </a:p>
        </p:txBody>
      </p:sp>
      <p:pic>
        <p:nvPicPr>
          <p:cNvPr id="4102" name="Picture 7" descr="http://webpic.chinareviewnews.com/upload/201006/26/101364408.jpg"/>
          <p:cNvPicPr>
            <a:picLocks noChangeAspect="1" noChangeArrowheads="1"/>
          </p:cNvPicPr>
          <p:nvPr/>
        </p:nvPicPr>
        <p:blipFill>
          <a:blip r:embed="rId4" cstate="email"/>
          <a:srcRect/>
          <a:stretch>
            <a:fillRect/>
          </a:stretch>
        </p:blipFill>
        <p:spPr bwMode="auto">
          <a:xfrm>
            <a:off x="6453188" y="1571647"/>
            <a:ext cx="3349626" cy="237172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defRPr/>
            </a:pPr>
            <a:r>
              <a:rPr lang="zh-TW" altLang="en-US" dirty="0"/>
              <a:t>主講人簡歷</a:t>
            </a:r>
          </a:p>
        </p:txBody>
      </p:sp>
      <p:sp>
        <p:nvSpPr>
          <p:cNvPr id="5123" name="Rectangle 3"/>
          <p:cNvSpPr>
            <a:spLocks noGrp="1" noChangeArrowheads="1"/>
          </p:cNvSpPr>
          <p:nvPr>
            <p:ph idx="4294967295"/>
          </p:nvPr>
        </p:nvSpPr>
        <p:spPr>
          <a:xfrm>
            <a:off x="704529" y="836713"/>
            <a:ext cx="8617322" cy="5838819"/>
          </a:xfrm>
          <a:prstGeom prst="rect">
            <a:avLst/>
          </a:prstGeom>
        </p:spPr>
        <p:txBody>
          <a:bodyPr>
            <a:noAutofit/>
          </a:bodyPr>
          <a:lstStyle/>
          <a:p>
            <a:pPr eaLnBrk="1" hangingPunct="1">
              <a:lnSpc>
                <a:spcPct val="70000"/>
              </a:lnSpc>
            </a:pPr>
            <a:r>
              <a:rPr lang="zh-TW" altLang="en-US" sz="1500" dirty="0" smtClean="0">
                <a:solidFill>
                  <a:srgbClr val="002060"/>
                </a:solidFill>
              </a:rPr>
              <a:t>其他現職：</a:t>
            </a:r>
          </a:p>
          <a:p>
            <a:pPr lvl="1" eaLnBrk="1" hangingPunct="1">
              <a:lnSpc>
                <a:spcPct val="70000"/>
              </a:lnSpc>
            </a:pPr>
            <a:r>
              <a:rPr lang="zh-TW" altLang="en-US" sz="1500" dirty="0" smtClean="0"/>
              <a:t>經濟部產業發展諮詢會委員</a:t>
            </a:r>
            <a:endParaRPr lang="en-US" altLang="zh-TW" sz="1500" dirty="0" smtClean="0"/>
          </a:p>
          <a:p>
            <a:pPr lvl="1" eaLnBrk="1" hangingPunct="1">
              <a:lnSpc>
                <a:spcPct val="70000"/>
              </a:lnSpc>
            </a:pPr>
            <a:r>
              <a:rPr lang="zh-TW" altLang="en-US" sz="1500" dirty="0" smtClean="0"/>
              <a:t>財政部所屬事業移轉民營評價委員會諮詢委員</a:t>
            </a:r>
          </a:p>
          <a:p>
            <a:pPr lvl="1" eaLnBrk="1" hangingPunct="1">
              <a:lnSpc>
                <a:spcPct val="70000"/>
              </a:lnSpc>
            </a:pPr>
            <a:r>
              <a:rPr lang="zh-TW" altLang="en-US" sz="1500" dirty="0" smtClean="0"/>
              <a:t>考試院退撫基金委員會諮詢顧問 </a:t>
            </a:r>
            <a:endParaRPr lang="en-US" altLang="zh-TW" sz="1500" dirty="0" smtClean="0"/>
          </a:p>
          <a:p>
            <a:pPr lvl="1" eaLnBrk="1" hangingPunct="1">
              <a:lnSpc>
                <a:spcPct val="70000"/>
              </a:lnSpc>
            </a:pPr>
            <a:r>
              <a:rPr lang="zh-TW" altLang="en-US" sz="1500" dirty="0" smtClean="0"/>
              <a:t>陸委會諮詢顧問</a:t>
            </a:r>
            <a:endParaRPr lang="en-US" altLang="zh-TW" sz="1500" dirty="0" smtClean="0"/>
          </a:p>
          <a:p>
            <a:pPr lvl="1" eaLnBrk="1" hangingPunct="1">
              <a:lnSpc>
                <a:spcPct val="70000"/>
              </a:lnSpc>
            </a:pPr>
            <a:r>
              <a:rPr lang="zh-TW" altLang="en-US" sz="1500" dirty="0" smtClean="0"/>
              <a:t>海基會顧問</a:t>
            </a:r>
          </a:p>
          <a:p>
            <a:pPr lvl="1" eaLnBrk="1" hangingPunct="1">
              <a:lnSpc>
                <a:spcPct val="70000"/>
              </a:lnSpc>
            </a:pPr>
            <a:r>
              <a:rPr lang="zh-TW" altLang="en-US" sz="1500" dirty="0" smtClean="0"/>
              <a:t>台灣經濟研究院董事</a:t>
            </a:r>
            <a:endParaRPr lang="en-US" altLang="zh-TW" sz="1500" dirty="0" smtClean="0"/>
          </a:p>
          <a:p>
            <a:pPr lvl="1" eaLnBrk="1" hangingPunct="1">
              <a:lnSpc>
                <a:spcPct val="70000"/>
              </a:lnSpc>
            </a:pPr>
            <a:r>
              <a:rPr lang="zh-TW" altLang="en-US" sz="1500" dirty="0" smtClean="0"/>
              <a:t>台灣證券櫃檯買賣中心董事</a:t>
            </a:r>
            <a:endParaRPr lang="en-US" altLang="zh-TW" sz="1500" dirty="0" smtClean="0"/>
          </a:p>
          <a:p>
            <a:pPr lvl="1" eaLnBrk="1" hangingPunct="1">
              <a:lnSpc>
                <a:spcPct val="70000"/>
              </a:lnSpc>
            </a:pPr>
            <a:r>
              <a:rPr lang="zh-TW" altLang="en-US" sz="1500" dirty="0" smtClean="0"/>
              <a:t>台灣競爭力論壇總召集人</a:t>
            </a:r>
            <a:endParaRPr lang="en-US" altLang="zh-TW" sz="1500" dirty="0" smtClean="0"/>
          </a:p>
          <a:p>
            <a:pPr lvl="1" eaLnBrk="1" hangingPunct="1">
              <a:lnSpc>
                <a:spcPct val="70000"/>
              </a:lnSpc>
            </a:pPr>
            <a:r>
              <a:rPr lang="zh-TW" altLang="en-US" sz="1500" dirty="0" smtClean="0"/>
              <a:t>台灣經濟學會常務理事</a:t>
            </a:r>
            <a:endParaRPr lang="en-US" altLang="zh-TW" sz="1500" dirty="0" smtClean="0"/>
          </a:p>
          <a:p>
            <a:pPr lvl="1" eaLnBrk="1" hangingPunct="1">
              <a:lnSpc>
                <a:spcPct val="70000"/>
              </a:lnSpc>
            </a:pPr>
            <a:r>
              <a:rPr lang="zh-TW" altLang="en-US" sz="1500" dirty="0" smtClean="0"/>
              <a:t>中國時報、工商時報、經濟日報、旺報主筆</a:t>
            </a:r>
            <a:endParaRPr lang="en-US" altLang="zh-TW" sz="1500" dirty="0" smtClean="0"/>
          </a:p>
          <a:p>
            <a:pPr>
              <a:lnSpc>
                <a:spcPct val="70000"/>
              </a:lnSpc>
              <a:spcBef>
                <a:spcPts val="1800"/>
              </a:spcBef>
            </a:pPr>
            <a:r>
              <a:rPr lang="zh-TW" altLang="en-US" sz="1500" dirty="0">
                <a:solidFill>
                  <a:srgbClr val="002060"/>
                </a:solidFill>
              </a:rPr>
              <a:t>經歷：</a:t>
            </a:r>
            <a:endParaRPr lang="en-US" altLang="zh-TW" sz="1500" dirty="0">
              <a:solidFill>
                <a:srgbClr val="002060"/>
              </a:solidFill>
            </a:endParaRPr>
          </a:p>
          <a:p>
            <a:pPr lvl="1" eaLnBrk="1" hangingPunct="1">
              <a:lnSpc>
                <a:spcPct val="70000"/>
              </a:lnSpc>
            </a:pPr>
            <a:r>
              <a:rPr lang="zh-TW" altLang="en-US" sz="1500" dirty="0" smtClean="0"/>
              <a:t>總統府財經諮詢小組委員 </a:t>
            </a:r>
            <a:r>
              <a:rPr lang="en-US" altLang="zh-TW" sz="1500" dirty="0" smtClean="0"/>
              <a:t>2008~2012</a:t>
            </a:r>
          </a:p>
          <a:p>
            <a:pPr lvl="1" eaLnBrk="1" hangingPunct="1">
              <a:lnSpc>
                <a:spcPct val="70000"/>
              </a:lnSpc>
            </a:pPr>
            <a:r>
              <a:rPr lang="zh-TW" altLang="en-US" sz="1500" dirty="0" smtClean="0"/>
              <a:t>行政院經濟部貿易調查委員 </a:t>
            </a:r>
            <a:r>
              <a:rPr lang="en-US" altLang="zh-TW" sz="1500" dirty="0" smtClean="0"/>
              <a:t>2006~2012</a:t>
            </a:r>
            <a:endParaRPr lang="zh-TW" altLang="en-US" sz="1500" dirty="0" smtClean="0"/>
          </a:p>
          <a:p>
            <a:pPr lvl="1" eaLnBrk="1" hangingPunct="1">
              <a:lnSpc>
                <a:spcPct val="70000"/>
              </a:lnSpc>
            </a:pPr>
            <a:r>
              <a:rPr lang="zh-TW" altLang="en-US" sz="1500" dirty="0" smtClean="0"/>
              <a:t>金融消費爭議案件評議委員會委員 </a:t>
            </a:r>
            <a:r>
              <a:rPr lang="en-US" altLang="zh-TW" sz="1500" dirty="0" smtClean="0"/>
              <a:t>2008~2011</a:t>
            </a:r>
          </a:p>
          <a:p>
            <a:pPr lvl="1" eaLnBrk="1" hangingPunct="1">
              <a:lnSpc>
                <a:spcPct val="70000"/>
              </a:lnSpc>
            </a:pPr>
            <a:r>
              <a:rPr lang="zh-TW" altLang="en-US" sz="1500" dirty="0" smtClean="0"/>
              <a:t>行政院衛生署健保精算委員 </a:t>
            </a:r>
            <a:r>
              <a:rPr lang="en-US" altLang="zh-TW" sz="1500" dirty="0" smtClean="0"/>
              <a:t>2006-2010</a:t>
            </a:r>
          </a:p>
          <a:p>
            <a:pPr lvl="1" eaLnBrk="1" hangingPunct="1">
              <a:lnSpc>
                <a:spcPct val="70000"/>
              </a:lnSpc>
            </a:pPr>
            <a:r>
              <a:rPr lang="zh-TW" altLang="en-US" sz="1500" dirty="0" smtClean="0"/>
              <a:t>台灣經濟學會副理事長 </a:t>
            </a:r>
            <a:r>
              <a:rPr lang="en-US" altLang="zh-TW" sz="1500" dirty="0" smtClean="0"/>
              <a:t>2007</a:t>
            </a:r>
          </a:p>
          <a:p>
            <a:pPr lvl="1" eaLnBrk="1" hangingPunct="1">
              <a:lnSpc>
                <a:spcPct val="70000"/>
              </a:lnSpc>
            </a:pPr>
            <a:r>
              <a:rPr lang="zh-TW" altLang="en-US" sz="1500" dirty="0" smtClean="0"/>
              <a:t>台大經濟系主任 </a:t>
            </a:r>
            <a:r>
              <a:rPr lang="en-US" altLang="zh-TW" sz="1500" dirty="0" smtClean="0"/>
              <a:t>2000/8~2004/7</a:t>
            </a:r>
          </a:p>
          <a:p>
            <a:pPr lvl="1" eaLnBrk="1" hangingPunct="1">
              <a:lnSpc>
                <a:spcPct val="70000"/>
              </a:lnSpc>
            </a:pPr>
            <a:r>
              <a:rPr lang="zh-TW" altLang="en-US" sz="1500" dirty="0" smtClean="0"/>
              <a:t>行政院國家發展研究班第三期結業 </a:t>
            </a:r>
            <a:r>
              <a:rPr lang="en-US" altLang="zh-TW" sz="1500" dirty="0" smtClean="0"/>
              <a:t>(</a:t>
            </a:r>
            <a:r>
              <a:rPr lang="zh-TW" altLang="en-US" sz="1500" dirty="0" smtClean="0"/>
              <a:t>副學員長</a:t>
            </a:r>
            <a:r>
              <a:rPr lang="en-US" altLang="zh-TW" sz="1500" dirty="0" smtClean="0"/>
              <a:t>) 2003/7~2003/9</a:t>
            </a:r>
          </a:p>
          <a:p>
            <a:pPr lvl="1" eaLnBrk="1" hangingPunct="1">
              <a:lnSpc>
                <a:spcPct val="70000"/>
              </a:lnSpc>
            </a:pPr>
            <a:r>
              <a:rPr lang="zh-TW" altLang="en-US" sz="1500" dirty="0" smtClean="0"/>
              <a:t>德國自由大學客座教授 </a:t>
            </a:r>
            <a:r>
              <a:rPr lang="en-US" altLang="zh-TW" sz="1500" dirty="0" smtClean="0"/>
              <a:t>2003/1</a:t>
            </a:r>
            <a:r>
              <a:rPr lang="zh-TW" altLang="en-US" sz="1500" dirty="0" smtClean="0"/>
              <a:t>至 </a:t>
            </a:r>
            <a:r>
              <a:rPr lang="en-US" altLang="zh-TW" sz="1500" dirty="0" smtClean="0"/>
              <a:t>2003/2</a:t>
            </a:r>
          </a:p>
          <a:p>
            <a:pPr lvl="1" eaLnBrk="1" hangingPunct="1">
              <a:lnSpc>
                <a:spcPct val="70000"/>
              </a:lnSpc>
            </a:pPr>
            <a:r>
              <a:rPr lang="zh-TW" altLang="en-US" sz="1500" dirty="0" smtClean="0"/>
              <a:t>德國</a:t>
            </a:r>
            <a:r>
              <a:rPr lang="en-US" altLang="zh-TW" sz="1500" dirty="0" smtClean="0"/>
              <a:t>DAAD </a:t>
            </a:r>
            <a:r>
              <a:rPr lang="zh-TW" altLang="en-US" sz="1500" dirty="0" smtClean="0"/>
              <a:t>獎學金訪問教授 </a:t>
            </a:r>
            <a:r>
              <a:rPr lang="en-US" altLang="zh-TW" sz="1500" dirty="0" smtClean="0"/>
              <a:t>2003</a:t>
            </a:r>
          </a:p>
          <a:p>
            <a:pPr lvl="1" eaLnBrk="1" hangingPunct="1">
              <a:lnSpc>
                <a:spcPct val="70000"/>
              </a:lnSpc>
            </a:pPr>
            <a:r>
              <a:rPr lang="zh-TW" altLang="en-US" sz="1500" dirty="0" smtClean="0"/>
              <a:t>考試院考選部典試委員 </a:t>
            </a:r>
            <a:r>
              <a:rPr lang="en-US" altLang="zh-TW" sz="1500" dirty="0" smtClean="0"/>
              <a:t>2000</a:t>
            </a:r>
            <a:r>
              <a:rPr lang="zh-TW" altLang="en-US" sz="1500" dirty="0" smtClean="0"/>
              <a:t>至 </a:t>
            </a:r>
            <a:r>
              <a:rPr lang="en-US" altLang="zh-TW" sz="1500" dirty="0" smtClean="0"/>
              <a:t>2003, 2002</a:t>
            </a:r>
            <a:r>
              <a:rPr lang="zh-TW" altLang="en-US" sz="1500" dirty="0" smtClean="0"/>
              <a:t>年為高考三級暨普考財經組召集人</a:t>
            </a:r>
          </a:p>
          <a:p>
            <a:pPr lvl="1" eaLnBrk="1" hangingPunct="1">
              <a:lnSpc>
                <a:spcPct val="70000"/>
              </a:lnSpc>
            </a:pPr>
            <a:r>
              <a:rPr lang="zh-TW" altLang="en-US" sz="1500" dirty="0" smtClean="0"/>
              <a:t>台灣經濟學會 理事 </a:t>
            </a:r>
            <a:r>
              <a:rPr lang="en-US" altLang="zh-TW" sz="1500" dirty="0" smtClean="0"/>
              <a:t>2000/1 </a:t>
            </a:r>
            <a:r>
              <a:rPr lang="zh-TW" altLang="en-US" sz="1500" dirty="0" smtClean="0"/>
              <a:t>至 </a:t>
            </a:r>
            <a:r>
              <a:rPr lang="en-US" altLang="zh-TW" sz="1500" dirty="0" smtClean="0"/>
              <a:t>2002/12</a:t>
            </a:r>
            <a:r>
              <a:rPr lang="zh-TW" altLang="en-US" sz="1500" dirty="0" smtClean="0"/>
              <a:t>； </a:t>
            </a:r>
            <a:r>
              <a:rPr lang="en-US" altLang="zh-TW" sz="1500" dirty="0" smtClean="0"/>
              <a:t>2006/1 </a:t>
            </a:r>
            <a:r>
              <a:rPr lang="zh-TW" altLang="en-US" sz="1500" dirty="0" smtClean="0"/>
              <a:t>至 </a:t>
            </a:r>
            <a:r>
              <a:rPr lang="en-US" altLang="zh-TW" sz="1500" dirty="0" smtClean="0"/>
              <a:t>2007/12</a:t>
            </a:r>
          </a:p>
          <a:p>
            <a:pPr lvl="1" eaLnBrk="1" hangingPunct="1">
              <a:lnSpc>
                <a:spcPct val="70000"/>
              </a:lnSpc>
            </a:pPr>
            <a:r>
              <a:rPr lang="en-US" altLang="zh-TW" sz="1500" dirty="0" smtClean="0"/>
              <a:t>Salzburg Seminar </a:t>
            </a:r>
            <a:r>
              <a:rPr lang="zh-TW" altLang="en-US" sz="1500" dirty="0" smtClean="0"/>
              <a:t>研究員 </a:t>
            </a:r>
            <a:r>
              <a:rPr lang="en-US" altLang="zh-TW" sz="1500" dirty="0" smtClean="0"/>
              <a:t>1998, 2005</a:t>
            </a:r>
          </a:p>
          <a:p>
            <a:pPr lvl="1" eaLnBrk="1" hangingPunct="1">
              <a:lnSpc>
                <a:spcPct val="70000"/>
              </a:lnSpc>
            </a:pPr>
            <a:r>
              <a:rPr lang="zh-TW" altLang="en-US" sz="1500" dirty="0" smtClean="0"/>
              <a:t>美國芝加哥大學 </a:t>
            </a:r>
            <a:r>
              <a:rPr lang="en-US" altLang="zh-TW" sz="1500" dirty="0" smtClean="0"/>
              <a:t>(University of Chicago) </a:t>
            </a:r>
            <a:r>
              <a:rPr lang="zh-TW" altLang="en-US" sz="1500" dirty="0" smtClean="0"/>
              <a:t>研究 </a:t>
            </a:r>
            <a:r>
              <a:rPr lang="en-US" altLang="zh-TW" sz="1500" dirty="0" smtClean="0"/>
              <a:t>1995 /9 </a:t>
            </a:r>
            <a:r>
              <a:rPr lang="zh-TW" altLang="en-US" sz="1500" dirty="0" smtClean="0"/>
              <a:t>至</a:t>
            </a:r>
            <a:r>
              <a:rPr lang="en-US" altLang="zh-TW" sz="1500" dirty="0" smtClean="0"/>
              <a:t>1996/8</a:t>
            </a:r>
          </a:p>
          <a:p>
            <a:pPr>
              <a:lnSpc>
                <a:spcPct val="70000"/>
              </a:lnSpc>
              <a:spcBef>
                <a:spcPts val="1800"/>
              </a:spcBef>
            </a:pPr>
            <a:r>
              <a:rPr lang="zh-TW" altLang="en-US" sz="1500" dirty="0">
                <a:solidFill>
                  <a:srgbClr val="002060"/>
                </a:solidFill>
              </a:rPr>
              <a:t>博士論文指導教授 </a:t>
            </a:r>
            <a:r>
              <a:rPr lang="en-US" altLang="zh-TW" sz="1500" dirty="0">
                <a:solidFill>
                  <a:srgbClr val="002060"/>
                </a:solidFill>
              </a:rPr>
              <a:t>Clive W. Granger 2003 </a:t>
            </a:r>
            <a:r>
              <a:rPr lang="zh-TW" altLang="en-US" sz="1500" dirty="0">
                <a:solidFill>
                  <a:srgbClr val="002060"/>
                </a:solidFill>
              </a:rPr>
              <a:t>榮獲諾貝爾經濟獎</a:t>
            </a:r>
          </a:p>
        </p:txBody>
      </p:sp>
      <p:sp>
        <p:nvSpPr>
          <p:cNvPr id="5124" name="投影片編號版面配置區 4"/>
          <p:cNvSpPr txBox="1">
            <a:spLocks noGrp="1"/>
          </p:cNvSpPr>
          <p:nvPr/>
        </p:nvSpPr>
        <p:spPr bwMode="auto">
          <a:xfrm>
            <a:off x="7594600" y="6492971"/>
            <a:ext cx="2311400" cy="365125"/>
          </a:xfrm>
          <a:prstGeom prst="rect">
            <a:avLst/>
          </a:prstGeom>
          <a:noFill/>
          <a:ln w="9525">
            <a:noFill/>
            <a:miter lim="800000"/>
            <a:headEnd/>
            <a:tailEnd/>
          </a:ln>
        </p:spPr>
        <p:txBody>
          <a:bodyPr anchor="ctr"/>
          <a:lstStyle/>
          <a:p>
            <a:pPr algn="r"/>
            <a:fld id="{2B054551-EE8C-4C81-98A7-503801578B76}" type="slidenum">
              <a:rPr kumimoji="0" lang="zh-TW" altLang="en-US" sz="1200" b="0">
                <a:solidFill>
                  <a:srgbClr val="898989"/>
                </a:solidFill>
              </a:rPr>
              <a:pPr algn="r"/>
              <a:t>2</a:t>
            </a:fld>
            <a:endParaRPr kumimoji="0" lang="en-US" altLang="zh-TW" sz="1200" b="0">
              <a:solidFill>
                <a:srgbClr val="898989"/>
              </a:solidFill>
            </a:endParaRPr>
          </a:p>
        </p:txBody>
      </p:sp>
      <p:pic>
        <p:nvPicPr>
          <p:cNvPr id="5125" name="Picture 9" descr="http://gmg.tw/html/COL_AUTHOR/f_19_3.gif"/>
          <p:cNvPicPr>
            <a:picLocks noChangeAspect="1" noChangeArrowheads="1"/>
          </p:cNvPicPr>
          <p:nvPr/>
        </p:nvPicPr>
        <p:blipFill>
          <a:blip r:embed="rId2" cstate="email"/>
          <a:srcRect/>
          <a:stretch>
            <a:fillRect/>
          </a:stretch>
        </p:blipFill>
        <p:spPr bwMode="auto">
          <a:xfrm>
            <a:off x="6999764" y="1916834"/>
            <a:ext cx="1724025" cy="232092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dirty="0"/>
              <a:t>大  </a:t>
            </a:r>
            <a:r>
              <a:rPr lang="zh-TW" altLang="en-US" dirty="0" smtClean="0"/>
              <a:t>綱</a:t>
            </a:r>
            <a:endParaRPr lang="zh-TW" altLang="en-US" dirty="0"/>
          </a:p>
        </p:txBody>
      </p:sp>
      <p:sp>
        <p:nvSpPr>
          <p:cNvPr id="1027" name="投影片編號版面配置區 3"/>
          <p:cNvSpPr>
            <a:spLocks noGrp="1"/>
          </p:cNvSpPr>
          <p:nvPr>
            <p:ph type="sldNum" sz="quarter" idx="12"/>
          </p:nvPr>
        </p:nvSpPr>
        <p:spPr>
          <a:noFill/>
        </p:spPr>
        <p:txBody>
          <a:bodyPr/>
          <a:lstStyle/>
          <a:p>
            <a:fld id="{F0789F36-1E59-4734-B6CE-6727562713C1}" type="slidenum">
              <a:rPr lang="en-US" altLang="zh-TW" smtClean="0"/>
              <a:pPr/>
              <a:t>3</a:t>
            </a:fld>
            <a:endParaRPr lang="en-US" altLang="zh-TW" smtClean="0"/>
          </a:p>
        </p:txBody>
      </p:sp>
      <p:pic>
        <p:nvPicPr>
          <p:cNvPr id="1028" name="Picture 5" descr="捲軸"/>
          <p:cNvPicPr>
            <a:picLocks noChangeAspect="1" noChangeArrowheads="1"/>
          </p:cNvPicPr>
          <p:nvPr/>
        </p:nvPicPr>
        <p:blipFill>
          <a:blip r:embed="rId3" cstate="email">
            <a:clrChange>
              <a:clrFrom>
                <a:srgbClr val="FEFEFE"/>
              </a:clrFrom>
              <a:clrTo>
                <a:srgbClr val="FEFEFE">
                  <a:alpha val="0"/>
                </a:srgbClr>
              </a:clrTo>
            </a:clrChange>
          </a:blip>
          <a:srcRect l="4442" r="1982"/>
          <a:stretch>
            <a:fillRect/>
          </a:stretch>
        </p:blipFill>
        <p:spPr bwMode="auto">
          <a:xfrm>
            <a:off x="200472" y="908720"/>
            <a:ext cx="9513888" cy="5638800"/>
          </a:xfrm>
          <a:prstGeom prst="rect">
            <a:avLst/>
          </a:prstGeom>
          <a:noFill/>
          <a:ln w="9525">
            <a:noFill/>
            <a:miter lim="800000"/>
            <a:headEnd/>
            <a:tailEnd/>
          </a:ln>
        </p:spPr>
      </p:pic>
      <p:sp>
        <p:nvSpPr>
          <p:cNvPr id="1029" name="Rectangle 2"/>
          <p:cNvSpPr>
            <a:spLocks noChangeArrowheads="1"/>
          </p:cNvSpPr>
          <p:nvPr/>
        </p:nvSpPr>
        <p:spPr bwMode="auto">
          <a:xfrm>
            <a:off x="495300" y="228600"/>
            <a:ext cx="8420100" cy="1143000"/>
          </a:xfrm>
          <a:prstGeom prst="rect">
            <a:avLst/>
          </a:prstGeom>
          <a:noFill/>
          <a:ln w="9525">
            <a:noFill/>
            <a:miter lim="800000"/>
            <a:headEnd/>
            <a:tailEnd/>
          </a:ln>
        </p:spPr>
        <p:txBody>
          <a:bodyPr anchor="ctr"/>
          <a:lstStyle/>
          <a:p>
            <a:pPr algn="ctr"/>
            <a:endParaRPr lang="zh-TW" altLang="en-US" sz="4800" dirty="0">
              <a:solidFill>
                <a:srgbClr val="0000FF"/>
              </a:solidFill>
              <a:latin typeface="Arial" charset="0"/>
              <a:ea typeface="標楷體" pitchFamily="65" charset="-120"/>
            </a:endParaRPr>
          </a:p>
        </p:txBody>
      </p:sp>
      <p:graphicFrame>
        <p:nvGraphicFramePr>
          <p:cNvPr id="1026" name="Object 2"/>
          <p:cNvGraphicFramePr>
            <a:graphicFrameLocks noChangeAspect="1"/>
          </p:cNvGraphicFramePr>
          <p:nvPr/>
        </p:nvGraphicFramePr>
        <p:xfrm>
          <a:off x="7181850" y="533400"/>
          <a:ext cx="1816100" cy="1600200"/>
        </p:xfrm>
        <a:graphic>
          <a:graphicData uri="http://schemas.openxmlformats.org/presentationml/2006/ole">
            <mc:AlternateContent xmlns:mc="http://schemas.openxmlformats.org/markup-compatibility/2006">
              <mc:Choice xmlns:v="urn:schemas-microsoft-com:vml" Requires="v">
                <p:oleObj spid="_x0000_s1084" name="多媒體項目" r:id="rId4" imgW="3473280" imgH="3472920" progId="">
                  <p:embed/>
                </p:oleObj>
              </mc:Choice>
              <mc:Fallback>
                <p:oleObj name="多媒體項目" r:id="rId4" imgW="3473280" imgH="3472920" progId="">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81850" y="533400"/>
                        <a:ext cx="1816100" cy="1600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Text Box 3"/>
          <p:cNvSpPr txBox="1">
            <a:spLocks noChangeArrowheads="1"/>
          </p:cNvSpPr>
          <p:nvPr/>
        </p:nvSpPr>
        <p:spPr bwMode="auto">
          <a:xfrm>
            <a:off x="1648699" y="1210300"/>
            <a:ext cx="6034088" cy="4201150"/>
          </a:xfrm>
          <a:prstGeom prst="rect">
            <a:avLst/>
          </a:prstGeom>
          <a:noFill/>
          <a:ln w="9525">
            <a:noFill/>
            <a:miter lim="800000"/>
            <a:headEnd/>
            <a:tailEnd/>
          </a:ln>
        </p:spPr>
        <p:txBody>
          <a:bodyPr>
            <a:spAutoFit/>
          </a:bodyPr>
          <a:lstStyle/>
          <a:p>
            <a:pPr marL="514350" indent="-514350">
              <a:spcBef>
                <a:spcPts val="1800"/>
              </a:spcBef>
              <a:buFont typeface="Arial" pitchFamily="34" charset="0"/>
              <a:buChar char="•"/>
              <a:defRPr/>
            </a:pPr>
            <a:r>
              <a:rPr lang="en-US" altLang="zh-TW" sz="3200" dirty="0" smtClean="0">
                <a:solidFill>
                  <a:srgbClr val="C00000"/>
                </a:solidFill>
                <a:latin typeface="+mn-ea"/>
                <a:ea typeface="+mn-ea"/>
              </a:rPr>
              <a:t>2015</a:t>
            </a:r>
            <a:r>
              <a:rPr lang="zh-TW" altLang="en-US" sz="3200" dirty="0" smtClean="0">
                <a:solidFill>
                  <a:srgbClr val="C00000"/>
                </a:solidFill>
                <a:latin typeface="+mn-ea"/>
                <a:ea typeface="+mn-ea"/>
              </a:rPr>
              <a:t>年</a:t>
            </a:r>
            <a:endParaRPr lang="en-US" altLang="zh-TW" sz="3200" dirty="0">
              <a:solidFill>
                <a:srgbClr val="C00000"/>
              </a:solidFill>
              <a:latin typeface="+mn-ea"/>
              <a:ea typeface="+mn-ea"/>
            </a:endParaRPr>
          </a:p>
          <a:p>
            <a:pPr marL="514350" indent="-514350">
              <a:spcBef>
                <a:spcPts val="1800"/>
              </a:spcBef>
              <a:buFont typeface="Arial" pitchFamily="34" charset="0"/>
              <a:buChar char="•"/>
              <a:defRPr/>
            </a:pPr>
            <a:r>
              <a:rPr lang="zh-TW" altLang="en-US" sz="3200" dirty="0" smtClean="0">
                <a:solidFill>
                  <a:srgbClr val="C00000"/>
                </a:solidFill>
                <a:latin typeface="+mn-ea"/>
                <a:ea typeface="+mn-ea"/>
              </a:rPr>
              <a:t>美洲</a:t>
            </a:r>
            <a:endParaRPr lang="en-US" altLang="zh-TW" sz="3200" dirty="0">
              <a:solidFill>
                <a:srgbClr val="C00000"/>
              </a:solidFill>
              <a:latin typeface="+mn-ea"/>
              <a:ea typeface="+mn-ea"/>
            </a:endParaRPr>
          </a:p>
          <a:p>
            <a:pPr marL="514350" indent="-514350">
              <a:spcBef>
                <a:spcPts val="1800"/>
              </a:spcBef>
              <a:buFont typeface="Arial" pitchFamily="34" charset="0"/>
              <a:buChar char="•"/>
              <a:defRPr/>
            </a:pPr>
            <a:r>
              <a:rPr lang="zh-TW" altLang="en-US" sz="3200" dirty="0" smtClean="0">
                <a:solidFill>
                  <a:srgbClr val="C00000"/>
                </a:solidFill>
                <a:latin typeface="+mn-ea"/>
                <a:ea typeface="+mn-ea"/>
              </a:rPr>
              <a:t>歐洲</a:t>
            </a:r>
            <a:endParaRPr lang="en-US" altLang="zh-TW" sz="3200" dirty="0" smtClean="0">
              <a:solidFill>
                <a:srgbClr val="C00000"/>
              </a:solidFill>
              <a:latin typeface="+mn-ea"/>
              <a:ea typeface="+mn-ea"/>
            </a:endParaRPr>
          </a:p>
          <a:p>
            <a:pPr marL="514350" indent="-514350">
              <a:spcBef>
                <a:spcPts val="1800"/>
              </a:spcBef>
              <a:buFont typeface="Arial" pitchFamily="34" charset="0"/>
              <a:buChar char="•"/>
              <a:defRPr/>
            </a:pPr>
            <a:r>
              <a:rPr lang="zh-TW" altLang="en-US" sz="3200" dirty="0" smtClean="0">
                <a:solidFill>
                  <a:srgbClr val="C00000"/>
                </a:solidFill>
                <a:latin typeface="+mn-ea"/>
                <a:ea typeface="+mn-ea"/>
              </a:rPr>
              <a:t>亞洲</a:t>
            </a:r>
            <a:endParaRPr lang="en-US" altLang="zh-TW" sz="3200" dirty="0">
              <a:solidFill>
                <a:srgbClr val="C00000"/>
              </a:solidFill>
              <a:latin typeface="+mn-ea"/>
              <a:ea typeface="+mn-ea"/>
            </a:endParaRPr>
          </a:p>
          <a:p>
            <a:pPr marL="514350" indent="-514350">
              <a:spcBef>
                <a:spcPts val="1800"/>
              </a:spcBef>
              <a:buFont typeface="Arial" pitchFamily="34" charset="0"/>
              <a:buChar char="•"/>
              <a:defRPr/>
            </a:pPr>
            <a:r>
              <a:rPr lang="zh-TW" altLang="en-US" sz="3200" dirty="0" smtClean="0">
                <a:solidFill>
                  <a:srgbClr val="C00000"/>
                </a:solidFill>
                <a:latin typeface="+mn-ea"/>
                <a:ea typeface="+mn-ea"/>
              </a:rPr>
              <a:t>中國大陸</a:t>
            </a:r>
            <a:endParaRPr lang="en-US" altLang="zh-TW" sz="3200" dirty="0" smtClean="0">
              <a:solidFill>
                <a:srgbClr val="C00000"/>
              </a:solidFill>
              <a:latin typeface="+mn-ea"/>
              <a:ea typeface="+mn-ea"/>
            </a:endParaRPr>
          </a:p>
          <a:p>
            <a:pPr marL="514350" indent="-514350">
              <a:spcBef>
                <a:spcPts val="1800"/>
              </a:spcBef>
              <a:buFont typeface="Arial" pitchFamily="34" charset="0"/>
              <a:buChar char="•"/>
              <a:defRPr/>
            </a:pPr>
            <a:r>
              <a:rPr lang="zh-TW" altLang="en-US" sz="3200" dirty="0" smtClean="0">
                <a:solidFill>
                  <a:srgbClr val="C00000"/>
                </a:solidFill>
                <a:latin typeface="+mn-ea"/>
                <a:ea typeface="+mn-ea"/>
              </a:rPr>
              <a:t>台灣</a:t>
            </a:r>
            <a:endParaRPr lang="zh-TW" altLang="en-US" sz="3200" dirty="0">
              <a:solidFill>
                <a:srgbClr val="C00000"/>
              </a:solidFill>
              <a:latin typeface="+mn-ea"/>
              <a:ea typeface="+mn-ea"/>
            </a:endParaRPr>
          </a:p>
        </p:txBody>
      </p:sp>
      <p:pic>
        <p:nvPicPr>
          <p:cNvPr id="1031" name="Picture 8" descr="http://4.bp.blogspot.com/-Ar-0IAuBG18/Ux1faMhGUAI/AAAAAAAABeo/8cGw221IMMY/s1600/mba_salary.jpg"/>
          <p:cNvPicPr>
            <a:picLocks noChangeAspect="1" noChangeArrowheads="1"/>
          </p:cNvPicPr>
          <p:nvPr/>
        </p:nvPicPr>
        <p:blipFill>
          <a:blip r:embed="rId6" cstate="email"/>
          <a:srcRect/>
          <a:stretch>
            <a:fillRect/>
          </a:stretch>
        </p:blipFill>
        <p:spPr bwMode="auto">
          <a:xfrm>
            <a:off x="5274407" y="2204864"/>
            <a:ext cx="3242637" cy="383996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848544" y="404666"/>
            <a:ext cx="8420100" cy="1362075"/>
          </a:xfrm>
        </p:spPr>
        <p:txBody>
          <a:bodyPr rtlCol="0">
            <a:noAutofit/>
          </a:bodyPr>
          <a:lstStyle/>
          <a:p>
            <a:pPr eaLnBrk="1" fontAlgn="auto" hangingPunct="1">
              <a:spcAft>
                <a:spcPts val="0"/>
              </a:spcAft>
              <a:defRPr/>
            </a:pPr>
            <a:r>
              <a:rPr lang="en-US" altLang="zh-TW" sz="4800" dirty="0" smtClean="0">
                <a:solidFill>
                  <a:schemeClr val="accent1">
                    <a:lumMod val="75000"/>
                  </a:schemeClr>
                </a:solidFill>
              </a:rPr>
              <a:t>2015</a:t>
            </a:r>
            <a:endParaRPr lang="zh-TW" altLang="en-US" sz="4800" dirty="0">
              <a:solidFill>
                <a:schemeClr val="accent1">
                  <a:lumMod val="75000"/>
                </a:schemeClr>
              </a:solidFill>
            </a:endParaRPr>
          </a:p>
        </p:txBody>
      </p:sp>
      <p:sp>
        <p:nvSpPr>
          <p:cNvPr id="4" name="投影片編號版面配置區 3"/>
          <p:cNvSpPr>
            <a:spLocks noGrp="1"/>
          </p:cNvSpPr>
          <p:nvPr>
            <p:ph type="sldNum" sz="quarter" idx="12"/>
          </p:nvPr>
        </p:nvSpPr>
        <p:spPr/>
        <p:txBody>
          <a:bodyPr/>
          <a:lstStyle/>
          <a:p>
            <a:pPr>
              <a:defRPr/>
            </a:pPr>
            <a:fld id="{EDFC4CB9-E07C-4EFB-A623-4AFFB33E0F20}" type="slidenum">
              <a:rPr lang="zh-TW" altLang="en-US"/>
              <a:pPr>
                <a:defRPr/>
              </a:pPr>
              <a:t>4</a:t>
            </a:fld>
            <a:endParaRPr lang="zh-TW" altLang="en-US"/>
          </a:p>
        </p:txBody>
      </p:sp>
      <p:pic>
        <p:nvPicPr>
          <p:cNvPr id="57348" name="Picture 2" descr="C:\Users\d5230\AppData\Local\Microsoft\Windows\Temporary Internet Files\Low\Content.IE5\1LSQGRU7\MC910216995[1].PNG"/>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2874452" y="1988840"/>
            <a:ext cx="4407327" cy="268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52966629"/>
      </p:ext>
    </p:extLst>
  </p:cSld>
  <p:clrMapOvr>
    <a:masterClrMapping/>
  </p:clrMapOvr>
  <p:transition spd="slow">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1" name="Picture 3" descr="第二次機器時代：智慧科技如何改變人類的工作、經濟與未來？"/>
          <p:cNvPicPr>
            <a:picLocks noChangeAspect="1" noChangeArrowheads="1"/>
          </p:cNvPicPr>
          <p:nvPr/>
        </p:nvPicPr>
        <p:blipFill>
          <a:blip r:embed="rId2" cstate="print"/>
          <a:srcRect/>
          <a:stretch>
            <a:fillRect/>
          </a:stretch>
        </p:blipFill>
        <p:spPr bwMode="auto">
          <a:xfrm>
            <a:off x="6731033" y="3704828"/>
            <a:ext cx="2743644" cy="2713504"/>
          </a:xfrm>
          <a:prstGeom prst="rect">
            <a:avLst/>
          </a:prstGeom>
          <a:noFill/>
        </p:spPr>
      </p:pic>
      <p:sp>
        <p:nvSpPr>
          <p:cNvPr id="8" name="標題 7"/>
          <p:cNvSpPr>
            <a:spLocks noGrp="1"/>
          </p:cNvSpPr>
          <p:nvPr>
            <p:ph type="title"/>
          </p:nvPr>
        </p:nvSpPr>
        <p:spPr>
          <a:xfrm>
            <a:off x="367056" y="160338"/>
            <a:ext cx="8915400" cy="634082"/>
          </a:xfrm>
        </p:spPr>
        <p:txBody>
          <a:bodyPr/>
          <a:lstStyle/>
          <a:p>
            <a:pPr>
              <a:defRPr/>
            </a:pPr>
            <a:r>
              <a:rPr lang="en-US" altLang="zh-TW" dirty="0"/>
              <a:t>2015</a:t>
            </a:r>
            <a:r>
              <a:rPr lang="zh-TW" altLang="en-US" dirty="0"/>
              <a:t>年</a:t>
            </a:r>
          </a:p>
        </p:txBody>
      </p:sp>
      <p:sp>
        <p:nvSpPr>
          <p:cNvPr id="2" name="投影片編號版面配置區 1"/>
          <p:cNvSpPr>
            <a:spLocks noGrp="1"/>
          </p:cNvSpPr>
          <p:nvPr>
            <p:ph type="sldNum" sz="quarter" idx="12"/>
          </p:nvPr>
        </p:nvSpPr>
        <p:spPr>
          <a:xfrm>
            <a:off x="7337827" y="6477601"/>
            <a:ext cx="2311400" cy="365125"/>
          </a:xfrm>
        </p:spPr>
        <p:txBody>
          <a:bodyPr/>
          <a:lstStyle/>
          <a:p>
            <a:pPr>
              <a:defRPr/>
            </a:pPr>
            <a:fld id="{899185D4-4AC2-414D-B657-254D702D9D94}" type="slidenum">
              <a:rPr lang="en-US" altLang="zh-TW" smtClean="0"/>
              <a:pPr>
                <a:defRPr/>
              </a:pPr>
              <a:t>5</a:t>
            </a:fld>
            <a:endParaRPr lang="en-US" altLang="zh-TW" dirty="0"/>
          </a:p>
        </p:txBody>
      </p:sp>
      <p:pic>
        <p:nvPicPr>
          <p:cNvPr id="49154" name="Picture 2" descr="http://www.chiefexecutive.com/blog/wp-content/uploads/2012/07/recovery_fingerpost.jpg"/>
          <p:cNvPicPr>
            <a:picLocks noChangeAspect="1" noChangeArrowheads="1"/>
          </p:cNvPicPr>
          <p:nvPr/>
        </p:nvPicPr>
        <p:blipFill>
          <a:blip r:embed="rId3" cstate="print"/>
          <a:srcRect/>
          <a:stretch>
            <a:fillRect/>
          </a:stretch>
        </p:blipFill>
        <p:spPr bwMode="auto">
          <a:xfrm>
            <a:off x="2288707" y="2424902"/>
            <a:ext cx="5072098" cy="2804298"/>
          </a:xfrm>
          <a:prstGeom prst="rect">
            <a:avLst/>
          </a:prstGeom>
          <a:noFill/>
        </p:spPr>
      </p:pic>
      <p:pic>
        <p:nvPicPr>
          <p:cNvPr id="7" name="Picture 2" descr="http://1.bp.blogspot.com/-ZtOWQLk4c9c/TWJJXkbszxI/AAAAAAAAHck/tdY9Pif0ytM/s1600/200671103136790.jpg"/>
          <p:cNvPicPr>
            <a:picLocks noChangeAspect="1" noChangeArrowheads="1"/>
          </p:cNvPicPr>
          <p:nvPr/>
        </p:nvPicPr>
        <p:blipFill>
          <a:blip r:embed="rId4" cstate="email"/>
          <a:srcRect/>
          <a:stretch>
            <a:fillRect/>
          </a:stretch>
        </p:blipFill>
        <p:spPr bwMode="auto">
          <a:xfrm>
            <a:off x="7077892" y="892546"/>
            <a:ext cx="2036743" cy="2769943"/>
          </a:xfrm>
          <a:prstGeom prst="rect">
            <a:avLst/>
          </a:prstGeom>
          <a:noFill/>
        </p:spPr>
      </p:pic>
      <p:pic>
        <p:nvPicPr>
          <p:cNvPr id="71682" name="Picture 2" descr="http://t2.gstatic.com/images?q=tbn:ANd9GcRu4Rp0MeFGob775xYwwZzveTMoh-qz2aICChB15RJJFS6U5tdv"/>
          <p:cNvPicPr>
            <a:picLocks noChangeAspect="1" noChangeArrowheads="1"/>
          </p:cNvPicPr>
          <p:nvPr/>
        </p:nvPicPr>
        <p:blipFill>
          <a:blip r:embed="rId5" cstate="email"/>
          <a:srcRect/>
          <a:stretch>
            <a:fillRect/>
          </a:stretch>
        </p:blipFill>
        <p:spPr bwMode="auto">
          <a:xfrm>
            <a:off x="704557" y="1045245"/>
            <a:ext cx="2020457" cy="2659583"/>
          </a:xfrm>
          <a:prstGeom prst="rect">
            <a:avLst/>
          </a:prstGeom>
          <a:noFill/>
        </p:spPr>
      </p:pic>
      <p:pic>
        <p:nvPicPr>
          <p:cNvPr id="155650" name="Picture 2" descr="http://life.kingstone.com.tw/Book/images/Product/20156/2015600025344/2015600025344b.jpg"/>
          <p:cNvPicPr>
            <a:picLocks noChangeAspect="1" noChangeArrowheads="1"/>
          </p:cNvPicPr>
          <p:nvPr/>
        </p:nvPicPr>
        <p:blipFill>
          <a:blip r:embed="rId6" cstate="print"/>
          <a:srcRect/>
          <a:stretch>
            <a:fillRect/>
          </a:stretch>
        </p:blipFill>
        <p:spPr bwMode="auto">
          <a:xfrm>
            <a:off x="704528" y="3776814"/>
            <a:ext cx="2000265" cy="2857520"/>
          </a:xfrm>
          <a:prstGeom prst="rect">
            <a:avLst/>
          </a:prstGeom>
          <a:noFill/>
        </p:spPr>
      </p:pic>
      <p:sp>
        <p:nvSpPr>
          <p:cNvPr id="3" name="AutoShape 2" descr="http://www.google.com.tw/url?sa=i&amp;source=images&amp;cd=&amp;ved=0CAUQjBw&amp;url=http%3A%2F%2Fimg.chinatimes.com%2Fnewsphoto%2F2014-04-08%2Fclipping%2F656%2Fa01a00_t_03_02.jpg&amp;ei=B5y9VN2kDYPOmAWRmIDwDQ&amp;psig=AFQjCNGeuwEuiHNBwmp-GShVsizIXf9kYg&amp;ust=1421798791297197"/>
          <p:cNvSpPr>
            <a:spLocks noChangeAspect="1" noChangeArrowheads="1"/>
          </p:cNvSpPr>
          <p:nvPr/>
        </p:nvSpPr>
        <p:spPr bwMode="auto">
          <a:xfrm>
            <a:off x="63500" y="-136525"/>
            <a:ext cx="4857750" cy="4133850"/>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sp>
        <p:nvSpPr>
          <p:cNvPr id="46084" name="AutoShape 4" descr="http://www.google.com.tw/url?sa=i&amp;source=images&amp;cd=&amp;ved=0CAUQjBw&amp;url=http%3A%2F%2Fimg.chinatimes.com%2Fnewsphoto%2F2014-04-08%2Fclipping%2F656%2Fa01a00_t_03_02.jpg&amp;ei=B5y9VN2kDYPOmAWRmIDwDQ&amp;psig=AFQjCNGeuwEuiHNBwmp-GShVsizIXf9kYg&amp;ust=1421798791297197"/>
          <p:cNvSpPr>
            <a:spLocks noChangeAspect="1" noChangeArrowheads="1"/>
          </p:cNvSpPr>
          <p:nvPr/>
        </p:nvSpPr>
        <p:spPr bwMode="auto">
          <a:xfrm>
            <a:off x="63500" y="-136525"/>
            <a:ext cx="4857750" cy="4133850"/>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sp>
        <p:nvSpPr>
          <p:cNvPr id="46086" name="AutoShape 6" descr="data:image/jpeg;base64,/9j/4AAQSkZJRgABAQAAAQABAAD/2wCEAAkGBxQSEhUUEhQUFRQWFhkXGBgXFCAXFxoYHRgYHBgYGRkZHCggGh0lHRQVITEhJSkrLi4uGCAzODMsNygtLisBCgoKDg0OGxAQGi0cHBwsNSwsLDQ0LCwsLCwsLy8sLCwtLCwzLCwsLCwsLDQ0LCwsLCwsLDQsLCwsLCwsLCwsLP/AABEIAM8A8wMBIgACEQEDEQH/xAAbAAACAwEBAQAAAAAAAAAAAAAEBQACAwYBB//EAEYQAAICAAQDBAUKBAQFAwUAAAECAxEABBIhBRMxIkFRYQYyU3GBFBUWI0KRkpPB0TNiocI0Q1Jyc4KDstIHJPGUoqOxs//EABkBAQEBAQEBAAAAAAAAAAAAAAABAgMEBf/EAC4RAAIBAwEGBgEEAwAAAAAAAAABEQIDElEEExQhMUEyYXGh8PEzIkKR0VKx4f/aAAwDAQACEQMRAD8A7X/1P6wf9T+zHDY7n/1Q65f/AKn9mOGx9fZfxI8d3xs3yWTeUlUFkKWO9bKLPXETJuYmlA7CsFJvvIsbdcP/AEKmiDSBoyz8uQ6tZHY0i009N99/PBmXzmV+RSMMswjEyApzmstQptXUV4Yld2pVQloFQmpk5WbIukaSMKSTVpN9dJo7d2CctwOaSIyolqOg+0wHUovVgLw947mYPkOXKwEBhJyvrCeWQ25P+u/A4OzWUdoRM8d5hRywy5wIABH/ABF00os/YGMu/VC7cxu1Jza+jGZIB0LuARciA0emxbAEvD5Fl5JX6zUF02PWNULuu8Y7jPZLWUflZVwsUWppZSrjbawNgPDCloRNxRijpYkV0skh9IU0CoPcDv5YlF+pzOhaqEhSfRzM+zH5sf8A54xzXBZ40LulIKBOtWonYeqxx9CbMkhmJoAi7LDdmpQLy9ncgbXgPjsbPl3RjoUlSXZZCBpN90K/1OMU7TXKlGnaUHF8P4HPNWiNtJBIYghdr+1XlWPYOAZl2KrC+oAEg0pANgHtEddLfccdFwPhnMyyrzZlJIltYpBSgHVGrg0wPUV39xxvn1iCZxpDPymGXOlYzG6jmOAqiXYixZPTc409oqyaX+jKtqJOQ4lwySBgsoALCwAwbvqtj1xp8yT80whLkUWQGFVQPUkC+0NvPDmXILl82keT1mZd2M5Qx6SgO2wPQm+/ww/z2TUTRuSgRHJRL1DmS2Vnfe9Jk2A8gbqxiu+1HmvnIK3Jx/0Xzfsf/vT/AMsCJwiYrqWNiNZj237Y2o1032vHSZB0Hyf1ARzVOqjpzJ/zHr1oztVbDb4LuBPCAFkdg3M+tVraGRBfclUVPS73I+FV2uH5EwQNF6M5pgx5LjSL3FE+S+JwHnOFzRANLG6AmgWFC99v6HHZc5IwyKuXWRVMgA6LI0mhd3PrcthYPeLoYWemUcWheVyV7bEctNOtD0IYAatNEGr6jGaL9bqSa6lqoSUnKah44ZtwOayAFJEay0HHqNdEX16HHcZ3Ms2ZEEecMTELUfyUOB2L9cjwBOBsnxKeZMtJzSkZikM7BEsGPqe0pAuxt0we0VNSlH8/0N2jhMnlXlcJGupm6AEC6F9Tt0Bwy+i+b9ifxp/5YYeiEUs2cGYILAM2t9hRKGrArxHQY6P5CfYn/wCki/8APFuX3TVCgUW01JwWf4PPAoaWPSCaB1Kd6v7JPgcEN6NZoAtyTQF+uh2HU0GvDf0s4a+lH5ZVFJ1sYkjA1FQCdDEtvhgeHo+WAhlgWWYGIyKjKJEQElQKpDQ7RrcD3Ud94p8uY3alo5r6LZv2J/Gn/lhfncjJE+iRdL0DVg9enQkY73PcuMtGqwqhCEr83vKCaBBLIQrHf4YVHIQ/OpVtEaKYyqBaDNoSlAAodo2cKL9TmdJFVtdjmMzkXjm5LUJNSrWoEW1Vv8RjPOQGJ2jetSEqaNixjtYZs8ZnMbjkDMON+WNhJ2h2hq6E4nGpuIBpmjdeQuphXKJEY+Grp8cVXqpScfyTBR3OFwXwf/EQ/wDGj/71wJgvg/8AiIf+LH/3rj0VeFmF1PtOJiYmPiHvOE/9T+uX/wCp/ZjhsfVfSngQzXLtymjV0F3deJ8sIfoKntm/AP3x7LO2WrdCpqfNepwrs11VShH6IEc9gWVdUMigsaFkbbnDPhmRnhjaP/2MiMwYiSQMLArxGCfoKntm/AP3xPoIntm/AP3xKtrs1NvLr5MKzWu3uLfSKKZolL/JESK9KwOL7RF0tnv/AFw6zOYi0kNJlkkaQtpDc0BmhEV0oABJ3323wP8AQRPbN+AfvifQVPbN+AfvjD2iw0ll7Mqt3F29zXMyxQy6ppIWjeGKJ4r1va12iq7Up89xfhuuyLleIq880JCgtrDqqaNJVAu+x7Q7PWr69SZ9BE9s34B++J9BU9s34B++C2iwv3dVHQO3c0LTsGy86xPG0hMNBMy8ovnLp3lpRv4fHFOKENHMsUqc91XnR87sIBu4i1dk2QLF7bjHv0ET2zfgH74n0ET2zfgH74i2iwv3ezG7uPsZeivFFiQqjs8nJkkOsnRHpHZjVSd99yR/8B8d4jGcsQhJfMlXZeYZBGq3SWenb1HT3b4Y/QVPbN+AfvifQVPbN+AfvjXEbNnll7Mm6uREAnEnjHE9UpXlqqsb3BqEUPOzWCc/mtRiSMpHOIYZEkJVVA0OroWbybYVi30FT2zfgH74n0ET2zfgH74cRs/L9XRR0Lu7mhtmszmTBCEzcImBfmHnJuL7Hd4YXcCy2lZNTpzJ5RHesbIjapnvwNGvHbBf0ET2zfgH74n0ET2zfgH74i2mwlGXsN1cmY9zDPelSGRysmcC6jWhowtfyhoyaPXc4w484zHyKmanDAtIy6hcgFsQAOnlg76Cp7ZvwD98T6CJ7ZvwD98aW07Moaq6eTI7V19UVjz0D59pFErTB2VO0iwGk0Alj2gNidr8gcUyZh5L5CGYlnF80mo2kBFxr/KQtX3+eNfoKntm/AP3xPoKntm/AP3xniNn/wAn/Ghd3c0MuD5FUz0rRFVy8ZZLaQdTGR3mz2r3wLl3jgi5OYnjnjZhawuWaM79tXqu4Ar5+8E/6CJ7ZvwD98T6Cp7ZvwD98V7TYfWv2fYm6uaC/wBJIdaB4HgOXjHZVH+s3I3cN2i11jXNCSDLQQK6CV3kU06sND7Xq+yDY364L+gie2b8A/fE+gqe2b8A/fF4qxCWXJeTG6udY9y3E+NxCVFaWTcASGHMty4yKHZpO351W+FucctxSNzoppIWBV9alaUA6qHXTe4/csPoKntm/AP3xPoIntm/AP3xKdo2enpV2joyu3cfYw4pkvlEbKjxArmp2IeQLsTsReMeF8MOXjzReSDtZaRAFlDEsRsK+GDfoIntm/AP3xPoIntm/AP3xeKsxGfL0ZN1XM4+5xGC+D/4iH/ix/8AeuOs+gqe2b8A/fG2T9C0SRH5zHS6tWgdzA118sdXt9hqJ9mZVitdjt8THlYmPnyekwzfdi8UYobYpmu7G0PQY4pJ3HJp+FE5Q8MTlDwxfEx0xWhmSnKHhicoeGL4mGK0ElOUPDE5Q8MXxMMVoJKcoeGMmQalHdTf2/vgjGL+uvub+3DFaFkvyh4YnKHhi+JhitCSU5Q8MZo0Zuip07GiDR8/DFs2V0PrNLpOo2RS0b3G428N8fGYcvBJl82+Th5KcvLx/Jo4nEjZWLMKZpZiV+skdC+1s2jqSWIDFaCT7IpQrqBUrV6gbFeN9MenRWrs6au72rxvHzQcLjmyHFeSHTKa5ZMukWqFHC5VQwVVAJjMoY6RQYjvBNj+n8Oak4bFGsEjZZMlG7lGUFpqUIjozBiiVqIUHUSv+kgsVoJPq3KHhicoeGKZKQtGjMhRioJQkEqSN1JUkEjpsSMbYYrQSU5Q8MZrGNR27h+uN8Zp6x9w/XDFaFk95Q8MTlDwxfEwxWhJM2RR1rGXMj069SaP9Woafv6YW+mckC5KY5pHkhCgtGmrU9MNKDSQTbaRV0b32vHzrI5eDlQSSJGco2eeXNQJA3yaDVlWWFNDINShhGS2mi7XQ2wxWgk+tPoAs6QDW5NDfp9+Ks8YOklQx7iRfltj5gvBm+buHSSc4NHnIOXGWYKkRztxlox1YQlB2r0gd2+NuMZcLxYygLNmGzOWRYZclqKwhF1Sw5g3pC276xXaUqRdYYrQSfTuUPDE5Q8MWGPcMVoJKcoeGBnFN8RgzAcnr/EY5XUklGpukMxMTEx2MCh+KK6qypKVYWDyzuCAQcbR8SFD6ub8vGXDv8Nl/wDgp/2LjzicrLCTH63ZA6dS6j7W3f3450c7jOtyFygI+dB7Ob8vE+cx7Ob8vHH5nj2ZGyFXP12wkh19kRaLBO+5luhttfUWfnuNyJNGrXHFoVmfVEdVgkqIyxk+z61KBv1x2g55LQ6H5zHs5vy8T5zHs5vy8I8hxafTIJEHMWSNRqpdpHRRrVWbSafoLHZ62aG75zMK01iEiONXAth3OTvp79IwgmS0GvzmPZzfl4nzmPZzflnCDjPF5UD8u9lRv4RatVbWLH31gmLiTlZL16lMYAWMKxLtpWuaQOu29DzwguS0G3zmPZzflnGTcTGtfq5ujf5f+3CmefMxoJJOboCytIFWEugVgYybaj9WGJ0lt6rDxx219zf24QTJaHnzmPZzfl4nzmPZzfl4z4g8gW4uXY68xiqhe82oOMeCZuSWFZJFVS1lQpJtPsN2gCCwo0RYsd+LiMloFfOY9nN+XifOY9nN+XgDgfFWnbMBojEYZhHTMCxBhilBbSSAfrugJ6YLM5MuhapVDOT/ADEhAPwsSfIeNhiMloafOQ9lN+XifOY9nN+XjPiGa5UZeroqKuurBevxxnxbOGJF0KGd5EjUE0upjVk0TQFn4ViQpgZrQI+cx7Ob8vE+cx7Ob8vAvCM80okDqqyRSGNwpJUmlZWBIB3SRDR6Ekb1ZpwniTTPOrRGLlOqqGYFmUxqwZgthfWO1nar32FgZLQN+cx7Ob8vGa8TGo/VzdB/l+/Eys5JdWrUjd3QqRakb+Gx81ONV9Y+4frhiM1oefOY9nN+XifOY9nN+XgDjmcmhXXGsRUUCHZgxYkBFQKpssSAPM4M5zrEGaPVJpFpGQbba1VnKirPU1thiXJaF/nMezm/LxPnMezm/LwPwXOtPBHKyhGdbKg6gDZFXQvp1xpl5y7vsNCnSPEtQLH3CwPeDhiTJaGnzmPZzfl4nzkPZzfl4zzWa0NGtXzHK9arsM1+fq18cD8SzsiyRxQqjSSB2t2IUImmz2QSSWkQV5k91GQhmtAz5zHs5vy8T5zHs5vy8DZHiHMy6zBGspq5akFtXegJIBNgiyQMU4PnnnhLlRG+uVNN6wpSR0F1V+qCa+/FxGS0DPnQezm/LwO2f7X8ObqP8s41yWY5iBqo7hhd0ykqwvvplIvGvf8AEY431CXqboqTfQW5v0uy8TlJOarCrHKbvAI6DwIx7ji/TP8Axkv/ACf/AM0xMG2fUt7FbqoVWqOvyHFoBBADNECIkBBkWwdC2CL2ONMzxLLumn5RCN1P8Ve5g3j5YbZruxpEuwxKHFxnza3S1MHHtBAO0uah11KO1mDpuRkI25h2ASqPXvxvmmgZlK5jL0FCtc2z0jKAyh9JXtX07viOpcqvUge81jPL5mNxasp3I694JB/qDjtJzin59HM8MXLxoyPmcs6sVNqyxG1qvUatioNijeNFGU1yE5iMq6qtfKT3arv6zcHVjqdAxNAwkRT8+jjeMZTKZnVzJ8sbAC0yqaFVqcNrat6AIG/Q4Ig+Sxq6JNlCrFTTaO42NRVhqraiRYrqcdSVGFr8by4UMWYKRYYxvpIq7B00RQJ9wwkcvn0IQIuyGzOUdVEo0sbU8xww25n2QNI8icN24xBqX6+Ho1/Wr17PnhplZkkXUhsWR0I3BIIIO4IIIx669tfc39uEiKfn0JOKZvLTwvEczCokUqSJFPZPrDr3ix8cbtxaCxWYgCi7Gtd+lUdW1b93fhhns5FCuqaSOJbrVI4Rb8LYgXsce5LNRTLridJEutSOHW+8WprFyEU/PoS5DMZaKSdxmYTz5RIRzF7JEMUVDffaEH44v85wCXWJ4CGUK31y7aSxUjf+dgfhhtk85FLq5Ukcmk02hw2k+B0nY+RxszKCFJFtdDvNdcSRFPz6Oe4xmYJ00DNxpuDYkQg0QdwT5Y8z+YgkjVBm4w6MrrIZEY61IIJFgEHcEbbE1WOkYAbnFJ5ERS7sqqossxpQPEk7AYnKZJjTMnPcOzMMVk5uBmeRpJTqVdTFQoCjV2QoVAOuy7m98bZbO5dJJX+UwnmsrVzF20oqf6t/VvDrLSpIoeNldDuGVgyn3EbHHqupJAIJXZgDuLFi/DYg4slin59CTKcThDSO08Fu2w5qmlUUo69Tu3/NXdjYcYy+o/Xw9B/mr5+eGsTKwtTYsj4g0R94OIq9o+4fri5CKfn0I89nMvI0ROZiAik5mnmLTHQ6qD2tqLhveoxuvF4NRJzEFbUOYtg73vq3vb3V54Lz3FcvAQJpoYiRYEkqoSPEBiLxs+ajEfNLoI9OrWXATT3Nquq88JEU/PoUcMzuXhiWMZiFtIIvmKL3J6avPEy3E4Fd/r4NLHWDzVsEgBlIvxF3/MfDdvks1FMuuF0kSyNSOHWx1FqaxpqXVpsagASO8A3RP3H7sJEU/Po5ziM0ErxsM4iaDdCRDexG1nY0xF+Bx7xHMQu0ckebgjkjDKGLK4Kvp1KV1i90Q3fVR1FjHTaMD53NRQrqldI1utTuFF9wtjV4ykk29SY0oS8NzeXhRIxmYWREVRci6iwvU7ENuWsbV1vx2mQzmXgjZVzELnXLJ/FVbLyO+nr4vV4fsyhdRICgXd7V1u+lV34wy+didOZG6PHv2kYOu3XdSelYsiKfn0K8hxGBECnMQFt2YiVa1MxZq36Wxryxr88Ze/48PX2q/vhwoBFjcHA7+t8RjlefJepujE+aelmYR83IyMrKdFFTYPYUbEe7Ex9VxMag91G340qnHp5/8B813Y2h6DGOa7sXjkFDGKfyM8D8KA+I5e5I2MXNUJIpHZ2LGMg9sjuRsLOF5bUsenL6Cs7sXqMUBJJfqsT5Y6LmjFVcDptjtBiTXExTmjE5oxIEo9k6H3Y+ayIvLRtETnQhD2j71Gd4zXqososXqJrqQMfSDIMZ6E/0r+EYsFkC9GZFaC19UySke7mvtttg9/XX3N/bj1GA6Ch5DGbyjWvub+3CBJlxuZkgkZE1uFOhSLBfooIHdZF+V4Az2SMeTky8JJleCUK1btIVNuxFAMzNfUddumHXNGPOaMIJJzXown1zFC7pyY11yZcQshDNpgXTGmpACTpOoqT17WHSf4lr74k0e4M/Mr747/5cGc0Yo2kkEiyOhrptRr4HEgShX6VykQEBHa2T1RdU6ncde7FePsWhjcxvpWaKR006m0hwbKrd6TpahZ7OHHMGJzRiKlzJO8ib0ef+M1MqTZh2iBQr2QiBmogaQzpKwJq9V94x76P5FYZs2EQqrSIwJs6jyY7Ys27GxuST0w55ox5zBiwWUCZH+LPXq6lv/foGr+mge8HBaesfcP1xWLSopRQ3NAVuTZPxJJx4so1H3D9cWBKF/pAhcRxAH66QRswHqxhWd9x6tqhQHai4resY+kcSNAY/rUVGhJ5MWoqolUrSlSpUaO0ADS3th1zRic0YkCUKvRqRzHJqZ3QSsIneMRu8dKbZQqjZi6g6RYUHe7JPDvXmv1uZZ92ldHw0gD3g4M5oxTs6tVdqqut68L8N8IEo2wi444jzGXlkVjEqTKdMbSaXYRlCQoJHZSVb/mrvw65oxOaMIEo5RoWHDUi5b6kSB2j0EkQiZWaOgO03LRl0Cz3d4wz4EwaXMyopEbyJpJUpqKxoruAwBrYLdb6PjhvzRispVgVYWCKII2IPUHywgSgXgX8Fa9W3KeHL1ty68tGmvKsayev8RjcSDA7ntfEY5Xui9TdAZiYmJjoZBs33YqvTFs13YqvTGLf5GWrwoVekPEmgVWW+p2ETPfgBp+0TsB33thdwTjMzSLHNYarP1DLq2FlT/pDMBZ6Vv1GHXE8lzdNaNSmwzLqKnYgpvStYHao14HA+T4VpZWYRsQST2bZSWdhofqB9YQRW9k7dD3OY1xMTExoHjdMcXLxrM8tXDqAVBLuAE6KG2EVinkTv6X78doccu3osSBvGHCqpdQyltIXTe+9MiNve6jqLBywh5weZnjtzbB5FO1eq7KOgG9AdwwQ3rr7m/txhwnKNFGEdtbamYtvvqYt3m73643f119zf24oMuIvIEPK0ar6vZVV+02ld2IH2QRfjhfwzjZbJtmZAOwJi2mxYiZxqCntIWCA6G3UtR3GGOeyxkUBZHjYMGDLXUdxBBDKRYIP9DRwNl+EhUZGdnEhkMuoD6wyCjdAaQBsAK28cQGPCs9MZeVOIraFZlMYYVvTowYm9JKUwq9R2Fbn84mXQKpVDN4nUWCgfgYn4YF4XwnlNraV5W5axqXCjSikmuyosknc99DpWCjARLrFUyhX8eyWKkfiYEeY8MUE4lmuVGXAuioq66sF/XGuZdlUlELt3LYW9/E7Ad593Q9MC8W4cJ00l3TcG1PgQdx0PTBcKaQBZNd7GyfeT1xn9WT0M85A+CZ5pctFNIArPGGYLZANbgE7kYW+i/GZMx/G0qxjWQRfJ5YXUN17UpqQA0CVAo1fUYaZLh/KijiV20ounuthVCyBsRd7VjHh/CTG4keaSZlj5SlwoKoSC3qqNTMUSyf8AQOm96NBWUmYs6NVo2xG1qRamvHqp/wBt9+NR6x9w/XGWUhILs1anboOgUClH/wCyfNjjVfWPuH64AU+lHHDlYiY0Ek2lnVLoaUFvI57kUEe8lR1OCeP554IGeNdT6kVRoZ93dVsonaYAMWIHcMZcc9Hcvmw3NjUu0Zj5ldsKb2B8ixO+CJsgSmhJHiACaNFDRoN94OoGgCDYrE5gpwLOmaMlmVnDsraYnh0kfZaOUllNEHfqCCNiMEZaYu79NCnQPEkAFj7rNV/KfHFOG5DlB7ZneRy7uwAJago2UAABVVQPAb2d8Xy8JV36aGOseIagGHuNA+8nFB5m81oeJavmOV69KRmvz9WvjgfiebkEkUMOgPIsj6pFLKFj0A9lWUklpUHUULO+LcQ4UJXR+ZIug3StQOxHwNEix3E494jw4yNG6SNFJHqAZQrWrABlIcEEWFPjajusHCylyRdeYJNxh/kJzKp9Zy7CUXHM9XT2RqZdfgLrGvBs680b6nQyKxU1A8JQ6QRqjmYt3hr6EEY0ThWmEQpLIiqiopBGtSpvmaq3Y7WDsa6bnFslkTFzG1GWWQ6izUoJC0qgKKVRXgepO+NFN8jOXQMQAbKsAbAZWKsAfDUpxr3j3j9MZZGDloFJs7ljVAsxLMQO4amO2Ne8e8Y47R0Xqbt9Q3ExMTGgDZruxpEgoYzzXdjaHoMcqfyM0/CjDN5qKKtbBbuh1Y110qNz1HTxxRc9EX0ahqvTVH1q1aelXW9YB4xOEzMJaRIhyZxqeq9fL7bkb7X8DjFZl1ouoFmzRIF7sBEbIHhuPvx2Mj/QMTQMWxMAV0DAA4rB3OD7gSPvAwwZqFnoMcfk1ACLqq4o37eclirVqukB36DbsjuwB1WXkSRQyEMpvceRIP3EEfDEdBrXbub+3A/BCvKARgwBYFhdFg7ayNTMTbatyxwS/rr7m/twB5mZY41LyMqKOrMwVR7ydhjzKzxyqHjZHQ3TIwZTRo0Qa2IIwu9KoVaJQ7SqgljYtGgcjSwZSylW7OoLZ0mvdZGXBcyTAVkDyAtKI7i0PJGp2LLpVQTZA2UMKPfgBrlczFLZjdHANHQwaj4GjsfLGjFQQDVm6Hea645z0cCnNSyRBuW8EK20Ri5ehpNEIBADUJHJ21L0JIKgOV/xLX7JNHu1vrr747/5cAG8sYzmZEUs5VVAssxoAeJJ2AxthP6Tr9WjFSyJPE7gLqOlXBvSNyFOlj/twAxgkR1DIyup3DKdQI8iNjimWzMUmoRuj6TTaWDaT4GjsfI4S8IYlMzy9SiaaUwWhT/KQFqIFAyLIwJ66rF2MD+jelpoTFG8axZMRyhoylPqj5aEsBqK6Jul1r/mFgdPEysLUgiyNvEGiPgQRjxUGo+4frgbIVzZ9Pq6lvw16Bqr4aPjeC09Y+4frgDDO5yGEAzSRxg7Au4QE+ALEXjV5EC6yyhALLE0teN9K88c/wClMS82J3kzEZWKYK0UKyqWYxGiDG/b7A0it+1v3YpxgyS5WASAo6tl5MwEj16e86VohtLgN9qtNkEDcDostLHIoeNldT0ZWDKfcRtiwK3p21AXXfR6H+h+7Cj0VvRL1ZTMxSRoxG8o0pcjKqqL1al1BRqCg99k3h1apr9bmb+7Suj4aa+N4ALKjGWbzMUS6pXSNbrU7BRfcLJq8K+PZkrNlvq5G0yFrVbBuN1ob7HtDrW14rxuQJmMvLKrGIJMppC+mRhGUJCg12UmW/Fq+0MZVUtrQictodOyBSxICgWWJoAeJPSsZQ5qJ05iOjx0TqVgy7ddxtthBBOkHD0E0Mj8uKNuSIyzev8AVJQFWpCg/wCnTZ23wT6JUVlkJBkll1yBY3REbQiqicxVLAKi29DUbNLekaKPVUHcbjAzjtfEfpjPgf8ABWvVt9Hhy9bcuvLRpryrGknr/EY43ui9TVAZiYmJjqZBs13YtHIKGK5vuxVemOdCm4zVXhRsZBiK4HQYQek2deIRaG06pCrG0XblyHrIKG6rhd6OcXkkkUSy9WkAUyQ9qiwUaVGo9kXt1q+mO8HOWdjzRic0Y5Kfi01qUljI1SAKMu1y6Y2I0Dm9sEqaI22vpjbiXEJOVaOS/Kle41VFtCopllDMGBdRpsdD0whCWdPzRijaT1APvGEGSlm5pEjS6RKEFmIjeJX7WmMHqT0PhjOFczIvMjklCssTIG5OogsTLuIyB9WVq++8IQlnSiQDoP6YzeUa169G/twHwuYvGCdV2ynXp1WrspvQAvVT0GNn9dfc39uECWFc0eeJzR54A4lnlhQuwJ3Cqq7s7k0qKO8k/udgcB8O4q75P5RJHTiN3aNDq3XVaqe/1avCEJY85g88UYqSCRZHQ1uLFGvhhBwPjDSyct2gctCs6mFiQFY0VNk33U22rfYVuz5xMugVSqGY951FgoH4GJ+HjhCEsP5o88Tmjzwk9I+NfJIuZypJdwKQdLIFknYbkAeJPxxbP8RYRI0a08roirICuksdy469kBjQO9dd7whdDWNWKq7Mcc0eePeYPPCng+caQSLIF5kUhiYreknSjqwBJItJE2s0bFnFOE8QkledZIxHy3VVGrUxUxq1tWwPaOwvu3wgzI2jKqKUUNzsO8myfiST8ceLKNR9w/XAmUmJZ0bqjdRtakWpr7x71J78ar6x9w/XCBITzR5495o88c56RcXkheNIwO0sjs5gkmChNArTDuCdd7/6TgvP8QKQo8eh2kaJEN9i5CBr2NlQCWq96q98IEscc0eeKWt6q7VVdb14f1P34WcIzjycxJAvMik5bFQQrdhHVgCSRayLsSaN43y0xZ36aFOkeJIALH3b1XkcIEsO5o88e8weeEHGuP8AyeWGPkTSc1tOpF2HZJ2v1jSk0O4HyB24jnJBJFDDoDyK76pASoVNAPZBBJJlQdRW57qw5Gqqakk30fQccweePJCrAgiwRRB6EHqMKcrnpJcsksaKJHUdlm7KtdPZAshe0e667rxnwbPvMJgShMcjRCRAeWxCqSQpJ3VmZCNR3Q79wQZkdiQYwY9r4jGORzBdAxFGyrAGwGVirAHvGpTWNe8e8Y431yXqbofMNxMTExsgNmu7FV6Ytmu7GkSihjnQ4uM1V4UAZ3KmTo7J2XHZ27TVTbHfTR2877hjBuGnmI4fsqxYqQSSbkKjVqoAGU/ZugBeDs/no4Rb3v4Izd4H2QfEYzi4pEz6Bq1bH+E4G5IG5WvsnHeTnADJwRGKs5LsCbZtmrSQAmmuXpNEaaNgHrvj3M8LdmjYSKxQMAZYuZ1ZGB7LINS8sUf13w3zEqopdtlUWdrPwA3J8h1wJLxiBX0M1MASbQ0ApANmq6kYSWAFeEuZVlZoSwbUSsBVidBQWxlPcR3dBWMX4ATqpoVV+VqVcvSnlyFxtzKOrVR8QBjo2AG+Ffz/AJfai5B3BEL1VX10YSIN8pDoUL2Nr9RNC/BbNffj1/XX3N/bjfKZhJV1JuLI9Ug2DRBBAI3GPXUa127m/twyJADxDhkU4UTRq4RtS33NRFiuhokfE4H4VwZcvEsUTMEGu66ksbu+oI7qw3mkRFLOVVRuSxAAHiSdhiQSI6hkKsp3DKQQR4gjY4SIE/CODCBixcyOVCWVVOyCSTSAAsxNs3fQ6VgswkS6xVMoVh/tLFCPxMD7x4YKy2ajkvluj6TTaWDUfA10PljRmUEA1Z6DxoWawkQLONcP+UQtFq06ihur9V1bpY66a+ONOJ5ITJp1FCGV1ZatWUgqaIo9KIPUE4YkAeGKyuqqWYqqgWSSAAPEk9MJRZcR2FfD+HGIH6xnZnaSRiqguzAAdB2QoCgAdyiydydsvkwjyuCSZSrEeGlAgr4KMGwSI6hkKsp3DKQQR5EbHHqspJAokdRtY2sX4bYSIAcpCQXZq1O3QbgKBSi/vJ82PhjVfWPuH64JidWFrRFkbeINEfeCMeKo1HbuH64ZEgW8RyLyEFJ5IiFZTpCspDVvpcEBhWzd1mwcZTcGUwrCrsiIIuVVXG0RBVgSO16q2DsQCO/DTNZmOIAyOiAmgXYKCfAE9+LyyKqlmKqoFkkgADxJPQYSWBfwzIckNbs7yOXdyACWIAFACgAqqoHgu9mzi+XhKu/TQx1DxDEUwrw2B95ODYJEdQyFWU9CpBB9xGxx7rXVp21Vdd9GwD/Q/dhkIFnEOH82SB9VcmUyVV6rikSuu38S736Y84lw4yMjpI0UkeoBlVWtWADKQwIItUb3oO6wW+keGMc1mI4hqkZEW6tmCi+4WcJK5aS0E8/BLy/yeOaWNOWsYZa1ijbNqIu3GxPvIo7434bkWgi0Bg4UVGuhYlUAbIBGoAG3hhsAOu2M+amkta6RdkUQNN6r91G/dhJmGCZHL8tApNncsaoFmJZiB3DUx2xr3j3jBQAPSsDOO18RjjfcpepuhcwzExMTGyA2a7sbQ9BjHNd2LRyChjnT+Rmn4ULPSmQrFYDHYgafEilHrrZJIAAsknYYE4TlmE72rHS6KWBGkEZeEe0B6/yHHQGUYgkGOsMxIF6QqxgfSQp7JsrdDUL07imq6buNHescnxDhbPmSCh0vHLtoUdkum1/Jyeh62T547kyDE5gwhiT1QNIrYV4dBXhj5lNlhzZX5k7LHI4LLArJVjdnVN+yq9TWPpnNHniCQDoP6YQxKA/R7MGTLRO27MgLbBd++wOh8sFv66+5v7ceiQD/AOMUZu0D4A/1r9sIYkUel0LMsBsrGk4aRgnMKry5AraSCNpDGbIIFWRtYAyms5CeOIESOM1yW5XKaQ9qpWUBQrMzXY0hvWFA46rnDzxOaPPCGJOZ9FlUTty7dORGC7ZcQlCGbTAKRbUAsdJtkvc9oYdoP/ctfsk0e7W/Mr/8V/8ALgvmjzxRipIJG46GtxtRrCGWRZ6WTaYCNLtbJ6q3VOp37+7FPSBtcMbsj6FmieRCttoDg2VF+qdLEeCnDnnDzx5zR54mLmTPeRL6OSD64gFY5cy7QgoVtQiB2AIFBpFlYE+tqsXYxf0fySxTZsKpAMqNZsljyY7Ys27GxV2emHHOHnjzmjzxYZZBcj/Fnr1dS3/v0DV/TR8bwWnrH3D9cUiKqKUULJ2HeTZPxJJ+OIJNyfED9f3whiTmfSeH/wBwHkd0j+TuilYBN2ywLpRRgNQ0dmrbTQIo3fidtkYg6BJI/ksjx8oyIpDodLKN9AKmyL06dVGqPTc4YnOHnhDEib0U1lZ3cALJOWQBSi6eXGpKht6Lq5sgar1VRwdw715r9bmb+7Suj4aa+N4L5o88UtdWqu1VXW9dQP6n78IYk5r0tyGvM5E82ZNU5Wkk0gVDK90BubQDe9rHecGcbZY8xlpJQWiVJlJ0FwJGEegsFBq1WZbqraurAF2ZBj3nDzwVJ0quZU0rT+xP6Pwj5JHA4dDyVte0jKjWFXUKKsAK2NisW9E8uI8voC6As2Ypaql+US6aHhVVhtzR54rKVYFWFgiiD0IPUHCGc5BeBfwVr1bfR4cvW3Lry0aa8qxrJ6/xGNhIBtjBjbfEY5Xui9TdAZiYmJjoZBs13YW8aYiE0SpJUAgkGyaHq79cMs33YHzEiqmp+go+7frv4YxR+Rlq8KEUeZk0q0jugBmLVuKAn2vTZK8sbe7G2V5pMXanItg1lALBNhgy6jVftjXL8Sy8jsBGbAayYfs7s1Gtwbb42DvYxdFyrUwijvUADyh11KNjVbFwdj4+eO5gZMx1gD1aa9u/s1ve3U92/wAN88+ez1ItlUkbEAsAaPd1q+68ZvxFA2k673/y2rYqK9X+YYpnuIxoCHViCDY0WCKBOx67Hp164pA/A0LfWyLZIpG9zHUCB4bKprzvvxfL5lXQONl361tRIN0a7sUnzMcRUMQpkYgdBbBCxJ+CVfuwAnzeYk5zlHcAdkA0e1WpiFI6AJt7j44xzeblOk/WBuUppVcguA+qtHZIvSL8xhrJn8uUJOhlpCRQO0jUtj/cd/fimW4pl9QC0porekDZFLVt3AA+WIUD5shy7FGcli4QgkFiwGjTzVZiLPUHajvQ23nnYRNqdrV0U03avaxcaAqKIa63F+N49fPZViFZEJJBGpF6uxUEA7kkjci/PBUc8UfqJV2vYSr0kju7rJr44AE4VmCzONdtbBbMjAdKsNQI+N4W5vikqwo3OpxDK67KOdMjqEjoj7VgaVo9vbpjqo6qx37/AH9+Pawggml1s8pXWVDkCi1bKoNaZVHrBu7reBebK4VQ76ngi0aWA3MchZnLqd7Tu32GOheFSNJVSp6gix1vp798UkyiN6yIarqoPS66ju1H7zhAEeezcoHZLGlm2Y0xdCgG8QUaev4vLGEE8/JkCm3DoFJdnFVZ1Menf076GOi+Rx0By0oXQ0ihZBO1d5APwxaPKothUUA9aUC66XQwgHPGaS2NyKSk5ti1WJFA216drPq134aJI+pyZFKgqBpXZmIoDdiFFkdO/vGCzko9zy0tuvYG9mze2+4BxDk49QblpqHRtI1CulGrHU4oONimzJcRrK5dQovS9HSwbUVv1SNtXQ+JvHRRSSmRgNIPNZdySAoijI27zvdbCyd/E75vi9lH4+oOv3YrnoogjNJGrAdo2gYk1V0RuaoYgLSTkIrIDLZRdiAaLBWfw2BLH3HCf0rzjRaGVmAVXYhX0g6dBCsOpB7Qv3+OGGR4pCwAjsD1QNOkCmC0B4WRih41ATyzZsbgoaIO1VX9MUov4TI7KRzGNyopLPbBavs7bWdjfUA4ZcNLEi2k7UayMGINFtgB2RXqNt++D5UVtmAIPcd7+BwFI0EL7Igevsoqmjdb7f6W7+7EggUsh7dj1T2dqsaQetm97328O7HPZrPTrFHKJLEkIagAaJR3dguncKCCCTvoC9WvDSfjsSCMsSOYxRezfaBIPTzGM8lxeAq3LD6Y3EZGg7FmoAX3WQPAbd2ALZLiGuSMLeh45NjRIaKRUJsbENrO/Tsiupwy7x7x+mBMrmonc6PWoKD0DKN+x5dru8QelHBfePeP0xwv+Fep0o6huJiYmNkBs13YB4nAZIXRQCzLQs0Ae435dcHZruxjeOG8VFbk26ZpEfD+BvHKGYqV5Tp46WYqbClRYAQjz1dMbZfgzRoiowGllJ2tqEqsba6Oy2LBIs0d8NtWJZxviKdDO7Yqk4OzNqLCu0StkqWLIQWJpi3ZvUK06Vobb1z/AAqSUkkJVdmmOrVoAssFFkEDc3Y7sN7OJqxeJp0G7ZhlsiFiMQ2Hb6drZmY327s9rvsX5Y9z8DMYyoB0OWIJrYxyJsaPe4+7G1nE1HE4inQbti2Lh7hHU0SVVVsqfUPZH8Oh1uyD7seRcG0eoaIi03XV6cF97Ibcbg++8M7xLw4inQbtiDIcElTRemkEd1KzWFZiVAdenaBBPeCBV2D5+HnlSIFDM5k3Y2RquiSbNDbYdAAANsMNWJqOHEU6Dds1A8MTGWo4mo4vE06Dds1xMZajiajhxNOg3bNcTGWo4mo4cTToN2zXExlqOJqOHE06Dds1xhnoS8bKPtCtxY+49cW1HE1HDiadBu2IOF8DljYMzLRbU6ihR7tICgabN6b6i7JO0j4C4Yt2fWui5tkpezstR0VNVq2Yg0TqD/ViasTiKdBu2evFZU/6SSNh3gjvFjr3VhbxThjytasE2XtbE9kkhdOncWTvq6Mdt8MdRxLOHEU6DdsTT8Ido1U7lWLeuCRZ6KdC7UzdaqgN+6mV4K4jKkL2pI5O22oAoyk0AP5PH7R6dMPLxLOHEU6DdsE4fkmQlmPX7IN992TXXr4nc2zbUb9oe8YrqOPV6j34xcuqtJI1TTAdiY8vEx3MH//Z"/>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物件 1"/>
          <p:cNvGraphicFramePr>
            <a:graphicFrameLocks noChangeAspect="1"/>
          </p:cNvGraphicFramePr>
          <p:nvPr>
            <p:extLst>
              <p:ext uri="{D42A27DB-BD31-4B8C-83A1-F6EECF244321}">
                <p14:modId xmlns:p14="http://schemas.microsoft.com/office/powerpoint/2010/main" val="832691667"/>
              </p:ext>
            </p:extLst>
          </p:nvPr>
        </p:nvGraphicFramePr>
        <p:xfrm>
          <a:off x="506508" y="908720"/>
          <a:ext cx="8970997" cy="5588828"/>
        </p:xfrm>
        <a:graphic>
          <a:graphicData uri="http://schemas.openxmlformats.org/presentationml/2006/ole">
            <mc:AlternateContent xmlns:mc="http://schemas.openxmlformats.org/markup-compatibility/2006">
              <mc:Choice xmlns:v="urn:schemas-microsoft-com:vml" Requires="v">
                <p:oleObj spid="_x0000_s3131" name="工作表" r:id="rId4" imgW="9121086" imgH="6156878" progId="Excel.Sheet.8">
                  <p:link updateAutomatic="1"/>
                </p:oleObj>
              </mc:Choice>
              <mc:Fallback>
                <p:oleObj name="工作表" r:id="rId4" imgW="9121086" imgH="6156878" progId="Excel.Sheet.8">
                  <p:link updateAutomatic="1"/>
                  <p:pic>
                    <p:nvPicPr>
                      <p:cNvPr id="0" name=""/>
                      <p:cNvPicPr/>
                      <p:nvPr/>
                    </p:nvPicPr>
                    <p:blipFill>
                      <a:blip r:embed="rId5"/>
                      <a:stretch>
                        <a:fillRect/>
                      </a:stretch>
                    </p:blipFill>
                    <p:spPr>
                      <a:xfrm>
                        <a:off x="506508" y="908720"/>
                        <a:ext cx="8970997" cy="5588828"/>
                      </a:xfrm>
                      <a:prstGeom prst="rect">
                        <a:avLst/>
                      </a:prstGeom>
                    </p:spPr>
                  </p:pic>
                </p:oleObj>
              </mc:Fallback>
            </mc:AlternateContent>
          </a:graphicData>
        </a:graphic>
      </p:graphicFrame>
      <p:sp>
        <p:nvSpPr>
          <p:cNvPr id="31" name="標題 30"/>
          <p:cNvSpPr>
            <a:spLocks noGrp="1"/>
          </p:cNvSpPr>
          <p:nvPr>
            <p:ph type="title"/>
          </p:nvPr>
        </p:nvSpPr>
        <p:spPr/>
        <p:txBody>
          <a:bodyPr vert="horz" lIns="91440" tIns="45720" rIns="91440" bIns="45720" rtlCol="0" anchor="ctr">
            <a:noAutofit/>
          </a:bodyPr>
          <a:lstStyle/>
          <a:p>
            <a:r>
              <a:rPr lang="zh-TW" altLang="en-US" b="1" dirty="0" smtClean="0"/>
              <a:t>主要機構對全球經濟預測</a:t>
            </a:r>
            <a:endParaRPr lang="zh-TW" altLang="en-US" b="1" dirty="0"/>
          </a:p>
        </p:txBody>
      </p:sp>
      <p:sp>
        <p:nvSpPr>
          <p:cNvPr id="5" name="投影片編號版面配置區 5"/>
          <p:cNvSpPr>
            <a:spLocks noGrp="1"/>
          </p:cNvSpPr>
          <p:nvPr>
            <p:ph type="sldNum" sz="quarter" idx="12"/>
          </p:nvPr>
        </p:nvSpPr>
        <p:spPr>
          <a:xfrm>
            <a:off x="7504011" y="6477601"/>
            <a:ext cx="2311400" cy="365125"/>
          </a:xfrm>
        </p:spPr>
        <p:txBody>
          <a:bodyPr/>
          <a:lstStyle/>
          <a:p>
            <a:fld id="{D2A27846-145B-4549-A26A-EC70AB33CFE3}" type="slidenum">
              <a:rPr lang="zh-TW" altLang="en-US" smtClean="0">
                <a:solidFill>
                  <a:prstClr val="black">
                    <a:lumMod val="50000"/>
                    <a:lumOff val="50000"/>
                  </a:prstClr>
                </a:solidFill>
              </a:rPr>
              <a:pPr/>
              <a:t>6</a:t>
            </a:fld>
            <a:endParaRPr lang="zh-TW" altLang="en-US" dirty="0">
              <a:solidFill>
                <a:prstClr val="black">
                  <a:lumMod val="50000"/>
                  <a:lumOff val="50000"/>
                </a:prstClr>
              </a:solidFill>
            </a:endParaRPr>
          </a:p>
        </p:txBody>
      </p:sp>
    </p:spTree>
    <p:extLst>
      <p:ext uri="{BB962C8B-B14F-4D97-AF65-F5344CB8AC3E}">
        <p14:creationId xmlns:p14="http://schemas.microsoft.com/office/powerpoint/2010/main" val="41465060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投影片編號版面配置區 1"/>
          <p:cNvSpPr>
            <a:spLocks noGrp="1"/>
          </p:cNvSpPr>
          <p:nvPr>
            <p:ph type="sldNum" sz="quarter" idx="10"/>
          </p:nvPr>
        </p:nvSpPr>
        <p:spPr>
          <a:noFill/>
        </p:spPr>
        <p:txBody>
          <a:bodyPr/>
          <a:lstStyle/>
          <a:p>
            <a:fld id="{9A4FDA0C-BC8A-4AC3-BFB2-10CC5E08E27C}" type="slidenum">
              <a:rPr lang="zh-TW" altLang="en-US" smtClean="0"/>
              <a:pPr/>
              <a:t>7</a:t>
            </a:fld>
            <a:endParaRPr lang="en-US" altLang="zh-TW" smtClean="0"/>
          </a:p>
        </p:txBody>
      </p:sp>
      <p:sp>
        <p:nvSpPr>
          <p:cNvPr id="26627" name="Rectangle 6"/>
          <p:cNvSpPr>
            <a:spLocks noGrp="1" noChangeArrowheads="1"/>
          </p:cNvSpPr>
          <p:nvPr>
            <p:ph type="title" idx="4294967295"/>
          </p:nvPr>
        </p:nvSpPr>
        <p:spPr/>
        <p:txBody>
          <a:bodyPr vert="horz" lIns="91440" tIns="45720" rIns="91440" bIns="45720" rtlCol="0" anchor="ctr">
            <a:noAutofit/>
          </a:bodyPr>
          <a:lstStyle/>
          <a:p>
            <a:r>
              <a:rPr lang="zh-TW" altLang="en-US" dirty="0"/>
              <a:t>最近</a:t>
            </a:r>
            <a:r>
              <a:rPr lang="en-US" altLang="zh-TW" dirty="0"/>
              <a:t>1</a:t>
            </a:r>
            <a:r>
              <a:rPr lang="zh-TW" altLang="en-US" dirty="0"/>
              <a:t>年景氣對策信號</a:t>
            </a:r>
          </a:p>
        </p:txBody>
      </p:sp>
      <p:sp>
        <p:nvSpPr>
          <p:cNvPr id="7" name="Rectangle 6"/>
          <p:cNvSpPr>
            <a:spLocks noGrp="1" noChangeArrowheads="1"/>
          </p:cNvSpPr>
          <p:nvPr>
            <p:ph type="sldNum" sz="quarter" idx="11"/>
          </p:nvPr>
        </p:nvSpPr>
        <p:spPr>
          <a:xfrm>
            <a:off x="7307779" y="6477579"/>
            <a:ext cx="2133600" cy="365125"/>
          </a:xfrm>
          <a:ln/>
        </p:spPr>
        <p:txBody>
          <a:bodyPr/>
          <a:lstStyle>
            <a:lvl1pPr>
              <a:defRPr/>
            </a:lvl1pPr>
          </a:lstStyle>
          <a:p>
            <a:pPr>
              <a:defRPr/>
            </a:pPr>
            <a:fld id="{820BDDF4-40AB-46FE-A25C-6E493031AFAC}" type="slidenum">
              <a:rPr lang="en-US" altLang="zh-TW"/>
              <a:pPr>
                <a:defRPr/>
              </a:pPr>
              <a:t>7</a:t>
            </a:fld>
            <a:endParaRPr lang="en-US" altLang="zh-TW" dirty="0"/>
          </a:p>
        </p:txBody>
      </p:sp>
      <p:pic>
        <p:nvPicPr>
          <p:cNvPr id="76802" name="Picture 2" descr="https://s1.yimg.com/bt/api/res/1.2/4HwXhh7HgryazrqoqXHhIA--/YXBwaWQ9eW5ld3M7cT04NTt3PTYwMA--/http:/media.zenfs.com/zh-Hant-TW/homerun/mygonews.com/fbf8204cc56cb97daad58da8ba221d4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4792" y="980728"/>
            <a:ext cx="8136904" cy="61026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01299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標題 12"/>
          <p:cNvSpPr>
            <a:spLocks noGrp="1"/>
          </p:cNvSpPr>
          <p:nvPr>
            <p:ph type="title"/>
          </p:nvPr>
        </p:nvSpPr>
        <p:spPr/>
        <p:txBody>
          <a:bodyPr vert="horz" lIns="91440" tIns="45720" rIns="91440" bIns="45720" rtlCol="0" anchor="ctr">
            <a:normAutofit fontScale="90000"/>
          </a:bodyPr>
          <a:lstStyle/>
          <a:p>
            <a:r>
              <a:rPr lang="zh-TW" altLang="en-US" sz="4400" dirty="0"/>
              <a:t>台經院營業氣候測驗點</a:t>
            </a:r>
            <a:r>
              <a:rPr lang="en-US" altLang="zh-TW" sz="2400" dirty="0"/>
              <a:t>(2013/1-2015/1)</a:t>
            </a:r>
            <a:endParaRPr lang="zh-TW" altLang="en-US" sz="2400" dirty="0"/>
          </a:p>
        </p:txBody>
      </p:sp>
      <p:sp>
        <p:nvSpPr>
          <p:cNvPr id="4" name="AutoShape 9"/>
          <p:cNvSpPr>
            <a:spLocks noChangeArrowheads="1"/>
          </p:cNvSpPr>
          <p:nvPr/>
        </p:nvSpPr>
        <p:spPr bwMode="gray">
          <a:xfrm>
            <a:off x="749920" y="980728"/>
            <a:ext cx="8424936" cy="5040560"/>
          </a:xfrm>
          <a:prstGeom prst="roundRect">
            <a:avLst>
              <a:gd name="adj" fmla="val 3294"/>
            </a:avLst>
          </a:prstGeom>
          <a:noFill/>
          <a:ln w="25400">
            <a:solidFill>
              <a:schemeClr val="accent1"/>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59" name="文字方塊 58"/>
          <p:cNvSpPr txBox="1"/>
          <p:nvPr/>
        </p:nvSpPr>
        <p:spPr>
          <a:xfrm>
            <a:off x="771891" y="6021331"/>
            <a:ext cx="3312368" cy="276999"/>
          </a:xfrm>
          <a:prstGeom prst="rect">
            <a:avLst/>
          </a:prstGeom>
          <a:noFill/>
        </p:spPr>
        <p:txBody>
          <a:bodyPr wrap="square" rtlCol="0">
            <a:spAutoFit/>
          </a:bodyPr>
          <a:lstStyle/>
          <a:p>
            <a:pPr fontAlgn="auto">
              <a:spcBef>
                <a:spcPts val="0"/>
              </a:spcBef>
              <a:spcAft>
                <a:spcPts val="0"/>
              </a:spcAft>
            </a:pPr>
            <a:r>
              <a:rPr kumimoji="0" lang="zh-TW" altLang="en-US" sz="1200" b="0" dirty="0">
                <a:solidFill>
                  <a:srgbClr val="1F497D">
                    <a:lumMod val="75000"/>
                  </a:srgbClr>
                </a:solidFill>
                <a:latin typeface="微軟正黑體" pitchFamily="34" charset="-120"/>
                <a:ea typeface="微軟正黑體" pitchFamily="34" charset="-120"/>
              </a:rPr>
              <a:t>資料來源：台灣經濟研究院。</a:t>
            </a:r>
          </a:p>
        </p:txBody>
      </p:sp>
      <p:graphicFrame>
        <p:nvGraphicFramePr>
          <p:cNvPr id="3" name="物件 2"/>
          <p:cNvGraphicFramePr>
            <a:graphicFrameLocks noChangeAspect="1"/>
          </p:cNvGraphicFramePr>
          <p:nvPr>
            <p:extLst/>
          </p:nvPr>
        </p:nvGraphicFramePr>
        <p:xfrm>
          <a:off x="746125" y="957265"/>
          <a:ext cx="8402638" cy="5159375"/>
        </p:xfrm>
        <a:graphic>
          <a:graphicData uri="http://schemas.openxmlformats.org/presentationml/2006/ole">
            <mc:AlternateContent xmlns:mc="http://schemas.openxmlformats.org/markup-compatibility/2006">
              <mc:Choice xmlns:v="urn:schemas-microsoft-com:vml" Requires="v">
                <p:oleObj spid="_x0000_s23557" name="工作表" r:id="rId4" imgW="5958897" imgH="3657538" progId="Excel.Sheet.8">
                  <p:link updateAutomatic="1"/>
                </p:oleObj>
              </mc:Choice>
              <mc:Fallback>
                <p:oleObj name="工作表" r:id="rId4" imgW="5958897" imgH="3657538" progId="Excel.Sheet.8">
                  <p:link updateAutomatic="1"/>
                  <p:pic>
                    <p:nvPicPr>
                      <p:cNvPr id="0" name=""/>
                      <p:cNvPicPr/>
                      <p:nvPr/>
                    </p:nvPicPr>
                    <p:blipFill>
                      <a:blip r:embed="rId5"/>
                      <a:stretch>
                        <a:fillRect/>
                      </a:stretch>
                    </p:blipFill>
                    <p:spPr>
                      <a:xfrm>
                        <a:off x="746125" y="957265"/>
                        <a:ext cx="8402638" cy="5159375"/>
                      </a:xfrm>
                      <a:prstGeom prst="rect">
                        <a:avLst/>
                      </a:prstGeom>
                    </p:spPr>
                  </p:pic>
                </p:oleObj>
              </mc:Fallback>
            </mc:AlternateContent>
          </a:graphicData>
        </a:graphic>
      </p:graphicFrame>
      <p:sp>
        <p:nvSpPr>
          <p:cNvPr id="7" name="投影片編號版面配置區 5"/>
          <p:cNvSpPr>
            <a:spLocks noGrp="1"/>
          </p:cNvSpPr>
          <p:nvPr>
            <p:ph type="sldNum" sz="quarter" idx="12"/>
          </p:nvPr>
        </p:nvSpPr>
        <p:spPr>
          <a:xfrm>
            <a:off x="7307779" y="6477603"/>
            <a:ext cx="2133600" cy="365125"/>
          </a:xfrm>
        </p:spPr>
        <p:txBody>
          <a:bodyPr/>
          <a:lstStyle/>
          <a:p>
            <a:fld id="{D2A27846-145B-4549-A26A-EC70AB33CFE3}" type="slidenum">
              <a:rPr lang="zh-TW" altLang="en-US" smtClean="0">
                <a:solidFill>
                  <a:prstClr val="black">
                    <a:lumMod val="50000"/>
                    <a:lumOff val="50000"/>
                  </a:prstClr>
                </a:solidFill>
              </a:rPr>
              <a:pPr/>
              <a:t>8</a:t>
            </a:fld>
            <a:endParaRPr lang="zh-TW" altLang="en-US" dirty="0">
              <a:solidFill>
                <a:prstClr val="black">
                  <a:lumMod val="50000"/>
                  <a:lumOff val="50000"/>
                </a:prstClr>
              </a:solidFill>
            </a:endParaRPr>
          </a:p>
        </p:txBody>
      </p:sp>
    </p:spTree>
    <p:extLst>
      <p:ext uri="{BB962C8B-B14F-4D97-AF65-F5344CB8AC3E}">
        <p14:creationId xmlns:p14="http://schemas.microsoft.com/office/powerpoint/2010/main" val="406195425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投影片編號版面配置區 2"/>
          <p:cNvSpPr>
            <a:spLocks noGrp="1"/>
          </p:cNvSpPr>
          <p:nvPr>
            <p:ph type="sldNum" sz="quarter" idx="11"/>
          </p:nvPr>
        </p:nvSpPr>
        <p:spPr>
          <a:noFill/>
        </p:spPr>
        <p:txBody>
          <a:bodyPr/>
          <a:lstStyle/>
          <a:p>
            <a:fld id="{A7B97225-933E-4AC4-8223-47F981A2367C}" type="slidenum">
              <a:rPr lang="en-US" altLang="zh-TW" smtClean="0"/>
              <a:pPr/>
              <a:t>9</a:t>
            </a:fld>
            <a:endParaRPr lang="en-US" altLang="zh-TW" smtClean="0"/>
          </a:p>
        </p:txBody>
      </p:sp>
      <p:sp>
        <p:nvSpPr>
          <p:cNvPr id="7172" name="AutoShape 9" descr="data:image/jpeg;base64,/9j/4AAQSkZJRgABAQAAAQABAAD/2wCEAAkGBxMTEhUUEhQVFhUXGBwZGBgYGB4gIBsZHSIdHB0gHRobHyogIR8mICIgJDEhJSotLi8wHCAzODMsNygtLisBCgoKDg0OGxAQGiwkICQuLCwuNSwsLC8sNCwsLCwsNCwtLywsNCwsLCwsLCwsLCwuLCwsNCwsLCwsNC0sLCwsLP/AABEIALABHgMBIgACEQEDEQH/xAAbAAACAwEBAQAAAAAAAAAAAAAEBQIDBgABB//EAEkQAAICAAQDBQUEBwUFCAMBAAECAxEABBIhBTFBBhMiUWEUMlJxkSNCU4EHM5KhsdHSFWKTwfBDc4Lh4iRjcqKzwtPxFlSyNP/EABkBAQEBAQEBAAAAAAAAAAAAAAABAgMEBf/EADURAAEDAgQEAwcEAgMBAAAAAAEAAhEDIQQSMVETQWFxIoHwBVKRocHR8RQjMrEzQiRighX/2gAMAwEAAhEDEQA/APsUaO7y/auoVwAAEoDQh6oTzJ64t9lf8aT6R/0Y8yfvzf7wf+nHgvBEL7K/40n0j/ox3sr/AI0n0j/owVjsEQvsr/jSfSP+jHeyv+NJ9I/6MFY7BEL7K/40n0j/AKMd7K/40n0j/owVjsESyaKQSRqJ5KbVe0fQbf7PBPsr/jSfSP8AoxVn5QskRY0PH/D0xb/aMfxfuP8ALBF3sr/jSfSP+jHeyv8AjSfSP+jHg4nEeTctjsef0xzcTiAJLUBuSQdh9MEXvsr/AI0n0j/ox3sr/jSfSP8A+PHf2jH8X7j/ACx5/aUV1q351R5fT1H1wRDyyqt6s0wrVd9390W33OgxUubUy9yMxJ3m+2mPoLP+zx5mIcs96i3i1X733hpPTy5eWLIpMvrMiu2o3dM9XyPh5bVXpXpi2RevKoJBzLivMR9DR/2fQ7Hy649DiwPaXtuW0e+9fh+e35jzwPJHljep2ok7GwBqYkgbdSxHqDWJhINvG1A3W9e9r8vir6AYtkR3sr/jSfSP/wCPHeyv+NJ9I/6MRHE4rrVuOYo9eXT0P0xL+0Y/i/cf5Yyi72V/xpPpH/RjvZX/ABpPpH/RiKcTiIBD2CLBANEehrHHicQq257DY7nnttgil7K/40n0j/owPl4pC8gM8lKwA2j6qD+H5nBH9ox/F+4/ywJlM/H3k3i+8vQ/AvpgiL9lf8aT6R/0Y72V/wAaT6R/0Y8PEovi/cf5Y4cRi+L9x/lgi99lf8aT6R/0YhLEVFtmJALA3EfMmgPc6nEjxKL4ufLY/wAsVZrMQyLpZjVqeTfdIYdOVjBEPLnEVdXtTkVewj5XX4fQ8/LHsOaRkVxmZNLWQaj5DYn9XsPXEIo8sAVDMQNq1Psb18xvdm/piWiClAdwFFc2JIsHckE8x/HGrIrRKu//AGp9uf6vbevw/PF0cDMLE8hB9I//AI8BDL5YAgFqYUR4txYNcvQD5DBUGchjWte1kkkHmxJJ5dSf34hhFd7K/wCNJ9I/6Md7K/40n0j/AKMd/aMfxfuP8sd/aMfxfuP8sRF3sr/jSfSP+jEMrqErqXZwEQjUF2JLg+6o8hz8sT/tGP4v3H+WKspOrzSaTf2cfQ+cvngisyfvzf7wf+nHgvAmT9+b/eD/ANOPBeCLsdjsdgi7HY7HYIux2Ox2CIPM/rYv+P8AhiMvFolIBbnyr5lf4gjEs0PtYv8Aj/hir+xoqoDTVVXTxFqF9CSfriiOaKWWmVTJqNXLpHqSq7YozHEY5YJtBuomP5ENX8MXQwB+9BvaW/zAWvod/wAsVZrh6RwzFBVxFa6AKrV69euFoRE5riUaEhmFggEDpYJF+VgHEFzCtJG4PhMTkfK48ey8JiZy5XxNRO/UDSDXyxGOAJJEguhE4/fH5YWRSTi0RYKG3NVt5ixz3xVlM2kaeNquWavWncn92LV4XGGDAEEEH6AKBv0oDA8GQSWPxg+GWeqJFW8in9xOFkUpc8kqeA3UkV/m64un4tEvNuRKmvMc/wDXz8sVZjJrGLX70kW3QU68v+eLJOEREsdNFixJ/vNQvfrQGFkUIsyneuxICtHDRP8AeaSvreJnjENqNV6qqvUlR+8EYqXJqZGjNlVjh6/C0hF18sWDg0QqgRRUg3Z2YtVm+ZJPnvhZFDguZQQQKWGruotvmu310n6HFUnE45Gi0Nyez8tEmJcIyStDA5vV3UXI/Cprbl94/wChiM3DkjeLTYtwtegST87wsiLl4pEost8P0YEqfkQD9MVZDNITK9+EslH5qoH79sWDhUew8RAqgWJ91So5+hP574pyGTUd7HvQdPnYVW6V1wsiskz6Osiqdwjfu2P78TbPJGqhib0rsBfOh/H+OIS5FUVmW77th873JPrtixckrhWaz4RsTt9OX+h5YWRR78OYXW6ayL8tJx7/AGpHrVASS1VQNb6uv/CceGEIYUXktgfIKcex8MjBBA3Daget79fLcmvMnCyKWR96b/ef+1MTzneUvd17y6r+G96251hFxW1710gjkbvN9Saj7sYHLfA8kbMJg8EKoI30kR72OXiquR+d4oaYlE64XDKrHvCT4R94kX+f+WL+Lfqm+a//ANDFOdycaraZeNyPu6BuOtbYq4jkITDfcxgnT9wbbj0xDuib4UcSy876tDMACStEAnw1pG/mbs1y+WFefZ1lZUysJUCwTHz3rnW+3QYOyGTVmi72KIOUk1BY6FhkA2bfliwRdE6iFKAedDA8f69/93H/ABkwMcrGJQns8ekj3gg2O+x2xblMuiTSaFVbjjvSAOsvljKKEGVVpJiS4+0HJ2A/Vx9AawR7AvxSf4r/ANWEfE580ssgy42LbnTdNpir91/63xZJm83qkpQQA2gBGBscveXSL3+817UBjWVE49gX4pP8V/6sd7AvxSf4r/1Yy/EuIcQEkSxo2ltYkPdghaArxVQ677j542K8sHNhEN7AvxSf4r/1Y72Bfik/xX/qwVjsZRK88YIQDLI6hiQLlk3IBYgAN5An8sDHiOTDKnftqYhVHeyblhYrxfv5bgdcF8dyUUsf2z6FW/ESABYK7ltuRI/PCqHguVE6DvwZYxHSakvwUQStXZFelVVc8aAEIr+PtHl175zKVjSV2AkeyFW6Ftzx8sT9Js3tFEHugbKjvP1fOxJ33lvdb+WPsHF4yzRqERwwdWVzQKlaN0rX8qxi0/RblwwPdWoP6s5gldINhCe41lL3rVfrW2Ppez6uDY136hpJOnrf1ZYeHclX2o7WJlYFeHvDJmNUkep3ICBI2Nr3gtqblfQ/IquyPbk5vXBmNZaRJBEyl1sojOwI71tqHPby36bDivZ32xGjlhjGiW42SZlaMhVHh+xIquhBHptgLh3YpMks0sUKF+6dQzzE6EokhAIQBZsk89zvW2NMrYEYVzHMOe8H+r7aT57qEOzdFk+1X6R5I8wyZbUEV2j8Wtyzo2lv9stdCABdEedDSp2thOUGdYSjQrxsvevXea4l2Or3LN3fLzxdxj9HcWYmebuxGznU3dzkAv8AHTQGm3O42JN1e+GK9nlWJMmMtD3BhkUp3z7gtGSS3dXqve+d/LGq9bAOp0wxhkEZu3PudvogDpK+e8F/SZL35GZ1GIGnC94pWzpFN3zXv0I335Yf9tO1fsKd1DrMpMshJZ2Aj72RbC94tmx57c6ODuG/o2iilSTuxIUIYLJPa6h7pNQAkqNhZ+dnfBnFey4z0a99EgZJZtLrMQwBkfUu8JBU8iCPpjdWv7POIY5rDlGv0t/fqQD4Wf7E9sfbfsp9feWsisrOoKLIim17xt7OxHPSeVC9SM8reISst7hdbnb1OuyfkRgTg/ZJciC0MSF3eJS7zsSFDrpQVCAF5epoEk1inOdgmeQurtGpN92k/hHopaAkD03rpWPDjG4WvWPCcabeVvUetNFpuYC90y9sSy4ZwXVEFyyEAgzX94Ejwmh8uW+JwZxQygyu4ZlWu8cEFiFFU3KzyP16GM/BTIHy/dRqgji06Z2tSDLTBjEfFubu7s3dnAfA+xb5eUSMe+K7qJJvCD50sAsj1261dHHm4VJ3iNQiOUC/r8Kydlbk80ojjQSOmmOMH7R7JKK21tQFEdPp1vXMIxXU7nQ+okSPuuiXpq57H/W2FuZ7KPmoYHFRP3UYLRze8AorUrQkXXUb/Ohg/h3BXyqxIqI5aTxO8xLMdD86hAAq9gP4k4nCpgZw8kn/AFiw81ZOkKXtoO/fMP7utyB6E6rPzBHyxyZxKZgzgu3MyyEDSqhvvC99hy530rCufsAzSF1dkQm+7WfYegYwFgPzJ9RhpmeCGaOSAxRoqsugpMwZCEUAqTEb28wb64vApN0qkz0Hh+/zUk7Lz2taKmV3DAr+scEEihyaiL6V1u9sSfNrekSugXw/rHJJGx5tQF9K9b3wBwrse+WLSE98wVtPeTbLsdwFgFn1P7sS4z2PfMsJAe5Ygau7m2bYbkNAaPqMP09L/HxXR70X7R9Uk6wmMeZjbxMznu9RYrI+40MbA1bHY7X09cVe2Dn3rX8PePp+V6tX5/nXTFvD+Evl1jiWKNgS2ovMxLkqQS32IHLoAB6YTnsA3e6tbiO77r2javh1dxrr879cODSfY1C2OcC/2STstLweBJFdwZaZgw+1fkUQ/FiPG0jRQpL+Ox4pZKqt9tQvyr1xPhxmXvFWKEAOAB3rUKRAAPsuVYr45wyTNRGOSOMdVZZmDKfMEwkfUEYyA0mCYH9KobJZlTIqGR31Gh9o4INE9Gojbywx4rkV7o7yc1/2r/EP72EXZ3sk+VfvP1z8lMk2y3saCwDcjazfpW+HXFJJ+6Nxxc1/2rfEP+6wdTZT8LXF3UiEmUd7AvxSf4r/ANWM/m8xH3jVI6aCUH2jk8xqu2qrHKunPfD3vMx+FF/jN/8AFjMdoex75qTvAe5Y+93c2zepDQGjXUfneDabKnhe8t6gSkwnfCNEyt4nJVtJIlko7A3722x5YKykAWaSix+zj95mbrL8ROBOD5CTLRCKOKOhuS07EsTzJPdc8FZJnM0neKqnu460uW6yeariEAGAZRe5bMIHmDMoPeDYkfhx4I9rj+NP2hhHn85KkxEcQcNKNZ0k6V0xC7Hzv8jimTiOaCt9ghYGh4DVb78/QeX5YoYSi0Xtcfxp+0Md7ZH8aftDGczHFM0IWdcuhcMAq6G5EqN1vyJ3scuWDos7JS3CCSRZCNVEEnodwevLfzxchUlNfbI/jT9oY72yP40/aGB+GSF1YvGFIYgeGrGxuj86/LBndL8I+mMFVL+JCOQLUiAqbB1Vv81YEXyPpt1wh4b2YhizZzPtCE0qheulVVPExbf3QeWxA51jXd0vwj6Y7ul+EfTGg4jREBmc3H3sXjT7/wB4eWKgg73X366dZbRq2IKBaO/Qi/Lf88T4oNLIyoGYLIQtcyFsD88ZP/8AKIeYcl+m53Plo93n0rEyVHfwYXduXdLLUGRHTMIJUUszAHVyJVRexvbHmakRYMxciHUJGHiG1ryvmf8AK6GwGFvFeJCFCzjQryHUR0OhCF1dL33/ALuA8lxqOYSxxWw7qQsCS2nwmjZsjfavX0wyVNQwxvySQtDxJVkI0zIo0MpGrqxQg86NaTsRvdcru181H3yeNP1b/eHnHjM8S7QxJLIkpKsrEaQxWlB8JoVdims+eCTxX7BZ620SeLSPc1xDXVVsLN8tr5YvDqzdhA5HkeySE1ysQWbvDmFK+Ok1ctTFup+Q/wCHyOPIZFeKhKqkTs16uizliNj1Ar88IMh2iiaRFiJZmYDSWLagTvsSaoWbHKvLBPFOKJAqh/CjST7ja2EjbahuNt66/kcQU6vOm4Hbme10kbpw8iJEFMiE96p94dZAefM/M4jxCESMSs6IKHJt9r5+KtuY9R6nCjhXFknJWPxKrRkk76W7xKGo7+IXsT93ALdp4bPeMVce8NRGkjmNPLblRHzvDh1otTcTzEXHe6SN1rYs3H38njT9XH94ecmKOHQCNwzZgNUYTTq2JH3tzd7bfNvPC3N8R0RmZl03FCXOn3QTLvR5dBvyv0wLwnj8TzIkRLMzAFSxa16nxE1Q3seVYvDqTZhI5kaDukhOchIrZfLVIg0rExtt6Cg7Uefz6WOuJd4qLlkaVGKuATq50ji9zeM/PxmOFIUltR3EZWiV1eEWbFE77V6eowfwfiKz6Co1IsoCsd7OiS1vrW2588TJU1LDG/JLJnMgMmrvYwNSH3zdLZ86sk16jbFkGZQtONabkfeHwL64yZ7UQ83cq494aiNLdRp93Y7UR87w0zXEu7haV106mj7w1WgNGD15W1L6avPF4dXRzCNp59kkJhlo1jSUtOHLIBWoUNK0SN7snz6ADpiecCyJGFlRaG51elVsRt54z+R49FI/dxEsWDagSW8IU23iuq8/y6jF3F+NxxSd3KStKpUAlbBUeKxRO9jy2xOHWj/G6drT/f1S26fCZFMCmVWK2CdQ3pSL54p7gd+Je/XSHZtGrmGREr3q2KluXX88AcN4l3sfeIusIX0WL1EITV9d9r/zGFJ7UQ81cl+m5Nny0e7udqA+W+Lw6ugY47xy73SRutfks3Hql8afrPiHwpiefkSSN0EiAspF2DV9asfxwk4txAQozMNCtLTEfdtENX0s7X6euFsHG45Q8cVtcblgSWoBT4rNkb0PLfEyVNQwkb8gkha3KtEmunj8bFjRA3NDz9OfXFfFc3H3TeNOa/eHxDFmak0soCAqVYk1vYquQ5H8zy2wKz95lQ7xhGOm1qqOoef+vniImPtkfxp+0MLeLZaOa/tkUFdOxF+8Gu7rptYO5v0x6662a7FMQADVV1Nc7G+/mMSyfilWwDSyC6G9GL/6/LGA8EwubagJhHjNx/iJ+0P54py0qtPJpYH7OPkb6y4raUgkFFI7wKKU+6as/kTV8tsWwqBPJQA+zj/jLja6JfJmAksgacx6pAFGkGzoj66Tj329Nz7UaBAPgXa7r7vocV5jKRySuXWQlJQV0qSL0RnyOJpkYRqAWbxEE0hHLYVS7Y14YReDiSWw9qNrd+AbUa56fPEznkqzm9tJb3V5Dflp8gTXocVnh8Hi8E3iHi8B3rkaIoH5Y48PgNWkpGkr+r+6QQdwt9fPDwojMoTKuqPMFl8wqfP4cXeyyfjN+yn8sD8NWOFNCLLV3ujeQHl5DBXto+GT9hv5YhibIo+yyfjN+yn8sd7LJ+M37KfyxL20fDJ+w38sd7aPhk/Yb+WIiX5+N0eNmnYAByTpXYAWfu4UjKxCUzlIw/MyBIu8HqfB/BifnhvxKVJGRGSTSwkU+BuRWvLGUy/Z09+VbOO8Y5xiIiQjyJv6kL9MdKbM2lTJvYmRtZQ9k/zC7SI769bnwsqaSAqWWtTtuOh5jAuVyiRQyxxaIbjdtMaRhWob8kBvfqPl1r3jOSWdJNLyQujnS/dkgAqlhhttsOo5DAfB+G9zDNI8z5hzG6grGQiit+p35b3gGeHNxLe7Bud50TyRvFMpHM4LrHNoJAaRI7sGjptDtfnX+eC5JqMb962nQ6gaE56o101Vc/y28sIeOcCJm1R5poVdiTG8RJsmzoOobX0rb92G8/DoyiZf7YARvT6Dq16ozq5VzvblvWKWQBNWQdBB8P38k8lXwvJRRSFkWKJnNa40jsk8g3gB3PleJzxBomikYSBnlJR1TTXeOLNqeZuqHQ4V9nuCFZtcuaacIQQiREbjkX8TcjvW24/LBHGOHieLWkrwOsko1mMlSveOaYbcuhvqeeKaZzZTWk+9Bt5a2SeiMyeXVIxFEREFeM6ESMLu6ixSj87HlimbKRSSifRG7DlIyRaz5EWn0sj8sQ4JkBBFqaR53d4xrEZChQ67KN/zN70ML832bPfAJm3SMnaMwkuB5Kb+hI+uGQyRxoPvQb/W6T0WhaTxO5mZlaOKhoTxajJtRFefP1wLwfJxwv8AZrHCZDRaJI9yeQakB3Pz3xZmMlG4eACZQsUQRgjalKmSjuN/Xzs4WdnOCFJdcuZacIbVEiYC+hbduXMDbcYgbIJFSBtB8X0SeiJfLJLl4Y5NEtRRnTIkZVbUVzQm/wAsGQLtCiP3YSStKqlKNElEUoFc+g64T8R4V3sEEkczwN3UYYtGSrUorqKPrflhhwvJLAkQZpJmeTxuYyARokACjfw7nqeZxC3wzxJHuwbdZ0Sb6KMuVieUTlI2YbiQpF3noRafS2v5YOL7SsZSyuygDQnj1Ip6iqqzv0BxnZezbd/pXNyLH+GYiZAPINdfmV+uHmZyUcscsI72PSU7tgjEoVjVRzG+1g30J+eK5kRNXN5Hw9Pwk9EPkMnHCHWMRw6w28SR7miaakB/y/ddvFcokoVJQk2gD9akdKSAaFoTdV9cK+CcGMZeSXMNPpVtKpEwANEW27WfIbYu7RcIMumWKd4CQoYPExViABY3FGq+mLkOaOPf34P5SREwm8J2SpSix6gQESlAUnalqqwCuUiWU5jRGH5mQRxd58/c5/Jr+fLF/DsikSJGxll16tbFGGq0I2A5CuQvCROzbd/pOckMd/q+6PeV5Frr89P0xGskmKuXex8XTz6pPRaGYbShpNYeStJVCG8CHe1qqwviyiQwyxxhIdSMaiSOmIBNGkBur/fgriWTWeOVQZYmWS0cRnw+BBuOq10sdMKOGcIMUcsks7zsEcLoiIVbBFnc2avr1xA2WzxIHuwb9Z0Sei2LxsCAZyCboaU3rc9MCZ5GaHUs7FTpI8K/EP7uCZzGzK5STUthWCNYvY71gPMMscLKBLptdIKN4Ra7cups/njmqqs7u5AcsRsSdC/lstmvXb9+LcqrO8ZSVgAkgrQnhox7UBWEPaLgsjS64MwYVc2UkiY+I8ypBHM70ep54dcJiWAxp9q50SFmMbWzEx71Ww6V5AY0aQb4s4M8oMjuVI6JgQbr2nfVp5J7xFgcudb1j3JxsJpNTlvs4+YA6yeQxSI4wSQswt+8I0tuwrzGw25D1xflJg00lBh9nH7ykdZfPGVUBmI5zM/dWFDjVRHwx9NQ6fMdMCQ5fiA73U5NtcdaNlGraiBz8PNvzwdJGneyWtlpQL1la+zQ8r8hgHKcRgk16YJTocKaYk2b6Bj/AKOOjSY0URXZ6HOB3OZYlSToW0Ncq90X54f4y5z8OqVe4l+zrfUfFZra2H5/I88dkeJQSz9yIpL0g6tRoXZo+K72ODmuN4RajHYD/syL4T+0388d/ZkXwn9pv545qozHYD/syL4T+0388d/ZkXwn9pv54IqOMI5KiM05WQKf72nbfpv1xio+MZl39nXKzK90LjYKh6NrrSAOeoH5XjV8WysUZV9DEKsjEBms6Vuhvzx8kX9JUonLGIGCtejUa7vpTe9q6c61dMfQwXs84sOIph2W4kxB6b+rrDn5ea+l9oJpow0iRtKqSNrVF1EHSlMFG5rcbbi8B8Fz02YWaRonjjELgl1K6zWwAYAmt/FyG46nAHbTjwycVxREyTO2jUzeHSiMRV+/R2B8jhZ2H7VnOLNDPGdfcSSo4Y3pWl8QFDcnY190+Ywb7Pc7DHE8MWtmm8dvime8SnXF+L5iCZ42y8z6mJDJGzhwSa3UEcqGk8q8sNcxHmO4j8FyCORjFYvRrQ6PKwtbelYqzWdh1sNZTSzLQPPSSp1ar5kXtWxxNszFoWavuut6m03rjW/eut+V+l9ceIcOfDSg8zfxevwt33S/gXF8xmJkUZeVNDAs7xsgVQfELYDcjbSPP88E8czc0KiVInlQPMPApYo3evvpG9EVvW1Hle84M9DqXxl9TBdJPxEDw6aPXrfl64nmJYogEJKanmOrUboSMKWzV+ZIPy3sQcGPDRhnu3v69c0vuocAzU0ymV4niQvEBrUqWbvF30mjQG1nnY51hslBdLqdX3hpJ1HqeXivzwry00UhCWX3RtVm9pEBBogb3tQHI4PTKhgGBIsWFskUeV72fyIxxq5LQ3KOQ2HmuNaLSVaYX1MGBNRxaxzJFy7etbX50ed4tj8TLo5gjejsv3gT6javUHpsEsSayQtFkiAtmIBJlvruNtvPbFyZVVI1FmBYDcmxZoVprrzvp8sZdlzBZdlzC6hw7wxQs3Iwx6WrYDSLF9De/rY8sW6DqQr4QZPDYrxaJLNHpy+dYD4dlVaGILa1FHZBNklQdrsV+X0re2TLpqQMCdLg2GbcFJOl89umAy51Rl4iIWguhlN9Vokk9T67/e/O8eLE9MGtqZO8A3uowDt18VH8sVrlLAayLF6bOn+Oo/Ox8sCTyRIrPprW6AEsxC3GG33F7CvmRgwAyBKlMNMgFHynULS9g1muS0bBPr5fI9MTPhNt1C6WraqG19N7NdbwlizcJOjWZNYYbncGidtNbbbgj1vbdn7Ip2W1CgDYmyaB+9YrfyxMsMuCO4hV7A1sEq0RNtptdRfRe1HQd66b/wA+uPGoroCm+i0QQeh9N/vcut4GzKxoC7IW7oOx0s1sAhbYXz6f/dY+WJ+kqUTlmiBgA16NRru+lN72o7LzrVtWPfhPZlXGNJpf6+o7qODSBdfXmRvHfiAk8VC99CUaHMX09QemKM/4o3K9EfU1bVpO19d6NdKwh7X8XXJQM8cRaSWbRHqZgATGG335mqA8z5YzPY7ti2b7yGeMkvHIUayCNCktYWhp5AHzvGmezK1SkcQB4R8bLTg3OLr6znFl1KY+QVrB5E14fXn+69+hGkWQZYCU2+1nz8Qq62uqutrutsdPBAromk2zV7zbeFn38Xkp5YCZYZYZGVWGmTQbY81Yb7NyP/PlRPlXZK+PcDWWZmn3JPh1ctPQL0+YHXfrhzwPLtH3SsTskunVzC6o6Bvf8jyFY+edte3TZfMtDl4to37tiwZiz7HlrFAg7edHGx7KZyLOpFNoKkrKrDU1akaMEqdXu3yxhvsGtg3HGPcS1+gJ0m/46L0VMc6qwUjoE4SPM6CLOvugAWK13nU7D/Kt+W2Cstfetq591HfzuS8Kc1nMsglOhiI6umO91ytvUfPeuWGeSgVJpNIoGOM8yesnmcbXnVARjJLtF+sFaxv+rj5Y4oCNxlSAa5cjgbMrC0z95KFKSAgWPgiPX5YUJ2eygDr7StOwY1p5jVy+d42I5lE+CKCa9kB5HbE4UrdPZthzUdPy+X7sAZbLZZfenRgSDRIrbl1P0G23LFR4flfx4xsR02BBG1nbY4W3RPUklPJoT8r/AJ48jllb3WhPys/54V8Miy8KKi5hSFYspJW9R2JNbHax+Z9Kj2dy+WyilVnRtW5JIBvfyPriQL3ROft/+6/82O+3/wC6/wDNiP8Aa0H4qftDHf2tB+Kn7QxlELmzKJIiTF9/z8sII+zWUEvejLRA6tYJD6A3Q6NVAXv7oAO/PfDriOfgdkXvUohxeobWMVtnFYFS8QB2LaxVeg5/kcONVp/4yROsFcqhdaAh+I5BZ0kjzCRSKZbC01hgq7qQQVI+IEV54HyXCIsvDmBl4YomaNi2zaiApA8RJ8I5AA0PIXg5c3FqdlljJDsKLDcEJ189sRzecjMcjNJGKjcAawSSR1rb8sONVA4YJy7TZCXZ9LIDjnZ6HMS65I9TjZmjaRQa28WlhqI5WN9q9MMTlhSJpg7nuZBpptOm47BH+jfriZzaKSFeNhZIOsCrN73/ABF4g+Yh1KvfR3pka7FatcbfS8OPWcMriYGl9OyNLpMhLeDdnIIJe8jipr8JkaRgCfhDMdJ9SL6Yu4hw9Z4dE6o/2sxUKWDg941lWBFDzs1yBwec2jeFnjUdTrB29P8AnWE3F7kjD5aeISK8wKu9BlMjEeIXRHy3vHRlavVfmL4dyJJt9UYTHiCJ4Tw1II9ECKh7yItrLM58Yq2JNj5Ghvywc93sPD106tP0vVX/AIdsJuCq6DvM1PDr1Iqoj2ADIhJLGt9hy5b+ezpM2igKHjIGwbWAKHmOf0vHPEcTN4yHHmRcfNKkwICkxbXJfdae7iqtXK5NOmt78q9Me5PXrF1q+7rv91Grrz35+uKFzEOsgTR2qREEsKJBlv8Aj+W2LkzcbEanjUAg++CSQbFV0sDnjk6cwso7NmFkPlNfcQe7q7mP3LvTQq7Onz5+tdcX+O4tOj9bveq70Pzs+X5eWBuG5uMQxFZIzcUdjWAQQoHXav8AXXFkuai1RlpY7ZwCAw2ASTr57/wxRObRUZs+im13y8Hpq0/S9VfLb8seZmHWs6zCFo2ZQRTG/Ctaa3vqCNxzxJc4opQ8RrbVrFfmOf5fvwDnhG8bpFmI1dGQozNsSIwu9dCCeXI+fLFo5s23VKc3kIbg/A4cvrMUYWRkYAys7mqNhSWYDb5EjzrDmbX4eWrSL0Xyra7Nf54zXCIp9RfNzwKqAkKkmosaIFmhQ/jjSe2RjdZI2DAEjWAQaA67VtjrieLP7jg924kj5qv/AI+EKaF7j092Bqa71Xek3qvfl/l0whi7PZNZRKMtEKbWGIfQG6HRqoAbn3aBJba7w2mmhbwvMg7zUDTDYFCvPz9cZkZXNmTQ2Zy3dXvIJN9PpHXP0uvXG6HGy/t1AzeSRI6QqNBIWmz+VEqTR5hIXRpK0kMbbShGmtwetjlV2MLcpwmGCOcwQxxO0bWW1FioG4DFm26kA89yOuLuKaZI3EE8ayJJ4NTbMNCCiRuPnXTCrIRTBJHzc8A0o+hEk1EkqRZNChRO2K3i5DlqAN5tkyT202WrTotw6SnmIj5WD8sC8SWURN+qAscgfiGJTZ2EyK4mjBVWXmDerT1v+7gabOQJlljE0Z0Ki7EC9JUcrxxVSnj/AGdy08xeaJGloBmj7wH01FSAWA5H3gD64a8OgMZhSBYVjWKQKqhgANUdiud3zve7vGd46MwJWOVlgkjdi1NKFKk7m75i+RHyrbDrgk6RGMSzxs5SRnIbYEmPYX0oc+u5x3fxsgz1AW8hJkdxy+Sltk5aOU8xCb8wceZTX30mvT+rjrTfnL54Xz9wx/8A9CAd73tCudAVz+Zv1wfksyjzSFGVqjjujfWXHBVA53NzJI/dLYMo1eFjzSMV4eWKeH8Rzdt3qXRUDwMAdzqPh1HlXT+OLM3xCKKVxJO8ZeQBQAu/gjHVT19cSTicRBIzExAoe4OZuucfp/DzxsTGiKc+enCFlW3onT3bCtxW/XbphhwqZ3iRpRTkeIURv8juMJm45AC4OZmHd+8THQ5gbMYtJ3I5HFkXF4WrTmZTYsGlG1Fuqb7A8r5b4FpjRRaDHYQQ8ViYAiefxNpHgHP/AA9vmcTzWfjjXU88wHMeBdweoGjGcp2VTzHYDXLMRffS7/8Ag/ox77I340n/AJP6MRFRxZnBUxgFwsmgHkW0+EH88fB4u0XEva9atKZiaEZ133p27oxlqoHeq90Xtj7dxaoSskk8gRFkdjSbKq2T7nljAZf9J6HMlXDLGCbkBBcKPvEdxVV0DeVE4+17JNQNqFlHPa/T7rnUi14Tj9IfEc1FlWMNqGl0zOt/Z2i14huE1bFvLGb/AEZ8VzrjMRyamiEEjSaixEbV4ACxNMdyV8qONd2o7QrkY3YySO7u2hPCAwCpqJIjJoAjkP8AM4X9lu2C56KaMs0cndSMoXSVZVADGzEpBBYbfQ7GlI1BgHfsgtn+Xq9vXNDGbVZL9InG88M86MzRLG5CUXVe65rINJAO3M9CAOtY2i8Vz/8AZiz923tPcyEKR4zH3kYDafj7vf59OmFnab9I6w5juow0oVihZiAS6tpYIBA3Ijne+21UTrMpxNJUjzKTSlGjkr3L1B40K+5XvbXjeLqVG0KOegAARffp0lRoEm6+XdheN5/26MI7yCSRQwJcgx2C7tqYgUvX4jXQjGp/SZxLNxQRrBqWJ5Jw7rY8YkOhWYEEBhqA8zWNZFnCptpaBO+nRYs8/wBX4ufp1x3eaE0965LSTbNoqhIwJPg33I2/hjyP9r0qtZuJFIQ3UQb/AC5crLXDIESsZ+izimblR0l1NEjREM2o1IZF8CsxN0vvDoTW3VxNkJ3fvXnkVwd6cgKfLTdADyw6E5bShla9SEadFUHS9tGx3HneMXxf9I8aZoJGpkUHSJCVDNvpOmoCBRB5np0x87H4LEe2qmfCSzmYHLzi9l6sNif0s85Wp7RZ7NR5WaSFS04hgLBR4q1PrKr8QWzXQ4+c/o941nznkVWaVZHAcFnIMXNpDqJA25Haya6Vj6PLxyJInznfymJooSuyWxdpFUe5t4jXpjOdlP0irmMwIpLi1sEVlIPjY0qtqgXcn/PbmcfZwAqswtRoo5osSdR+NbLyPILpmEu/SPxTORxZWOLUsJy8bKV1APIAdaEqQbC6SB135nk7/RnxHNSwr39siTBY3a/EdEmsAtuyg0AbPX8o9ou2C5GDLxhmkkMMTFWoKqsKU2ImJJKnb03O4th2X7QrnkiZXdHSQa0GkhQySaSCYwaIB5j/ACOFQ1P/AJ4BogNn+Xq99PQQRn1Qs3ayJX0y2JgaYEkMG8h1G/IDDrOcRkjgaVww8UZmrYqpjFnbl4tINcrPzx6ZwzCQMCfulgmuv/F3fh+W+KeKcaTLQy5hpZSGZBGvgt3ZAQvuGjsfPl1x8ikKFR+Wix0k3udeki3e/wAl0MjVBcI7RpM+jL72rF6OwXSbLdBvVHne3XGU/SpxbOrOsSaliCI0dFgHBADHUpFsrdDyBv1LLsf24jzLPDXclwQhi00z6WamuFd6B3/hteynzB2QSk6QL16OZANAaPI876494LfZVeX0jAGjjmN+dge2ix/kGqSdhOJZuXJq8oLMrSCBmBuRRHsxs2QXuieYr54HHa2ItpUsZrobnWW6CuZN/dqulY0q5jVpYzSDuy2qtBAAQmx4OVf54H74BzLqGqtyBHrr/wAXd7n05evXHir18NUfnqMNzLQ0kX6wPstAECAlf6QOI5qHKSNBa3MBM63camNd7BsKGqyOmMd+jri2dZpon1NEYpGkssRHQIXdiaZj0HMC/XH01pdGsiVyXk8N6ACNCGydHKv4j54GzGY+zkQynxI1aNFEhSaI0eQ5306Y9NP2jTp0DhjTBLud/ty7j7wsJMytBmZ3DoAp0lvEavbSx2o2PEANx1wPmZGaBy4ohyBsR4RJSnfzWt+uJzJpKgzS250rsm5ot8HkD9MCZ1dcTlZpSAwU7JzDAH7mPCtJFxvtKkU7pOSrKfCCSBp+6RXmN787HTDrs/nTN3Tm9JSXQTzK6o6Pr136gA9cC8SCSNRKyaCRcojPiHPT9ma32vzHLBeU+0kQiWQUkgI8GxBj29zlyP0wzUCSGA5uckx5CEui/apbIAv7XSLRh4Nr35edNsCPXF8f69/93H/GTARzSf8A7Ev6zuvdX3ze36vlsd+W2CcpEVmkt2b7OP3q85fIDBEG8AeWUmEvpkFEMB9yM/EMT9jXf/s7i+dSAXXyfAOfyTvmGZJQmh6KlyLtIug25XueW2KcxwmVgwGYVCWVgRKeQsHYAc788bGmqJieHR6mb2U6mADEMttRvfx7n154kmSUWRlnFij9oOVV8flhdLwuUqw9pXcbDvDsdQPvcztY+mLstkHWWFjOhVFphrO5quXXfffF/wDSiu/smLYeysAG1gBwAG86D4smyCuul8vIw22Mt8uVfabflhr7Snxr9RjvaU+NfqMYzHdVULmHAoQvt/eT+rHvtUn4L/tJ/Vi72lPjX6jHe0p8a/UYiJVxBmd0R4GKsJFZSybgrRHveWMBkuyHDPaRGJGkdW/UGeEkhTYQ0dRCnpzoLfLG+48O9HdxyhGeOVVcH3WZaDfkd8fG8p2J4j343MZJrX3o0Ib8UgprIrdQBdtyGnH2PZgBY/8Ae4f19dL/ACXN/K0r6R2n4ZBmYpDmlaJYpday95Gug6VBBLHSQRsVPP54X9luB5OCGeXJ3OTE0fed5G2haJ0gK21nxG9yd8d+kPhE+Zi/7O+rRK2tA4UsCqAOu4BZSLq97I9Co/R/2dzWWGYkzD6E9nkTSzgmRzRurPhUChe9liNjhTA/QH9+P+vn8eu1+6H+WiM7V9mOHe0GSaQ5Z5SX099CPEdmdQ5tS3U8rAPMY1UXDo0jjyyQMIBA6gB15XGdWrVzve/PfHzntt2Sz0mdlkQtLGzl1ZJQPAf9mQWFFTsDyo3e1DUrwPMjhq5Xv0GZMUhvX4Rckb93qv3a8HlXpjpiWg0aU4ibi23Xe3VRupsqeznDIGzHgzTZnQdQiEkN7HmxV/EAfIAeflhtx6BJMsWmLZfRLLU2uMAapGtTqaiCa252BRxguyPY/PJnInYtEiyK7M8oOlFIJQUx1Fj4b5abv3saL9IPBMxmoozl31BJMwHQOAbaQ6XXcA1VHrRNc8WvSp/q2NFcEb2t8LX/ACgPhNkz7M5JEj72KRs0S6L3gePSPGhKgKxokgXZJ5csJuP9leGjMnvZGgeRi3dd9CKL+9p1G1D/AM6rHv6OOBZnKh2zLaFLRKEaQMWcSKWc0TQHujqRvQ65/tR2Oz7ZuR1LTKZGYMsoAdWJKq1sNJX3Te2mq5Y6UWtGLeBiIEaiBPTa3rmh/iLL6VmOExPHLlXyx9n7iJdOtBpVTIQQdXMVd+mM12R7N8PGZEkEhzMkZ1he+hNNy7whD4iOh5AkmrOD8xwbMNw98qMwhzIghttfhYh5GKXt4SPB8ue2Mj2L7I56POxSOWijVw7M8oNIN+7ADGyx8JPKhd+KsccM0cCr/wAiLm2/XfxdLodRZazjPZnL5uHLPPHIjiFE1KyW6UDpKkkkA+IVuDvg7s9waLKJGII3fXNqd2eMliEcAbEABRsFrb54G4lmp4ooJIU71DBGpCEFlIHw3ZBvp+fTBvApZW0STgRl5AFQsLFJL4iAdrsCue2PnGpijRylw4fIZrz2W4bPVIs/wnLjNd37W0RJH/Z+8h1C+SqS9j0BBONBxLhUU8E2XlhdYgUoiRAYyqLpYMW2I8zfrdnHy7PdieI9+dzIQxGvvRokN+F2tttt2BF2vXVj6bJBNHlgqSCaaExarYXKViCkgsed+Lc9PPHvxzOGKZpVg53kIO8j+zf5rLbzISvs/wBkMtl3aaNZJZFRyupoxpLAhnCgjc8r5AbDBvaPgvfFJA0sDlQDRRg9AC9Gq7AoWPSxinguezMzFpYzFGgYkuQCTpYUoJs8+fLbzrF/aLOZiFg8KGVGVR4CCVIFUVu662PM8uvidUxpqS5wNSPeBHaYjrG61DY6I7hWSWKOONY3lVi+tmdCXJUqbpqG21Dl87xmYeEZc5ruvbHY6q9n72HXfPQWD3y6Aaq63vh/wsTSRkysIXlDBRqGpPAwDGjs242/uj5D5dF2H4iZq91r06++GgN1lBDXVeIAC9R5Cse3AU8/E4tYMPkZPTt0WXHSAvq3GMsssUwlV4VSTUJA8a93SIObNpquYO350Qj4BkohFPLHOc2yowsPFpSwfuq5NkdSflgnt1wubM5Z0y8gZknDOmsKZF7tVNGwNQJ1C9rGMr2I7M5zLvLJOxSNYpNWqQEyFgQqhbNKo3JPU1vWM0abDg3uNUA+7b836W+aE+LRfWJLJswNfnqUeg5N0vby6YGz7ssTVCwtgSSymzqHMlr9PyAwVnTqKlZUAVgauuV2Nud8vTnvywvIMccqtIHBZXVi4NW26gc6AAN9Sx8sfIXRZrthkIhMHfNexmQ2Ud4abzKhpFI9TuL6eej4TD3HdJHG7Du5DqLoS5JjJYkGvptyrHzft92Zz8uckkjZ5I2bUjRygUlC4yuoUwPu9CCbPTG67FZWWCCGPMyL3uiY1r1CMM0ZVLvfSP8AXXH1sXTa3C0yKocdhE/e2l1zafEbJ02XBN+zH3tfvL73n73P/n54vycjGaTUhX7OPmQesvkTih02NyKftA4pze2nYb7WQduQvFnDZy7szAKxiiLKGB0m5NrGPkrogM3no45nDRay0g3pdhojG97/AEwM3aPLBXYwUEfQbCc9z5+n78N5Mu+uQ91G4ZgwLNvsqjkVPUY8aBiKOWhI8iw/oxoFvMIlY4/AS49n3TTdhB7xAHX1/dj08egCa2y9eBnPhX7oJIvbfbrWGnct/wDrxftj+jHjwMeeWhPPmwPMUfudRiy3ZF5waaLMRCRYQoPRlW/PpeDvY4/w0/ZH8sDxtKuywxgeklf+zE++m/CT/E/6MZMTZFb7HH+Gn7I/ljvY4/w0/ZH8sVd9N+En+J/0Y7vpvwk/xP8AoxES/jpjhHe90rCOOV9KqLbSt0NuZrHyjLfpLmGYLPCjQ+9oCLRQ+7pOnVqNgbnnflj7BMJ2dG7pKXVY7znYr4MKIOymXSQSrkYAwbUPtDQbzC6dIokkbbEmuePoYLEYak1wr08xOnrl3WHBx0KnnszHFqBVF1yN4io2pU2AIq9+vkcDLn4nWSMaHuKQg6FsUpP3QBX5c688Ms5w1pkkjmgjdXbVXekEbAWCFsHbmPPAvD+zi5eORIMuqtIpUs0zMdx5spNegx4slIjMS7NtbL581u6wXbLt7LHmmiy8KqschiI0ISzjz1KaUjcVW140o7UxnIrn+4XaOQFQookSRx6uV6L8XnWHXFezcWYcyTZOJnIot3pBI5b6VF7bb9CR1wZ7E1Kgy8IiWNo+71+HSdO2nRVUKr1x9CricI6nTa2lBBGa+o5jz+SwA6TdfMeyv6QJnzSxzwoyPIsVBEFM5oadKgkAeI3ew9Rh7247S+wxKkMSd5I+YYMVXZY5DYUEUWo3v0B8xjScM7MwwSCSLJwq62FPek6b28Nqa2226ADli7N8H76Pu8xlopAJGkW5D4SWZgQdFgi6sY3VxWDdiW1G0oYNRv6+aga6IlZHsF2oOdUxzRJrUxSB9CjwmRQAwCgAnciumE3azt/MmbaLLwqqpI0VFEJLKaOrUpoEbiq2+WPo2R4KIEKZfLRRgurtUhs6WB3JSzsKA5DFXE+zMOYcyTZOJnIAZu9I1Vt4qUXttv0JHI4U8VgxiXVDS8B0GxQtdEShezfFUzUXtAhRS6RqAVFWHlTUP7pqx+Qw3WMKQSFYFlUgov3iBYIA8+t49hysikgQRCPQiBA9ABC3IBNhuKryxZFBIpB7oEjlcxNf+Tn64+RW8VQllhNh0Uc15IgrNZqaURQJl0jWoYyzlFJJKjYAiq9f5YP4VIZBGs8cetZRZVAAwKSVt57fwwfDkZBHGjRLqRFTUspF0K+Dl88WezSjRpiQaX1G5SSfCy89HPf92PAyjihii9zxw+Q5+uq+g6tTNEMDBO/P4rMzZzNM+uNIVj5hDGDt6nnfyrDzKurAsI0UyMnNQdP2YY9N+W31wS+Scm+5G/MCYgH8tP8ADElgl8dwppYggCQiqAHRNuXTEwlHFsc/jPBB0j1bss4qsyowBjQ0jb6791RLEFBBCsGDDdFsHSTYoDy5fywDneIRK3dnRHpC8kWzag34gdt/LocNPZpaaolJIIBaUmr/AODAPGOzqZoL3+XUsoADLOymh0JVRY9Dj6FJjXDLVJA3GvzXjYHNF7rsnm4pBq0I3dlrIUDVSavLn/r0wU0NW1Ia306F0/Llf53/ACx7lMg0SxpFBGiJe3eHewRuSlk+pxYMq/4Qr4e+NfTTy9OWJUbeGG3XVR7XHQqlFS3CogLScyg2GhDy8/8AniniEarE4KqwZGG6LYOknoBttg0QynXqiQhn1CpTY2Uc9HPb9+Kp8nKUdRGuplKgtKTV/wDBiEOzTKFrs0zZE5t4kZVMQJYMbCCvCLqyKs/PAjNFLlu8EarenbSPiA8ro8xsLBGGBlm/CT/E/wCjA2ZhlZWCwxgsQSe8O5GkfB5KBja6JJxDi0IldWpCjFdICjl1O298/KiNsFZDNxOol7tWVI5twq+IIYzY6X08rB5Yu4rwKPMsHnykTsNtXekGvIlVFj0OCky8ilAsEQRUZAgfaiV2A0VXhxsspAZml0nWdB29fFLqnN8RgjkEZgJJ07iMEeI0P37fXyxdwSdJGZ400BkTaqNh5VNj8sEAy/gR/t/9HqfriWSjfWzMqoNKKoVr90ufIVzGMIqO0OZmji1QC31AbqWAG9khd6+WFeW4tm7iDolnTrGlgTqYr4QQbpaPMVud+WGnaDLyuiCLVYkVm0tpJUXYvUt35WMWcGgkWGNX1BlWm1GyT52WY/v+nLGhEIszxfjWfji1xxhn1EadBIoPpJNC+W+378XHjGcDR2tAhTIAhNHWyt5ELVXsSLHPfHmY4PnXimQSMGaipsruCdlcSudJHmoP7gvuQ4XnkWESMz6Pe0zHxEOxuyQSGUjn5DlVHp4Y5KIrgPEM27sJkNBXI8NeJdAHMA+9rFnY1tfMl8SzubXNQpFArwN+skLbrvvt0oUet3W2FMHBs4pJZ3awAQsrMbFA/rG070TyGx33xfluF5oUWaX39h3o2Fk+IChVUNmPyxze0HQwulN4YZLQbHWfjbZWTcSzOuRd1ILiMGMkNuoQ7C+p6i6HTHnDuM5llNx6m1kAaSvhGjferoMeXMj0JxTBwfNhZFMjeLcXK2zWT4WOo9a3HRd7GBs52fzjZiB1mlVECBwJSQaYsdrVW6Xa7AbXeNgNXNaNs5LpvRvrrZTRWyNt7BAokkAHpdjEuHZuR18SjUCoPNasC9jZsc69RjL5HgWfGXZJHJk8++amFkgBtyDuQbAG43NWNVkstIsSq7eIKwNEkEnkbYatv8z6Yy4AKqBmn9o06F7mue98ud3XPbTV9cZ2bi+e9omVY37tSRGSmxIIBF6d9rrfqdzpOJr2dzQjK95uXXcSNsqg8gQfP92wqhinM9l8200DrMQsXd2DId6fUwAC0RpurroNukpMDZl0zvy6WVc6YtCIz/GcyqBorb3tQMZJB1eEbD4QfnfMbYbjOztelVvf7jGiG0gE2OY39BZ8sZbiHZfPNCIkkI3U33pFVZNMQW5nrfTyw9y/BJlKNrJZQAbc0RTA71q08qskgn0o7IbCyjs3n5VJpaFrRKMQAQS2oqa2objbcD1DGF2PNaFA897N2CK6bfXGYl4BmNIRZCANOrxt4tqYCyee/OueKP8A8azBeFtZBRKcazpPvWoAbqSNyDte4PPMDdVPOIZrMJHIypqYVpUC78QFCrJFXvW38EJ41nlQFl31fhNuLauQqqA9d99OIHsxme5MYYAlkGrvWvSqspJobEaroE3XyxHhXZfNJmEkZ7QEagXJoLyoXRu9/LauoOmhoGqyBC0i5+XVWixqo0reH7QJueW6+L0Hpjsxn5AzALpUVZZG2BViTqB0kAgWQepHPmyhQgHU2rcm6AoE2Bt5Da/TFmOa0gM3mZREzJFbaVIW97PvCjW6j135bYUcY4lm1y0bxxMJmetAUEgbkEr4qsDz2sb402OxQQOSLBx8ezve0yyKumMr9kDbMpJDEAEU1Xtt69GfD+MZkmQSLuppfs2NkB9goIsnSDXQdd9tTjsUuB5IliZ6Sm8BNOqjwMNiUDbHc1bHUBXhN11llMzKTIrBSV92gV2sjey3lY9CPPDHHYyiUdo8/mIkQ5aDvmLUw8l+Vj64U9peLZqKeMRhxEYgzaYw5D6hY+n+Z6b63HY0HiAIUWWyPF8z3xSQDRQ30EAWygHp91vzq9urGLiMxB+xIPdqw8J94iyKNHY7aRvY3rDjHYySNlUDk8zIwFoL1aW35DSCa53TeHY9CfTB2Ox2Ii7HY7HYIux2Ox2CL//Z"/>
          <p:cNvSpPr>
            <a:spLocks noChangeAspect="1" noChangeArrowheads="1"/>
          </p:cNvSpPr>
          <p:nvPr/>
        </p:nvSpPr>
        <p:spPr bwMode="auto">
          <a:xfrm>
            <a:off x="518746" y="-144463"/>
            <a:ext cx="281354" cy="304801"/>
          </a:xfrm>
          <a:prstGeom prst="rect">
            <a:avLst/>
          </a:prstGeom>
          <a:noFill/>
          <a:ln w="9525">
            <a:noFill/>
            <a:miter lim="800000"/>
            <a:headEnd/>
            <a:tailEnd/>
          </a:ln>
        </p:spPr>
        <p:txBody>
          <a:bodyPr/>
          <a:lstStyle/>
          <a:p>
            <a:endParaRPr lang="zh-TW" altLang="en-US"/>
          </a:p>
        </p:txBody>
      </p:sp>
      <p:sp>
        <p:nvSpPr>
          <p:cNvPr id="44036" name="AutoShape 4" descr="data:image/jpeg;base64,/9j/4AAQSkZJRgABAQAAAQABAAD/2wCEAAkGBxQQEBUUEBQWFhQUGBcUFxYUGRgWFxQUFhkXFhUUHRYYHiggHRolHRUVITEhJSkrLi4uFx8zODMtNygtLisBCgoKDg0OGxAQGiwkHyUsLC0tLCwsLCwsLC00LCwwLSwtLCwsLCwsLCwvLDQsLywsLCwsLywsLDcsLCwsLy8sLP/AABEIAMQBAQMBIgACEQEDEQH/xAAcAAABBQEBAQAAAAAAAAAAAAAAAgMEBQYBBwj/xABGEAACAQIDBAYGCAQEBQUBAAABAhEAAwQSIQUTMUEGIlFSYZEUMnGBkqEHFyNCYtHS4RWTscEWJDNyU2Oi8PFzgrLC4kP/xAAZAQEAAwEBAAAAAAAAAAAAAAAAAQIDBAX/xAAyEQACAQIEAgkDAwUAAAAAAAAAAQIDEQQSITFBwRMiUWFxgZGhsTLR8AUU4RUjM1Lx/9oADAMBAAIRAxEAPwD12iiitTEKKKKAK7XKDQBXYrz3EY27h2s22uYnDC5euLcUsmMKAWTcG6co7m2WP3gCNdAKq8BtZ7SX2t4vEF/TsoVrIyXEe9aRmZjZ6rFWOkrGmgqty1j1aKIrzjpljrpxeIJBtphbNjKS0b23evRdcZM0EsiKCRplbtrNJcupDNdYhWuu3+Y4q0lV9Q+qD4zGgFLjKe2RRFea7cxL2bGBvXd3eyYS472jdvWRczHDfaqVRpy5ho0Hr86p9sWruGwQuX790qLeDw63LMPZubu4XuXDduDMWJZogD1NZHBcZT2KisP0vx5s7KxDOMWzrOR7ii26swIFycPlGRBLSecDsqj2ntkWbtm2oxltFOItX1S/12uIMILdwubhGQb/AF15mpuLHqhFFeedE7N/Cuti7dvI2HwRa4lxhiLIuFgtu4Aj5gBleEABIB1qlsux9Ia1ibjst7LmLY1DibmVDdcC1dW2kMXUJH3AJ51FxY9crsV5rsfF5MbhFe/dcXVe4VY45WtlQmRGS5fdWlrkHQqMp14VBxvSS4mPxzn/ADFm3ZVDktvbRhbuXAF3i3GKQ7Ou8AIY2iIXSVxlPWIrleL4vE3Ve+t1s1vDW1vRafGWblyQzZDd3WnqEerbBka6GtR0k2lizjbVux6YlgYVbh9EtJdLXWbRc94ZdF46zw01pcZT0CivMcf0ucbPs+hYq7cu4nFrhTdxCILuHLDrKbaqFkdWOOjGrTB4/EYLawwd7EXMRYu4drwa6qG7bdC0xu1EiEbSDxHZrNxlN3RXkm3dpYu0LmJt3L2e3bZVdjcgpIaWtHZ6WydJ1cRr1qtuj2LvpiM1x7wW64e4ZvXMzZQqjK2z0AXRRo6gCT7YuLHotFYzpTcdLge7hGYPdTDo1vG3beYuxW2TbQALPE8Y8YqLh7DPfuWVwb7yyLbtO0b+WLuYpBjX1DNTcWN5RSLDMVUuoViAWUHMFaNVDQJg84FLqSoUUUUAV2uUUAUUUUAV2uVUYjpBbV3TTNbbIQzqvFGeR7lPmPGBJb0VVDbqF8igs0IYBX1XAIaSYiWQceLeyU3tu5Yi2xkA6ZiVnLocqkT114E1FxYt6KpNo9JFsKCUJJA0DAQWLgKc0R6h4gfIwux0itugcBusruBzhGyjXhqQY9lLixUjoleD27y4hBiReu4i7da0WVy9vcqi284hVSFALcuc0l+iWJ3bp6XbZLuIGKuA4cqS+8S4wDC6co6gjQ1oH2uuUsqu0Bm6oHqqYnrERPZSMZttLRAZWzEsoDZV6yqrRxPHOscte3QtCbsrukPRpsVdvMGQLes2bMMGld1de7mlSJ1ZdPA9tQsR0EDYfIL5F2Ia4baFG7w3YgqD/u0q4/xCu7VwvrMFEkgdZVZWnLwOYDh205Z22DbLukZeIDBiIQuexZ04A00GpTbX6HviRh1N9bS2bDYdglsuWDG0ZDO+n+gnEHn21Ot9G2u3A2OvHErbDLaRkCqA4KtcuBdHu5SVmAACYGpNSW2+oVjkbMpKhSUOaGuDQozcrTnXs51FwvStWS472nRbeWfvTnIUcB2n5Gmg1OXujlx9n3sE9/Mro1q1cZSXS0QMqv1uuy8M2kgCdar7vQq5vrl0YhLhupdRhfshlm/ulutlR1B6llAF05yTWjwO0xdZ1gLk55gdJInTTgJkEgTEzSMZtu3Zy7wOM4DARrqYUcdCf/MU0GpA6L9HHwBcC+bqOFJe6s4guoCrmuzDIANAV08ai/4Gt+jejnEYhrclsrmywNxiWNwzanMWYmQZ10q6u7btLEn1gGEtbUweGjuDzHLmKmWcQHMDuq44QVbgQQT2f07aaDUzGxei2ITE+k4vGPcdUFq2qQALeYM6sWXUMVTQAEZeJp7pB0YfFNiiLiqMTh7NgSD1TauXLhYxyIeNOytNRSxFzE7X6CbxsSbNzKMRbS0N5cxDFAq3Q7Ei519XSFaQMp7atMd0butdW7h8besOLYtMoAu2WAAGcWXMK+g1H5zoqKWF2ZD6vMP6H6NnuZt96T6RI3vpHDe8I4SI/vrUrZnRQ28S+Lv4hsRiTaNlGdFtoicYCJzJ4meZ7a0tFLC7MW/QNb3VxLWxb0m3hkuIWj7rXXuscv8AtCnxp/A9Dzh3U22tXEQqVN5bm+WDP+olzK57CUHjNa2ilhdlO2xWu4lb2Juh1ssXsWkTIltiMouuSxL3ACwB0AzHSeEbGbGxAxV+/hrtpRiLdu2y3UclDaDgMrI4/wCIeXKtDRSwuRNkYRrOHtWnc3Gt20RrjTNxlUBnMkmSQTxPGpdFFSQFFFFAFFFFAFFdrlAFVOI2Ym8Lb0q1xmHFDLFSuUBhxAdojXUVbVX3dnToMoUszEAZT1ircQO1cxGkmJqCRNrAIxa4tzMWAUtKsvV46RHZ7I9tIXZVsT9qesqqQd02gVVPrKeORSY4kDsFTcFYKA5iCSQdNBoqoI9yA++pFAVFzZFogAvwGX7neZp4ceuRpHyFLGyrMEEgypWeqPWbMToAJnhyGscaszxFdilhdlde2bZZSDl1zgGQMoc5iAOETTeM2RYuxrlgloVhBLAK3mAB7qtYoigKtNmWxH2hMMz6lDLNHHT1eroogR1fVgUfwu3ut0LhClQpgrqQht5oj2GOEgGOM2bcK7FBdlSuyLYDjef6nH/THN2PqqOdxuPhXMFsWxZzZG9YIDmKnVCSGGmh6zefKreKIpYXZX4XAW7bFgwMhhEWwIdsxEqAT2ak01i9lW7uXPdfqgAZXymVMqxI4n5HnVrFcTgPYKAgjCLlA3h0ChTK9XKyvPiSUWZnhyp+wgUyXzNlVZYiYEydOZJk+wdlKGKt7zd5l3gGbJPWjtivNPpb6VlbLYRLOItszId8w3dshWDEIwMvMRy99HoI9bY9P3g7R5ijeDtHmK8EwOz7D/wwm9i8uMuXbd0hgGz27lm2FUZ4VJdutJaIMcqXhNmW7lrGicUL1gYq5aY3SquuHfKqW0P+rABzsSCsiAZqMxbIe8bwdo8xRvB2jzFeC9G9m28ThbpvPird5Ee7vDcYKUS4qHd2j/qKqli7SCpgAGtBgtlrhdqbObD3LmS9exVoq2IGIDrYUhLuZdBnDglD6pgUzDKetb1e8PMUb1e8PMUqK4eIqxQ5vV7w8xRvV7w8xSoooBO9XvDzFG9XvDzFKiuNwoDm9XvDzFG9XvDzFKoigE71e8PMUb1e8PMUqiKASLi9o8xSq4nAewV2gCiiigCiimzfUEAssk5QJGrCNPbqPMUA43DTj5U1nfuL8Z/TSrN5XEoQw7QZFOUBHLPI6i/Gf00rO/dX4z+mnDxFdoBrO/cX4z+muZ37q/Gf009RQDDM8eovxn9Ndzv3F+M/pp1uFdoBnO/dX4z+mu537q/Gf007RQDWd+4vxn9NJRngdReA+8f01Iqo6R45sPhTctmGGQCQDxIkR7JqYxcpJLiUqTUIuT2WpQ9H75ubSvnKrMBcgknQB1UAGNdDHDhVv0r2GdoYVsO/UDFGzK0kFGDDQr4RVRsrJgrlq5eJBvWXZzxhme2y8OUf1NbQGeFb4nWSa2tb0OXA3UGm9b39dTzG39FTqLQXG3ALDF7UBfsmYhmZdNCSqn3Cl4j6P71nD3lO0L+5bPcuIMvXnrXPijUAgHnXo2KxK2lzOYUECdTqxCjh4kVU7c2ijWMVbU9a3bE8CDvRAgjjx+dYwp5mtDqq1skXrrbk/sZDC9Db2Jstk2pfa3dJZxIks0MwOkgmASBoSKscD0GurjLOKxGLuYh8POQXCANQQeC880kxJIEmm8Kl3A4lcMGJVrll2cAiQZUr/tJaNe7W9q1WkoPTZ7GWGxEqsWpKzWj8RrO/dX4z+mklnkdRfjP6afrh4iszoG8791fjP6aRdvsilmCBQJJLkADt9WpFU/StC+H3amDddLYjxMx7IU1aEc0kilWThByXBDeH2/vMVuVFsgpmDB5DHQwCF7J8qtXd49VfjP6aw+E2fcwFu3ibtvrLd6yggkW2Rl1I4a/2reZwygjUEAg9oMEGta8Ixay7cznwlWc01U0e9uxPYTnfuL8Z/TTd7EFBLhFGgk3IEnQDVe2qzHbdFrF7tjCJaZ2mOs2jJB5aBh/7qqL+NfaW7tqoyZTcu5fuON4LYk+wedRGg3q9F2k1MVFXjHWWyXf+czXZn7i/Gf00Z37i/Gf01S9DNpXMRZdrrZiHgaAQMqkDT31oKznBwk4s2pVFVgprZjFtngSq8vv/AP5p6uJwHsFdqpoFFFFAFQL+zc3AgKS2YAcmZG010M2+Pj4VPooSR8HhyinMQSSCSBA0VUECTyUedP5fb5mukxrTPpS/i+B/00IFlNRx8zSsvt8zTJxSyPW+B/0130lfxfA/6aAdy+3zNGX2+Zpr0pfxfA/6aPSl/F8D/poBbppz8z20rL7fM0y+KWPvcvuP2/7a76Sv4vgf9NAO5fb5mjL7fM016Sv4vgf9NHpS/i+B/wBNAO5fb5ms90wsM+GS3bBL3LiKonj1WPMxyq3xW0rdpC7kgDtVhJ5CSOJrN4LpGuKu4dShRkuFo9YFd3cAIjWe3StqMJXzpaI5MVUp26KT1lp72EdMdlXLm4CKSFRlYjULAB17BCmn+jG2Xv4hrbHqLaGUDTVSgJPj1vZWke+jAg5oIIPUfgdO7WW2CBh/Rt4ChCYnPmVgYzIQTproBWsZqVPK1tt7vkY1KTp11OL0dr+Vkl73LDpu0YQqJJd0QASZ4tw/9tZjY+xLpFt1Jyvd3NxQDIVGDSfw9TwiB21p8TjFvYrCMjMbYW5e9V9TAVTEcsx15Se2rPBLbsqVTNBZn1V+Lksfu8NaRrOlTyrd68uRE8NGvWdRvRafD5tEXpHbVbW9jVHtMTzyLcUkT2cTVq4CgknQSSZOgHE1XbbdbmGuqJko0Sj8QJH3e0VT9INtscJaNswb4CsSraBl60HhxPI1lCDmkl2nTUqKlKUn2L5f3RZbA2uMW14rORCmSZBhl1nXtBqXtfFjD2munXICQCSJJ0AnxJrO+lDA4xLdpRurwtqZV1MqWUsBHGWngeNWO076Yi/YthiUGa84VSc2QqEB09WSZ9lWlTWdNfTuZ060ujcW+unbzb08tSRg9uW7gsaMDf3kSfV3XrSZ8KrcTtm3icThrdhsyZ94x6wIKhoEGNIk+VUe28LcXevnYLZuEWhkZZF5i7HMR4x5Ve9HNi27DC6wbNlTKMtyVJQC6CMvemtXClCOfxt+eDRzxq4irNU7aXV33fy0/VGixNgOjLxzKwgkwZBFY29tt0w2GRJDiBdgmUS04SCJ0mBM/wB62fpS/i+B/wBNZfFbBVWxL22Y762wClHBFxnV+OWMsqPOsqEoLSR04uFR60+xp/PK3mJs7J/iAN15VXvMdSZNlVyIBMiZ/vWh2dsm3h8+6BGdsx1PuA8NT51zZhW1ZtoZlEVTCPxAE/d7ZqT6Sv4vgf8ATVKlWT6q2L0aEI2m11uL7zO4XELg8Y1jJlt3iLitmICgJ1uP4l7a0yQQCDIIBBBMEHgazvS3ZgxVtTbneJMSrgMp4r6vHTSrHYeMU4Wz62ltB6rnVVCnUDtFWqZZQU1vs/uVoZoVJU39O6+3kywRdBx4DnS6YtYlSBE8B9xx/wDWn6wOsKKKKAKS90AgEgFjABIBY9g7TSqhbQwJushDQFmYJB1ZGnTQ+pEHTWeVCSXauqwlSGHapBHmKVUfBWCimSJJB0mBCqg09ig++ou0ttWsMyLeLA3CqqVs3nXMzZVUuilVJJAgkUBYniK7Vbs3bNrEu62XzNa9bqOuhLKHUsAHQsjjMsiVOtMX+lGGRb7NdGXDMLd0hLjZHaYHVBzcDJEgQZiouLFzRXCD4eX71G2nfNuxccESiMw05gGPnUpXdismkrsfvOFUliABxJ0A17TUPbuNNjD3LikBlHVzcC3ZHPn5Vkm6QPisFctuJu9RZA9cFhr4HSpF1H2ldthCu5srbdpmCzhS6GJ6wAI9x7a6lh3F3nsnr7fJwSxqnG1LVtaeOt/S1zQ9HdqHFWTcZQvXZYGsARGvbrVnWc2biLeBtXwxhLd8qNCzGVQgcez+lRNl7WBfH3MwCdUqSdJyuggzzyiPdVZUczbitOHt9y8MSoKMZu8nv5J6+wztrEjFY61YD57LBJCNInrMTI5xzrljZW52rbyJltsCy8YMW+vE+LcPGpXRroxujavMwzDMwAkgq6gLPCCJbzrUIDA4SB2efOtJ1lDqw1VmvPtMaWFlV/uVVaWZSXHTsF1k+ntlm9HCGGZnt8YBz5BB8NK1evh5H86r9o4A3bthjlK2nZiDPd6pGvJgKwozyTUvH4OvFU3UpOC42+UUPQ4M14gnTD2jY5wWN1mke5a19UHRjDm2+KBid+fIjMPk1X2vh5H86nESvNlcHFxpJPv+bCqwOyba4y5YskvlsWjmjQC4r6eGoj/sVvNfDyP51RbKwpTHYohcqsLZHVIUkiTHvmamjPLGXbw+OZGJpuc4Lhez+eQ70s2WcRYJRZur6msaEqXA5SQtV3Q/YVzDOz3QAWRQsGSJ6zgjkRCj3VqdfDyP51wzI4eX71VVpKn0fAtLC05VlWe6I+1MCMRbNtjAJU9vqsGj3xHvqWaTr4eX70a+Hl+9Z30sdGVXvxO1x+FGvh5fvSXmOXkfzqCRdFc18PL96NfDy/egFCqro232GWRNu5dtmOWW40ezQirPXw8v3qh2XbFjHX7YP+sq3wDMA5mDjj2mf/FaRV4tef56mNR5ZxfivX/hfJwHsFdpFuYHDgOAPZ7aXWZsFFFFAFFFFAFVu18Ouexeu3AiYdzdIbgzFGtpJnlnJ4HWKsiJ41T9JsKnol4lQYUsOPEQQdKtBJySZSpJxg5LgmQ9hdHWw/Ws4iVK2rVuLYIGFR7l3JObV23pG85BRpxqLc6DBbOIs2b7qmIW3bO8G9KpbDTBzCWJacx7Dxma0lnBoFUKoAAAA7BGlO+jL3RVWkXUnbUirtNVvCxdb7UoHkCFc9bNAkx6pME8DxNZzaPSq3ftX7Sg9cFbZjRgQBrOoMkxULbasmKuX9MltjZE97clgPHUnzFJ2V0YcHD3HGZXdSVGoFuC4csDoNBppXfClTilKT4L13PHq4mvUk6cFxafhsuZbbZ2aF2hhzbEb09caAfZQS3tg/KpPQnAtZtXVbiLrL8AAmre/s+2zKxUZknKddM0A096MndFc8qzcMv5uzthhVGq6ne7eaXNGG6R4d3xl2zbzFXG/KgTLraMcNfD30vbWwn/AMvaw6kG5Z644Atb60t2GXOp5mtAMGo2gTHrYf5i4BPlHlVt6MndFavEOOW3Be5zrBRqZ3J7v0V9vMctW8oAHIAeWlCDQewU36MvdFJTDLA6o4CuM9MkRRFUu2No2sPC5MzkTA0AHaT7qo36QuTpbtj3Mf8A7VZQbKOokbCzhVRnZQZuMGb2gBf6AU9FZa3tW4ih72G+zbg6hl48PWJB+U1Z4jaGHS2tw6hxKgDrGOOnKOGtGmFJW0LaKKydzpIn3bHxN/YCnbHSC2dblhlXhmU5h8wKZGOkiaeKSRqPfUfDpbuKGSCp4EUs4ZZHVFVLj8URTPoyd0UejL3RQD0UlxpTfoy90Ul8MkeqKAkRRFM+jJ3RR6MndFAPRVJtvDxiMJdn1bptRHHeKxmfDKdPGrX0ZO6KqekdkKthlX1cRaLRyU5lPzYD31pS+r87DHEf49eFn6NMukGg9grtM28MoA0HAU9WZsFFdrlAdqv2liLiPbFsaGZAjrHMgCaqeTMeK6AmdKn12hJD2bdZkJYloOhICkjKpOgA4MWHuprbYz4a8oU623AmOOUxzqwpN63nUr3gV8xFTF2aZScc0WiNgb+a1aMEyingOajxqRvPA/L86qOiWJNzCWiQBlBt6diaA+VS9pbSS2TbYw7W7jr45Rw9p1geBq8oPO4mcKqdJTb3SM7i8OcThWKKW3mLL9XX7OTbnTwFay0AihVVgqgKB2AaAcfCofR3Ci1hbSifUDGe1+s3ukmrGpqzu8vBNlcPSyrO92lf88xtrmnqn5dvtru88D8vzpTcK7WR0CM/4T5D86N5+E/L86XRQCN5+E/L864lzQdVuA5D86cricB7BQGW6VlDcTMrAlfWEToToVJgj3g+2qM2U5XV963AfkpHzq86W4ebqkMJKeqxyiATqGOnuMe+qP0K5/w3PsUkeYEVvHY5Z/U9B17gyhXvO6jgi5oHxxHwmrHa9q3ucMYKEoYIlljqtB58WOvy7Kg5V0jOeZJIX3Aan2yPZT7Y1rgRCisF6qLDGMxGgMydY50sQnwGThTya2R/vVfk5B+VS2xNzdC095RaHBQVfx+4Dz7SKbxeENsgXrbWidQRJXyJJPuOnZUcYV8xUKSVJBjUCPHhHjU7jVG02AFXDpkDQZaTEk5iCfDhw/rxqebmo6rfL86hdHrZXDICwb1iI1AGY6Tz1nWrA8R76we51R2QnefhPy/Ojefhb5fnS6KgkRvPwt8vzrjXNODfL86crj8KATvPwn5fnRvPwn5fnS6KARvPwn5fnVZ0lb/K3DB0yt8Lqe3wq2qJtfDm7h7qLxZGA8TGg18Yq0HaSfeZ1U3Tkl2MkLc4aN8vzpdQdh3zcw1pm1YoA08cy9Vp8ZBqdUNWdi8ZZoqXaFFFFQSFFFN376pGYxmIUeJP/fGgHGHupoW275+FaMPiFuCVn3ggjQEaHwIPvpzMO2gMd0fx3o5GGd8pW5dVm6oURGUgsNZJjlUTpfYuXMQxRp3KW1Y6AhrrMFAHPiKrOkhKY64TMbwOPEaGRWt6NEXnxV1oZLt4ZZgyLclTB7JWPZXoyXR2rLivlrkeFTk618M+DsvBJ290i8t4dlAUOeqAOC8tOylbpu+fJaczDtozDtrzj3bDL2mj1z8K0rdN3z5LS3YRxHL+tdzDtoBvdN3z5LRum75+FaczDtozDtoBvdN3z5LSUtNA654D7q09mHbXEYQNRwFAZPpdbfeKTqoWM3jJkGOHh269hqgBjhpz0rQ9LMQRfTISCE4jTix08eFUwxhmWVG9qJr7wK3jscs7ZmOYlbZdtShDMOGZTBInTVfZr7uFNiwvHep5XJ/+FLxGDYs2T7TUyV1Ya65lGo9sRUfdmYgz2QZqUVfgS2uKzA3He8dBrmC+wsxzEeAA9tM468zOwZmIDNAJJA1PLgK6mCbTOMgPN5XyB1b3UvF4mLj5UQHM2sFjxOvWJE+wChPDU1fR9XOGt6leIAgaiSQ2vbNTzaaR1z8K1E6PX82GQkyesDPGcxPP2irAsJGo51g9zqjshG6bvnyWjdN3z5LTmYdtGYdtQSN7pu+fJaS1to9c+S09mFcdhFAI3Td8/CtG6bvnyWsb0j6bXcNiXtJbtlUy6sWkyoY8CBzoXpPtAuqeiJmZN6Acw+z75l+qOXWisHiYJ25HqR/R8S4KeiTV1eSWm5st03fPktRdp2r25fcud5HV0UE9oB5GJg9tY4dNcZvtx6Km+zZN3D5s3GPW7NZ4Rrwp+/0h2i7NZXCotzJmkHVUPVFwMXynU9p1osVBO6+CZfoeItaTirr/AGW3b/JfdHbDhWy50s5gbS3CrvES8kToWmPfV3WB6EbZvW7q4G6ohM+pMup1fLIJBGvzrfVrGt0vWOPFYCWCn0Td1un2q7t4eAUUUVY5gqPisEl0qXBleEEjmCQYOoOUeVSKKEjOFw4tiJLSZJaJMAKOAA4KBw5U9FB8Ka3j9wfF+1CDIdI8E13aKBQTFtGMclzMCx8BIq76HWMuCtQOILcO1j+1RsVfe3jt61lsgs5C65nEZs3BFOs+HDWvOum+27OM2hZFvE3hYS3ldcIzBgwNwnjCodEksDlAnlW9Wq8ih4czjw9BdLKp3tbeH2PaMnhRk8K8g/wgmdV9NxhGIdbdgrfDKpbDHEl2cCLqaZQVySJNZvovYt4mxde9jMYu7DMbq3CliyMhKBy8l3ZxlCKQa5sx35T6CdNOHyoivIW2J6FicE9rFYl2OKtWbiXL28UsyJcysqgbonMwyPm0EzXrO8fuD4v2qU7lWrDsURTW8fuD4v2ozv3B8X7VJA7FcQaD2Cm879wfF+1Jt3HgdQcB979qATjtn27wi4sxwPAj2EVUP0TtnhccDxyn+wq73j9wfF+1Gd+4Pi/apTaKuKe6PPMUCLjZgVbMZB4qSZij0p4jO8dmZvzqRisaWuPOV1LuVzCYBYkQwhgNeE01v1/4SedyPLN/etzl8xlJLCJLSIHEk8h2mtUvRYM5a5cMElsqgAiTMZjP9KzYxZHqhUHPIDJHMZiS0eE16C11iZCgg6g5uIPA8KpNtGlKKe4YfDrbUKghRwH9ffSyNR76b3j9wfF+1JNx5HUHP737VkdA/FEU1vH7g+L9qN4/cHxftQDsVxxpTe8fuD4v2rjO0eoPi/agPMOk+Jt2trs95cyKyMyAgFotrA10jNE9omrO9t7DXmVTdDC7hjbujEEqGbPnVTctCUeSxJAKxArdOpJk2lJ8SD/ak7r/AJKf9P6a4/20rtp79x739YpOEIypu8YpXUuxb7efp2Hnd/bFg7RGJt37aqHFmGVyCgs5Gu6ahCZUcxIOoqa+2MP1bFm7hUCWVQ71XvWW+0ztbFxiDI0MlTmPCIrb7r/kp/0/po3X/JT/AKf00/bS7V6fyJfq9F5epLRJLrLhtfq67vlY886M3bL7ZY4aBZJuFANAFycQOQmSB2EV6bUawsRFtRoNQQNPcKk1vRp9Gmu84P1DGLFVIySatFLV3enG9kFFFFanAFBPz4eNFQto4VrjJAWBMtMMuqEZeqeayeB6o1GtCSaDPCiqm5dOFtSUBzMBlRgAOoqALIBZyV0UDUtE86gDboiSLsBUuE510tXcu5bUAEtm1E9XKdTpMXFjSHiKyPSnoW+LxlvFWMUcNdtpklbYuTq2urDk7AgggiKvNl3PSLYuZri6spGaYKkqdSoMacwPZT2LXdoWzXDEfeUACYLFiICjiTyANAtDGf4Dxs3D/Fn+1AD/AOXTgFKDKM8W4Ulepl0NKHQbGhSv8VOVokHCWSDCC2OLd1QPdV0NuKVU5cR1lZlBKAkW1LXtDwKxGvExGmtTtl4tcRnyPc6hE9ZTo05Zj1T1T1TqOdRZFrszVnoJiDew9zE7Ra8mGuJdVDYRMzLABLK8loAGZsxit3UdsLP37nxftXfRv+Zc+IflU2Kt3H6Kpru0rSMytcvArM6H1QWDXJj1AUYFvZ2iXBjbZYKLl6WZk4EAMri3rI0BYgA8/ZrS4sW1JTgPYKZ9G/Hc+IflXFwsAde58X7VIJNFU20sathlDm+c2gKlYLEMVQTEk5Dw0ErMTSRtJNZOIBAWREwWuG0VkaHKwMkEgRxqLiw1tDowrsWtNkJ1ykSvu5j51X/4Vu9+35t+mtR6N+O55j8qPRvx3PMflV1NmbpxZSYLoqqmbz5vwqIB9p4keyK0VVu0bosKGY3iCQCVK9UaCTMcyAFEkk6A1GtbTRgsekS0wIBJAtb5T1ZEskQOMmI0NVcm9y8YJbF3XDxHvqDgGF5Mwa6NWUgsphkYowlZB1U6g0+cLr69z4v2qCSRRUW/ZKqSGusQCQqkSxHITp51TjbS5Hf7cqiuZVkIYoA5CnmCpDBuBFAaKuPwqusXc157Ra6GQBtWXVSWAMDUTlMTxFSjhfxv5j8qAkUUx6N+O55j8qr8Vjlt3N2TfLEEqBl+0jJmCzEwLiknQcdZBFAW9dqm/iNrKWFy9Ge3bGh6zXVVkKyNVyuCTwgN2VY+jfjufEPyoB5OA9grtVV/ayWWFthdLQcsAfaZApfLJE5QwJ4DQxJBpVzbtoMB1pa4LImEliiuCN4VlYdeEzOgNLixZ0V2KKkg5RXz59aG2IU/ZwwBUm0oBBMA68iedOWfpK2y75RugQ2TrJbQZoY5ZYgT1W8qrmLZWe8YrBpdy5wZQ5lIZlIMRMqQeBI99Rv4JYiN0I10JYiCAMpBMFQFWFOgyiIivEPrK2zmyzYLZQ8AWT1TImQ0cR7tO0VGv/SztVGKs1mQJMJbaBE8QSKXROVn0Jh8OttcqzEk6ksSTqSWYkk+00nF4VbqZHBKkg6EqZUhgZUg8QDXgSfSfthlDDdEHKAd3b+/OXn+Ez2RrFO3PpI20syLcCASLaECeEsDAHjTMiMrPbX2HZacysZ5l7hPAhtc0jMCc3enWal4bCLbzZAesZMkt7AJJgDWANBNfPV36XdqJGZrQkBh9kvA8Kcw/wBK21rgJRrJC8fs0nXhoTJ91LonKz6Hor5+P0mbYAk7oDtKWwJ7Jnj4cTSj9JO2si3It5Gy5Tu7eub1dJmmYjKz2l9goxctcuHeMxYHd6q0hrc5MxQggQSSAogjWZD7LQuHltGLkAiHOcXFnSYVhIgjnM14Td+lLa6EBt2CxgTaXUgAx5EUr6z9sRINk/7Utt28lJ7ppdE5WfQVFeAWPpJ2y+aBa6pykNbtqQYmIYg8K430mbZAJO6ELm1t2xKwSSNddBy8O0UzEZWe54rZdu6+ds05d3o7KMsk8AeMmZ7QvYKUuzbYEQeAUkkyYc3JJ7SxJJ8a+f7v0u7UQwzWgRoQbSz5Uj649p9+1/KWl0TlZ9H1yvnH649p9+1/KWj649p9+1/KWmZEZWfQ2LwS3ShbMDbOZSrFYJETp4Ej3ntqOuxrQTIA0ax1mkTbNmA0zAQ5R2QOeteA/XHtPv2v5S0fXHtPv2v5S0uicrPonC4cWkCLOVdBmJJA5CTyHCKdr5x+uPafftfylo+uPafftfylpmRGVn0VisOt1GRxKuCrCSJB0Ika1F/hFrrSGOZDbbM7tKsAG4t6xAAzcYAExXz/APXHtPv2v5S0fXHtPv2v5S0zIZWfQ9nBojs6g5mmZLECTmaATCyTJiJNP184/XHtPv2v5S0fXHtPv2v5S0zIZWfR1V9/ZCu7vnuBny6qV6pUQpUlSRpm0mOu2kma8B+uPafftfylo+uPafftfylpmROVnv8Ad2NZYQyaShGvq5AirHYIRRU+vnXDfS5tS46ojWizsFUbtBLMYAk6DU1cbU6Z7fwyhr1u2Axygqlq5rEwQjGOB40uiMrPYMRsVHd3LXAzkHQr1SFydUlZHVLiJjrtEEzTl3ZSNOrqGILBTAYBUTIQQerFtPHTjqa8Jf6UdsKwU7sMZIG6XkSD8x/TtFKs/Sfth+G6ABgl7aIFME6lyAOB40uicrPoTOaK8I/xzt7uW/gt/nRS5GVmTxOOZAVH/wDO2lwEs8sVMAHrQRoOVQb+0mdbxhQUZIIkGQSoPHiB/ftMlFUNCVsLEm5eObixCZgWzIATBUzodR4aDSqbal0s7OfWuBGY/wC4Enj7BRRQFjgcQyYclWYQubiYzAQpg9gHDhqaViMczXlJC9U2yNDxAY9vaaKKAsenGwbeGsYe5bLlnCqcxEABZ0AA1k0joVG6cwCc8+wqARHZx5eHYKKKkgaxeJZGZF0FvUdpILSWPOSAT2wKjYTajm0NFCgqQoEKDnPjP3e3nXaKgklY7ajqpgJKW0cEqDr9iNQdDpdflzqLa2i1m4AgXrWS5JzEk7trhEluBblXaKAe2Zty4biGAu9Zw2XMsBQCAIbtJ4zxNS8Q5ZCNRnRc0E9aVA1BMaC84Gn965RUgp9rOTYLFj17pWJOUKubKAOQ4aeAqhooqAFFFFAFFFFAFFFFAFFFFAFFFFAFFFFAWPRwTjMP/wCta/8Amte1/SIot4e3AkPeCkNqI3V5v6oKKKkg82xVmbipmYCMQ3VOTUYl1+7A4KNIincBdO/NomVAJBOrT6M1wHP63rKDx5UUUJIP8Uvf8Vvl+VFFFAf/2Q=="/>
          <p:cNvSpPr>
            <a:spLocks noChangeAspect="1" noChangeArrowheads="1"/>
          </p:cNvSpPr>
          <p:nvPr/>
        </p:nvSpPr>
        <p:spPr bwMode="auto">
          <a:xfrm>
            <a:off x="381000" y="-144463"/>
            <a:ext cx="281354"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44038" name="Picture 6" descr="景氣回溫經濟成長"/>
          <p:cNvPicPr>
            <a:picLocks noChangeAspect="1" noChangeArrowheads="1"/>
          </p:cNvPicPr>
          <p:nvPr/>
        </p:nvPicPr>
        <p:blipFill>
          <a:blip r:embed="rId2" cstate="print"/>
          <a:srcRect/>
          <a:stretch>
            <a:fillRect/>
          </a:stretch>
        </p:blipFill>
        <p:spPr bwMode="auto">
          <a:xfrm>
            <a:off x="5192411" y="285728"/>
            <a:ext cx="4332590" cy="3429024"/>
          </a:xfrm>
          <a:prstGeom prst="rect">
            <a:avLst/>
          </a:prstGeom>
          <a:noFill/>
        </p:spPr>
      </p:pic>
      <p:pic>
        <p:nvPicPr>
          <p:cNvPr id="2" name="Picture 8" descr="http://pic.pimg.tw/jo782400/1420596025-4098766702_m.gif"/>
          <p:cNvPicPr>
            <a:picLocks noChangeAspect="1" noChangeArrowheads="1"/>
          </p:cNvPicPr>
          <p:nvPr/>
        </p:nvPicPr>
        <p:blipFill>
          <a:blip r:embed="rId3" cstate="print"/>
          <a:srcRect/>
          <a:stretch>
            <a:fillRect/>
          </a:stretch>
        </p:blipFill>
        <p:spPr bwMode="auto">
          <a:xfrm>
            <a:off x="5313041" y="3861049"/>
            <a:ext cx="3516923" cy="2736304"/>
          </a:xfrm>
          <a:prstGeom prst="rect">
            <a:avLst/>
          </a:prstGeom>
          <a:noFill/>
        </p:spPr>
      </p:pic>
      <p:sp>
        <p:nvSpPr>
          <p:cNvPr id="44042" name="AutoShape 10" descr="http://www.google.com.tw/url?sa=i&amp;source=images&amp;cd=&amp;ved=0CAUQjBw&amp;url=http%3A%2F%2Fpgw.udn.com.tw%2Fgw%2Fphoto.php%3Fu%3Dhttp%3A%2F%2Fuc.udn.com.tw%2Fphoto%2F2015%2F01%2F03%2F6%2F471026.jpg%26x%3D0%26y%3D0%26sw%3D0%26sh%3D0&amp;ei=1J69VL2GO8rg8AXniICoCg&amp;psig=AFQjCNEJetnDBM803KFkCUEwnHuHH9Waow&amp;ust=1421799509052913"/>
          <p:cNvSpPr>
            <a:spLocks noChangeAspect="1" noChangeArrowheads="1"/>
          </p:cNvSpPr>
          <p:nvPr/>
        </p:nvSpPr>
        <p:spPr bwMode="auto">
          <a:xfrm>
            <a:off x="439615" y="-136525"/>
            <a:ext cx="4343400" cy="5095875"/>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43010" name="Picture 2" descr="http://www.cnabc.com/mbpho/20150128/20150128BPHO0002M.jpg"/>
          <p:cNvPicPr>
            <a:picLocks noChangeAspect="1" noChangeArrowheads="1"/>
          </p:cNvPicPr>
          <p:nvPr/>
        </p:nvPicPr>
        <p:blipFill>
          <a:blip r:embed="rId4"/>
          <a:srcRect/>
          <a:stretch>
            <a:fillRect/>
          </a:stretch>
        </p:blipFill>
        <p:spPr bwMode="auto">
          <a:xfrm>
            <a:off x="600778" y="285728"/>
            <a:ext cx="4220337" cy="3429004"/>
          </a:xfrm>
          <a:prstGeom prst="rect">
            <a:avLst/>
          </a:prstGeom>
          <a:noFill/>
        </p:spPr>
      </p:pic>
      <p:sp>
        <p:nvSpPr>
          <p:cNvPr id="11" name="Rectangle 6"/>
          <p:cNvSpPr>
            <a:spLocks noGrp="1" noChangeArrowheads="1"/>
          </p:cNvSpPr>
          <p:nvPr>
            <p:ph type="sldNum" sz="quarter" idx="11"/>
          </p:nvPr>
        </p:nvSpPr>
        <p:spPr>
          <a:xfrm>
            <a:off x="7283896" y="6432088"/>
            <a:ext cx="2133600" cy="365125"/>
          </a:xfrm>
          <a:ln/>
        </p:spPr>
        <p:txBody>
          <a:bodyPr/>
          <a:lstStyle>
            <a:lvl1pPr>
              <a:defRPr/>
            </a:lvl1pPr>
          </a:lstStyle>
          <a:p>
            <a:pPr algn="r">
              <a:defRPr/>
            </a:pPr>
            <a:fld id="{820BDDF4-40AB-46FE-A25C-6E493031AFAC}" type="slidenum">
              <a:rPr lang="en-US" altLang="zh-TW" b="1"/>
              <a:pPr algn="r">
                <a:defRPr/>
              </a:pPr>
              <a:t>9</a:t>
            </a:fld>
            <a:endParaRPr lang="en-US" altLang="zh-TW" b="1" dirty="0"/>
          </a:p>
        </p:txBody>
      </p:sp>
      <p:pic>
        <p:nvPicPr>
          <p:cNvPr id="77826" name="Picture 2" descr="http://www.ey.gov.tw/Common/DisplaySmallPicture.ashx?p=/Upload/RelPic/15/177763/dffb2c86-38fa-4850-b327-065a1137966b.jpg&amp;w=592&amp;h=333&amp;fix=tru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3915" y="3963486"/>
            <a:ext cx="4381135" cy="2464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5644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標題 1"/>
          <p:cNvSpPr>
            <a:spLocks noGrp="1"/>
          </p:cNvSpPr>
          <p:nvPr>
            <p:ph type="title"/>
          </p:nvPr>
        </p:nvSpPr>
        <p:spPr/>
        <p:txBody>
          <a:bodyPr vert="horz" lIns="91440" tIns="45720" rIns="91440" bIns="45720" rtlCol="0" anchor="ctr">
            <a:normAutofit fontScale="90000"/>
          </a:bodyPr>
          <a:lstStyle/>
          <a:p>
            <a:r>
              <a:rPr lang="zh-TW" altLang="en-US" sz="4400" dirty="0"/>
              <a:t>國內各機構總體經濟指標預測</a:t>
            </a:r>
          </a:p>
        </p:txBody>
      </p:sp>
      <p:sp>
        <p:nvSpPr>
          <p:cNvPr id="4" name="投影片編號版面配置區 3"/>
          <p:cNvSpPr>
            <a:spLocks noGrp="1"/>
          </p:cNvSpPr>
          <p:nvPr>
            <p:ph type="sldNum" sz="quarter" idx="12"/>
          </p:nvPr>
        </p:nvSpPr>
        <p:spPr/>
        <p:txBody>
          <a:bodyPr/>
          <a:lstStyle/>
          <a:p>
            <a:pPr>
              <a:defRPr/>
            </a:pPr>
            <a:fld id="{E47CE0E4-5B5C-4F40-9FE6-3A53B4D725A2}" type="slidenum">
              <a:rPr lang="zh-TW" altLang="en-US">
                <a:solidFill>
                  <a:prstClr val="black">
                    <a:lumMod val="50000"/>
                    <a:lumOff val="50000"/>
                  </a:prstClr>
                </a:solidFill>
              </a:rPr>
              <a:pPr>
                <a:defRPr/>
              </a:pPr>
              <a:t>10</a:t>
            </a:fld>
            <a:endParaRPr lang="zh-TW" altLang="en-US">
              <a:solidFill>
                <a:prstClr val="black">
                  <a:lumMod val="50000"/>
                  <a:lumOff val="50000"/>
                </a:prstClr>
              </a:solidFill>
            </a:endParaRPr>
          </a:p>
        </p:txBody>
      </p:sp>
      <p:graphicFrame>
        <p:nvGraphicFramePr>
          <p:cNvPr id="67588" name="Object 56"/>
          <p:cNvGraphicFramePr>
            <a:graphicFrameLocks noChangeAspect="1"/>
          </p:cNvGraphicFramePr>
          <p:nvPr>
            <p:extLst/>
          </p:nvPr>
        </p:nvGraphicFramePr>
        <p:xfrm>
          <a:off x="698989" y="980730"/>
          <a:ext cx="8496300" cy="5057775"/>
        </p:xfrm>
        <a:graphic>
          <a:graphicData uri="http://schemas.openxmlformats.org/presentationml/2006/ole">
            <mc:AlternateContent xmlns:mc="http://schemas.openxmlformats.org/markup-compatibility/2006">
              <mc:Choice xmlns:v="urn:schemas-microsoft-com:vml" Requires="v">
                <p:oleObj spid="_x0000_s24581" name="工作表" r:id="rId3" imgW="9128858" imgH="5433111" progId="Excel.Sheet.8">
                  <p:link updateAutomatic="1"/>
                </p:oleObj>
              </mc:Choice>
              <mc:Fallback>
                <p:oleObj name="工作表" r:id="rId3" imgW="9128858" imgH="5433111" progId="Excel.Sheet.8">
                  <p:link updateAutomatic="1"/>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8989" y="980730"/>
                        <a:ext cx="8496300" cy="505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111863906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標題 1"/>
          <p:cNvSpPr>
            <a:spLocks noGrp="1"/>
          </p:cNvSpPr>
          <p:nvPr>
            <p:ph type="title"/>
          </p:nvPr>
        </p:nvSpPr>
        <p:spPr/>
        <p:txBody>
          <a:bodyPr/>
          <a:lstStyle/>
          <a:p>
            <a:pPr eaLnBrk="1" hangingPunct="1"/>
            <a:r>
              <a:rPr lang="zh-TW" altLang="en-US" dirty="0" smtClean="0"/>
              <a:t>台經</a:t>
            </a:r>
            <a:r>
              <a:rPr lang="zh-TW" altLang="en-US" dirty="0"/>
              <a:t>院預測經濟成長率走勢</a:t>
            </a:r>
            <a:endParaRPr lang="zh-TW" altLang="en-US" dirty="0" smtClean="0"/>
          </a:p>
        </p:txBody>
      </p:sp>
      <p:sp>
        <p:nvSpPr>
          <p:cNvPr id="4" name="投影片編號版面配置區 3"/>
          <p:cNvSpPr>
            <a:spLocks noGrp="1"/>
          </p:cNvSpPr>
          <p:nvPr>
            <p:ph type="sldNum" sz="quarter" idx="12"/>
          </p:nvPr>
        </p:nvSpPr>
        <p:spPr/>
        <p:txBody>
          <a:bodyPr/>
          <a:lstStyle/>
          <a:p>
            <a:pPr>
              <a:defRPr/>
            </a:pPr>
            <a:fld id="{D9C171F9-3850-4317-8B5C-1E743C2F2C32}" type="slidenum">
              <a:rPr lang="zh-TW" altLang="en-US"/>
              <a:pPr>
                <a:defRPr/>
              </a:pPr>
              <a:t>11</a:t>
            </a:fld>
            <a:endParaRPr lang="zh-TW" altLang="en-US"/>
          </a:p>
        </p:txBody>
      </p:sp>
      <p:sp>
        <p:nvSpPr>
          <p:cNvPr id="5" name="矩形 4"/>
          <p:cNvSpPr/>
          <p:nvPr/>
        </p:nvSpPr>
        <p:spPr>
          <a:xfrm>
            <a:off x="6435461" y="1196975"/>
            <a:ext cx="2495418" cy="4464050"/>
          </a:xfrm>
          <a:prstGeom prst="rect">
            <a:avLst/>
          </a:prstGeom>
          <a:solidFill>
            <a:schemeClr val="accent3">
              <a:lumMod val="40000"/>
              <a:lumOff val="60000"/>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kumimoji="0" lang="zh-TW" altLang="en-US"/>
          </a:p>
        </p:txBody>
      </p:sp>
      <p:sp>
        <p:nvSpPr>
          <p:cNvPr id="6" name="文字方塊 5"/>
          <p:cNvSpPr txBox="1"/>
          <p:nvPr/>
        </p:nvSpPr>
        <p:spPr>
          <a:xfrm>
            <a:off x="5907486" y="1196975"/>
            <a:ext cx="3107663" cy="471488"/>
          </a:xfrm>
          <a:prstGeom prst="rect">
            <a:avLst/>
          </a:prstGeom>
          <a:noFill/>
        </p:spPr>
        <p:txBody>
          <a:bodyPr>
            <a:spAutoFit/>
          </a:bodyPr>
          <a:lstStyle/>
          <a:p>
            <a:pPr algn="ctr" fontAlgn="auto">
              <a:spcBef>
                <a:spcPts val="0"/>
              </a:spcBef>
              <a:spcAft>
                <a:spcPts val="0"/>
              </a:spcAft>
              <a:defRPr/>
            </a:pPr>
            <a:r>
              <a:rPr kumimoji="0" lang="zh-TW" altLang="en-US" sz="2400" dirty="0">
                <a:solidFill>
                  <a:schemeClr val="accent6">
                    <a:lumMod val="50000"/>
                  </a:schemeClr>
                </a:solidFill>
                <a:latin typeface="微軟正黑體" pitchFamily="34" charset="-120"/>
                <a:ea typeface="微軟正黑體" pitchFamily="34" charset="-120"/>
              </a:rPr>
              <a:t>預測值</a:t>
            </a:r>
          </a:p>
        </p:txBody>
      </p:sp>
      <p:graphicFrame>
        <p:nvGraphicFramePr>
          <p:cNvPr id="70662" name="Object 260"/>
          <p:cNvGraphicFramePr>
            <a:graphicFrameLocks noChangeAspect="1"/>
          </p:cNvGraphicFramePr>
          <p:nvPr>
            <p:extLst>
              <p:ext uri="{D42A27DB-BD31-4B8C-83A1-F6EECF244321}">
                <p14:modId xmlns:p14="http://schemas.microsoft.com/office/powerpoint/2010/main" val="2614370867"/>
              </p:ext>
            </p:extLst>
          </p:nvPr>
        </p:nvGraphicFramePr>
        <p:xfrm>
          <a:off x="770489" y="944566"/>
          <a:ext cx="8363347" cy="4968875"/>
        </p:xfrm>
        <a:graphic>
          <a:graphicData uri="http://schemas.openxmlformats.org/presentationml/2006/ole">
            <mc:AlternateContent xmlns:mc="http://schemas.openxmlformats.org/markup-compatibility/2006">
              <mc:Choice xmlns:v="urn:schemas-microsoft-com:vml" Requires="v">
                <p:oleObj spid="_x0000_s5179" name="工作表" r:id="rId3" imgW="5242611" imgH="3375557" progId="Excel.Sheet.12">
                  <p:link updateAutomatic="1"/>
                </p:oleObj>
              </mc:Choice>
              <mc:Fallback>
                <p:oleObj name="工作表" r:id="rId3" imgW="5242611" imgH="3375557" progId="Excel.Sheet.12">
                  <p:link updateAutomatic="1"/>
                  <p:pic>
                    <p:nvPicPr>
                      <p:cNvPr id="0" name=""/>
                      <p:cNvPicPr>
                        <a:picLocks noChangeAspect="1" noChangeArrowheads="1"/>
                      </p:cNvPicPr>
                      <p:nvPr/>
                    </p:nvPicPr>
                    <p:blipFill>
                      <a:blip r:embed="rId4"/>
                      <a:srcRect/>
                      <a:stretch>
                        <a:fillRect/>
                      </a:stretch>
                    </p:blipFill>
                    <p:spPr bwMode="auto">
                      <a:xfrm>
                        <a:off x="770489" y="944566"/>
                        <a:ext cx="8363347" cy="4968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10" name="Text Box 4"/>
          <p:cNvSpPr txBox="1">
            <a:spLocks noChangeArrowheads="1"/>
          </p:cNvSpPr>
          <p:nvPr/>
        </p:nvSpPr>
        <p:spPr bwMode="auto">
          <a:xfrm>
            <a:off x="350838" y="5919883"/>
            <a:ext cx="3432704" cy="739775"/>
          </a:xfrm>
          <a:prstGeom prst="rect">
            <a:avLst/>
          </a:prstGeom>
          <a:noFill/>
          <a:ln w="12700" cap="sq">
            <a:noFill/>
            <a:miter lim="800000"/>
            <a:headEnd type="none" w="sm" len="sm"/>
            <a:tailEnd type="none" w="sm" len="sm"/>
          </a:ln>
        </p:spPr>
        <p:txBody>
          <a:bodyPr lIns="91436" tIns="45718" rIns="91436" bIns="45718">
            <a:spAutoFit/>
          </a:bodyPr>
          <a:lstStyle/>
          <a:p>
            <a:pPr defTabSz="762000" fontAlgn="auto">
              <a:spcBef>
                <a:spcPts val="0"/>
              </a:spcBef>
              <a:spcAft>
                <a:spcPts val="0"/>
              </a:spcAft>
              <a:defRPr/>
            </a:pP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2014</a:t>
            </a:r>
            <a:r>
              <a:rPr kumimoji="0" lang="zh-TW" altLang="en-US" sz="1400" b="1" dirty="0">
                <a:solidFill>
                  <a:schemeClr val="accent1">
                    <a:lumMod val="50000"/>
                  </a:schemeClr>
                </a:solidFill>
                <a:latin typeface="微軟正黑體" pitchFamily="34" charset="-120"/>
                <a:ea typeface="微軟正黑體" pitchFamily="34" charset="-120"/>
                <a:cs typeface="Arial" pitchFamily="34" charset="0"/>
              </a:rPr>
              <a:t>年 經濟成長率：          </a:t>
            </a: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3.74% </a:t>
            </a:r>
          </a:p>
          <a:p>
            <a:pPr defTabSz="762000" fontAlgn="auto">
              <a:spcBef>
                <a:spcPts val="0"/>
              </a:spcBef>
              <a:spcAft>
                <a:spcPts val="0"/>
              </a:spcAft>
              <a:defRPr/>
            </a:pP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     </a:t>
            </a:r>
            <a:r>
              <a:rPr kumimoji="0" lang="zh-TW" altLang="en-US" sz="1400" b="1" dirty="0">
                <a:solidFill>
                  <a:schemeClr val="accent1">
                    <a:lumMod val="50000"/>
                  </a:schemeClr>
                </a:solidFill>
                <a:latin typeface="微軟正黑體" pitchFamily="34" charset="-120"/>
                <a:ea typeface="微軟正黑體" pitchFamily="34" charset="-120"/>
                <a:cs typeface="Arial" pitchFamily="34" charset="0"/>
              </a:rPr>
              <a:t>          民間消費成長率：  </a:t>
            </a: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2.96% </a:t>
            </a:r>
          </a:p>
          <a:p>
            <a:pPr defTabSz="762000" fontAlgn="auto">
              <a:spcBef>
                <a:spcPts val="0"/>
              </a:spcBef>
              <a:spcAft>
                <a:spcPts val="0"/>
              </a:spcAft>
              <a:defRPr/>
            </a:pP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      </a:t>
            </a:r>
            <a:r>
              <a:rPr kumimoji="0" lang="zh-TW" altLang="en-US" sz="1400" b="1" dirty="0">
                <a:solidFill>
                  <a:schemeClr val="accent1">
                    <a:lumMod val="50000"/>
                  </a:schemeClr>
                </a:solidFill>
                <a:latin typeface="微軟正黑體" pitchFamily="34" charset="-120"/>
                <a:ea typeface="微軟正黑體" pitchFamily="34" charset="-120"/>
                <a:cs typeface="Arial" pitchFamily="34" charset="0"/>
              </a:rPr>
              <a:t>         民間投資成長率：  </a:t>
            </a: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3.36%</a:t>
            </a:r>
          </a:p>
        </p:txBody>
      </p:sp>
      <p:sp>
        <p:nvSpPr>
          <p:cNvPr id="11" name="Text Box 4"/>
          <p:cNvSpPr txBox="1">
            <a:spLocks noChangeArrowheads="1"/>
          </p:cNvSpPr>
          <p:nvPr/>
        </p:nvSpPr>
        <p:spPr bwMode="auto">
          <a:xfrm>
            <a:off x="3783543" y="5919883"/>
            <a:ext cx="4412985" cy="739775"/>
          </a:xfrm>
          <a:prstGeom prst="rect">
            <a:avLst/>
          </a:prstGeom>
          <a:noFill/>
          <a:ln w="12700" cap="sq">
            <a:noFill/>
            <a:miter lim="800000"/>
            <a:headEnd type="none" w="sm" len="sm"/>
            <a:tailEnd type="none" w="sm" len="sm"/>
          </a:ln>
        </p:spPr>
        <p:txBody>
          <a:bodyPr lIns="91436" tIns="45718" rIns="91436" bIns="45718">
            <a:spAutoFit/>
          </a:bodyPr>
          <a:lstStyle/>
          <a:p>
            <a:pPr defTabSz="762000" fontAlgn="auto">
              <a:spcBef>
                <a:spcPts val="0"/>
              </a:spcBef>
              <a:spcAft>
                <a:spcPts val="0"/>
              </a:spcAft>
              <a:defRPr/>
            </a:pP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2015</a:t>
            </a:r>
            <a:r>
              <a:rPr kumimoji="0" lang="zh-TW" altLang="en-US" sz="1400" b="1" dirty="0">
                <a:solidFill>
                  <a:schemeClr val="accent1">
                    <a:lumMod val="50000"/>
                  </a:schemeClr>
                </a:solidFill>
                <a:latin typeface="微軟正黑體" pitchFamily="34" charset="-120"/>
                <a:ea typeface="微軟正黑體" pitchFamily="34" charset="-120"/>
                <a:cs typeface="Arial" pitchFamily="34" charset="0"/>
              </a:rPr>
              <a:t>年 經濟成長率：          </a:t>
            </a: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3.67% </a:t>
            </a:r>
          </a:p>
          <a:p>
            <a:pPr defTabSz="762000" fontAlgn="auto">
              <a:spcBef>
                <a:spcPts val="0"/>
              </a:spcBef>
              <a:spcAft>
                <a:spcPts val="0"/>
              </a:spcAft>
              <a:defRPr/>
            </a:pP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     </a:t>
            </a:r>
            <a:r>
              <a:rPr kumimoji="0" lang="zh-TW" altLang="en-US" sz="1400" b="1" dirty="0">
                <a:solidFill>
                  <a:schemeClr val="accent1">
                    <a:lumMod val="50000"/>
                  </a:schemeClr>
                </a:solidFill>
                <a:latin typeface="微軟正黑體" pitchFamily="34" charset="-120"/>
                <a:ea typeface="微軟正黑體" pitchFamily="34" charset="-120"/>
                <a:cs typeface="Arial" pitchFamily="34" charset="0"/>
              </a:rPr>
              <a:t>          民間消費成長率：  </a:t>
            </a: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2.71% </a:t>
            </a:r>
          </a:p>
          <a:p>
            <a:pPr defTabSz="762000" fontAlgn="auto">
              <a:spcBef>
                <a:spcPts val="0"/>
              </a:spcBef>
              <a:spcAft>
                <a:spcPts val="0"/>
              </a:spcAft>
              <a:defRPr/>
            </a:pP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      </a:t>
            </a:r>
            <a:r>
              <a:rPr kumimoji="0" lang="zh-TW" altLang="en-US" sz="1400" b="1" dirty="0">
                <a:solidFill>
                  <a:schemeClr val="accent1">
                    <a:lumMod val="50000"/>
                  </a:schemeClr>
                </a:solidFill>
                <a:latin typeface="微軟正黑體" pitchFamily="34" charset="-120"/>
                <a:ea typeface="微軟正黑體" pitchFamily="34" charset="-120"/>
                <a:cs typeface="Arial" pitchFamily="34" charset="0"/>
              </a:rPr>
              <a:t>         民間投資成長率：  </a:t>
            </a:r>
            <a:r>
              <a:rPr kumimoji="0" lang="en-US" altLang="zh-TW" sz="1400" b="1" dirty="0">
                <a:solidFill>
                  <a:schemeClr val="accent1">
                    <a:lumMod val="50000"/>
                  </a:schemeClr>
                </a:solidFill>
                <a:latin typeface="微軟正黑體" pitchFamily="34" charset="-120"/>
                <a:ea typeface="微軟正黑體" pitchFamily="34" charset="-120"/>
                <a:cs typeface="Arial" pitchFamily="34" charset="0"/>
              </a:rPr>
              <a:t>5.90%</a:t>
            </a:r>
          </a:p>
        </p:txBody>
      </p:sp>
    </p:spTree>
    <p:extLst>
      <p:ext uri="{BB962C8B-B14F-4D97-AF65-F5344CB8AC3E}">
        <p14:creationId xmlns:p14="http://schemas.microsoft.com/office/powerpoint/2010/main" val="949820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投影片編號版面配置區 3"/>
          <p:cNvSpPr>
            <a:spLocks noGrp="1"/>
          </p:cNvSpPr>
          <p:nvPr>
            <p:ph type="sldNum" sz="quarter" idx="12"/>
          </p:nvPr>
        </p:nvSpPr>
        <p:spPr>
          <a:noFill/>
        </p:spPr>
        <p:txBody>
          <a:bodyPr/>
          <a:lstStyle/>
          <a:p>
            <a:fld id="{B1FC45BD-3E2F-4C07-9A40-8B6D586A7D50}" type="slidenum">
              <a:rPr lang="en-US" altLang="zh-TW" smtClean="0"/>
              <a:pPr/>
              <a:t>12</a:t>
            </a:fld>
            <a:endParaRPr lang="en-US" altLang="zh-TW" smtClean="0"/>
          </a:p>
        </p:txBody>
      </p:sp>
      <p:sp>
        <p:nvSpPr>
          <p:cNvPr id="11267" name="內容版面配置區 2"/>
          <p:cNvSpPr>
            <a:spLocks noGrp="1"/>
          </p:cNvSpPr>
          <p:nvPr>
            <p:ph idx="4294967295"/>
          </p:nvPr>
        </p:nvSpPr>
        <p:spPr>
          <a:xfrm>
            <a:off x="490750" y="2297670"/>
            <a:ext cx="8915400" cy="1432246"/>
          </a:xfrm>
          <a:prstGeom prst="rect">
            <a:avLst/>
          </a:prstGeom>
        </p:spPr>
        <p:txBody>
          <a:bodyPr/>
          <a:lstStyle/>
          <a:p>
            <a:r>
              <a:rPr lang="en-US" altLang="zh-TW" sz="2600" dirty="0" smtClean="0"/>
              <a:t>2015</a:t>
            </a:r>
            <a:r>
              <a:rPr lang="zh-TW" altLang="en-US" sz="2600" dirty="0" smtClean="0"/>
              <a:t>年，國際景氣受美國量化寬鬆退場升息、歐盟</a:t>
            </a:r>
            <a:r>
              <a:rPr lang="en-US" altLang="zh-TW" sz="2600" dirty="0" smtClean="0"/>
              <a:t>(</a:t>
            </a:r>
            <a:r>
              <a:rPr lang="zh-TW" altLang="en-US" sz="2600" dirty="0" smtClean="0"/>
              <a:t>反</a:t>
            </a:r>
            <a:r>
              <a:rPr lang="en-US" altLang="zh-TW" sz="2600" dirty="0" smtClean="0"/>
              <a:t>)</a:t>
            </a:r>
            <a:r>
              <a:rPr lang="zh-TW" altLang="en-US" sz="2600" dirty="0" smtClean="0"/>
              <a:t>撙節、中國經濟放緩等</a:t>
            </a:r>
            <a:r>
              <a:rPr lang="en-US" altLang="zh-TW" sz="2600" dirty="0" smtClean="0"/>
              <a:t>3</a:t>
            </a:r>
            <a:r>
              <a:rPr lang="zh-TW" altLang="en-US" sz="2600" dirty="0" smtClean="0"/>
              <a:t>大變數左右</a:t>
            </a:r>
            <a:r>
              <a:rPr lang="en-US" altLang="zh-TW" sz="2600" dirty="0" smtClean="0"/>
              <a:t>	</a:t>
            </a:r>
            <a:r>
              <a:rPr lang="zh-TW" altLang="en-US" sz="2600" dirty="0" smtClean="0"/>
              <a:t>。</a:t>
            </a:r>
            <a:endParaRPr lang="en-US" altLang="zh-TW" sz="2600" dirty="0" smtClean="0"/>
          </a:p>
          <a:p>
            <a:r>
              <a:rPr lang="zh-TW" altLang="en-US" sz="2600" dirty="0" smtClean="0"/>
              <a:t>其來有自，</a:t>
            </a:r>
            <a:r>
              <a:rPr lang="en-US" altLang="zh-TW" sz="2600" dirty="0" smtClean="0"/>
              <a:t>2008</a:t>
            </a:r>
            <a:r>
              <a:rPr lang="zh-TW" altLang="en-US" sz="2600" dirty="0" smtClean="0"/>
              <a:t> 金融海嘯陰影猶在。</a:t>
            </a:r>
          </a:p>
        </p:txBody>
      </p:sp>
      <p:pic>
        <p:nvPicPr>
          <p:cNvPr id="11271" name="Picture 16" descr="http://images1-tradimo.eccdn.net/image/50efb3725a2b943c4e000000/210/Euro%20zone%20recovery.jpeg?v=190514422"/>
          <p:cNvPicPr>
            <a:picLocks noChangeAspect="1" noChangeArrowheads="1"/>
          </p:cNvPicPr>
          <p:nvPr/>
        </p:nvPicPr>
        <p:blipFill>
          <a:blip r:embed="rId2" cstate="print"/>
          <a:srcRect/>
          <a:stretch>
            <a:fillRect/>
          </a:stretch>
        </p:blipFill>
        <p:spPr bwMode="auto">
          <a:xfrm>
            <a:off x="3809961" y="3629273"/>
            <a:ext cx="2786063" cy="2416168"/>
          </a:xfrm>
          <a:prstGeom prst="rect">
            <a:avLst/>
          </a:prstGeom>
          <a:noFill/>
          <a:ln w="9525">
            <a:noFill/>
            <a:miter lim="800000"/>
            <a:headEnd/>
            <a:tailEnd/>
          </a:ln>
        </p:spPr>
      </p:pic>
      <p:pic>
        <p:nvPicPr>
          <p:cNvPr id="11273" name="Picture 20" descr="http://t2.gstatic.com/images?q=tbn:ANd9GcRwlSw6a5uuo0jOuQAScVhM97bwG4Ci7XjVOipKrrVxMYFX-4Js4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064568" y="123810"/>
            <a:ext cx="2266950" cy="2009775"/>
          </a:xfrm>
          <a:prstGeom prst="rect">
            <a:avLst/>
          </a:prstGeom>
          <a:noFill/>
          <a:ln w="9525">
            <a:noFill/>
            <a:miter lim="800000"/>
            <a:headEnd/>
            <a:tailEnd/>
          </a:ln>
        </p:spPr>
      </p:pic>
      <p:sp>
        <p:nvSpPr>
          <p:cNvPr id="40962" name="AutoShape 2" descr="data:image/jpeg;base64,/9j/4AAQSkZJRgABAQAAAQABAAD/2wCEAAkGBxQSEhUUEhQWFhUWGBgXGBgWFxUXGBwYFRUYFhYcGBcYHCggGBomGxQVITEhJSkrLi4uFx8zODMsNygtLisBCgoKDg0OGxAQGywkICQsLCwsLCwsLCwsLSwsLCwsLCwsLCwsLCwsLC8sLCwsLCwsLCwsLCwsLCwsLCwsLCwsLP/AABEIAKYBMAMBEQACEQEDEQH/xAAcAAABBQEBAQAAAAAAAAAAAAAAAgMEBQYBBwj/xABHEAACAQIEBAMFBAcFBgYDAAABAhEAAwQSITEFIkFRBhNhBzJxgZEUI0KhM1JicrHR8BVTgpLBJEOisrPhc4OEw9LxFiVj/8QAHAEAAgMBAQEBAAAAAAAAAAAAAAMBAgQFBgcI/8QAOhEAAgECAwQJAwQBAwQDAAAAAAECAxEEITESQVFhEyJxgZGhscHwBTLRFELh8SMzUpIGYnLCJDSi/9oADAMBAAIRAxEAPwD3GgAoAKACgAoAKAI13Aoxkgg9crMs/HKRPzqbkWRxeHWh/u0nvlBP1ouwshnF4cq6PbSYJDBcoOUqwjUgEBshielFwsLOLf8AuX+tr/50WC49hMSHEiRBgg6EEbgjv/GQRIM0WBMfqCQoAKACgAoAKACgAoAKACgAoAKACgAoAKACgAoAKACgAoAKACgAoAKACgAoAKACgAoAKACgAoAKACgAoAKAA0ARFweVmYHRoJB2kALI6jlUCNtPjM3IsOFSNRQQKw98OqsNAQDrvr3qCUxwMKCTtABQAUAFABQAUAFABQAUAFABQAUAFABQAUAFABQAUAFABQAUAFABQAUAFABQAUAFABQAUAFABQAUAFABQBwigCBa4aQAouuEGygINJkAtlnTbSDp1qblbDWMsi1kYF/fAJZ7jKFIM5pJEaR6Eii4NWJmGxqPOVlaNDlIMGJ1jbSixNyTUEhQAUAFABQAUAFABQAUAFABQAUAFABQAUAFABQAUAFABQAUAFABQAUAFABQAUAFABQAUAFABQAUAFACXcKCSQANydB9aABHBEggg7EUAdZgBJMAdTQBEt+VdYXEZWKypKMDodcrRuNQY6VOaIyZ5fa9peKXEXrZS06JduquhUhUuuigkNroo6dazyrWbyO5hvpUK1OMtpptcFbfzua/wZ4xONd7b2hbZVzgq5dWXNl6qpVhppqNd96ZCopaGPG4CeFtdpp70a2rmAKACgAoAKACgAoAKACgAoAKACgBnGYtLSNcuuqIolmYhVA9SdBQBiOIe1TCoxW1bu3YE54S1a7e/dZSemoUjXSaptrRZ9htp4CtKzktlcZZEPD+1MsSDh7UaRkxaOT/AIfLH5E1Z7SV3F/O8mGCjOWyqsL9r/BpPDvjTD4tvLGa3c6JcjmjfIwJDfDQ+lRGcZfaxeJwVbD/AOosuKzXj+TS1YyhQAUAFABQBAOIa0QHl0/XAlgf21Uaj9ofMAa1JF7Hf7RzaW0Zz3gqvzdoBH7sn0osRcbu4y7bAe4qZB7+UsSg6sCQM4HXRdJOsQSxNywDjeagkhtxND+jDXT/APzgj5uSEHwmamxG0DYq6NTZkdldS30aB/xUWC5Iw2JW4JU7GCCCCD2YHUH0NQSPUAQLmOYsRaUPBhmZsqAjQgEKxZh6CBBBIOlTYhvgC8RymLyhB0cNmt+ktAyH4gDWATRYLkm/ikQZnZVHckDfb4moJuQbVo32Fx1IUfo1Yaju7KdnPQHVR2LECdCNR1uHlSTZYJOrKVzIT3yhgQ3qDr1BOoLhY4vDATmut5hGwIART+ynf1YsfWi4WJly1IhSV21XLOh/aBHpt1qAseUeLvZpaw9jF4xcTfLqt6/lPlBSxL3I5UBA1j67dKuCbzNdHGVaUbRZV+xzi8Ym0hhjdtMnK8uCPvizplELy5Zk6kVWEbSZsx2IdTD003fTfd3tnuPb6YckKACgAoAKACgAoAKACgAoAKAGsViFtozuwVEBZmOgCqJJPpAoA8j4lfv8XxRUlrOHtwQCNUBYgHKdDiGyPq0i2FOhPvlOEqkmtx0K86eAoxlrVln/AOK3d7+c9LguC2LKhbVlRBnMQGcnaTcaWJ9ZrbCnCCsjztfE1q8nKbbKDjXj3DWkfIGxDL7yZXtrAueW83LiZTBB0AaY+JBtJ6IhUpJraepR38HaxGDGPw1prIkm7ZB5VyPla5aIjKyEBpUKCATAI1w4ijeO3HJo9B9L+oyjUWGrPahLLPdc9Q9nnGnxWEBunNdtO1m436xQBlYxpLW3QmOpNVpz24qXEVi6HQVpUuD8tV5Gnq5nCgAoAKAORQB2gAoAhDhVn+7BA2UyVHwU6D5CpuyLImBQNqgkCKAImIwALZ0Yo+xIghgNg4PvAdNiNYIkzNyLDZwLsee7y9ra5JHZmLM3+UqaLkWJlmyqAKoAAEAAQABsAO1QWFFAelADFrAWlMrbRT3CgH6ipuyLIkAVBJ2gAoACaAMv49x9o4DGW/NtZ2sXVCm4gJY2yAIJ3mgtD7keWex26G4jZgyPs1w/M+VM+tJpK0pHU+oz2qVKzysvGx73TjkhQAUAFABQAUAFABQAUAFABQBl/aXfZOHXSu5ayp0nRr9sHT4GPnUPRvkOw0VKtCL0cl6nmuL4nfscKGKssVzX2N8qoN3Kt8YdctxiRblbUTkcyy6AEkup32F3FPqDU8ZO63+hTXeJmziUxdu4j3WuNcItN5y3Ld24HuImYwhS0uT3EPK5mYAZZ7jDdaNDHHuGRimtB2vq9xbtryyDnwuK8y7dNuyqt5gVw0mSNFIGtQmS1fP5f2L7wrhr+G4di1v2biWzYusDcKrN1l8pQlky4zjISWIGYABRuYnJ7LbL0YqVaCjrc2XsbBNjFH8JxAA9SmGsI5HzX8jWOh/po631T/7c+70PQqaYAoAKACgAoAKACgAoAZv4pEEu6qB+swH8aAIVzxDhVMHE2Z3jzUmPhM0WIuhq54lsASvmuO9rD4i4O2hRCDRYLnBx4mcmExTfFEtzPbzXU0EjbcYxJ93AvH7d7Dr9QrtQGZy3xLGfiwtkf+qn/wBmjILMeXH4nrh7Q+GIn4/7odaAs+A1e8TJaMYm3dsD+8Zc9nQSSbtssEHq+WgCp8deL7mGwtu/ghZvB3C5mabeVlYgqUPNqo9ImobUVdjqNCdWahHVnnvD/aPicTrisResKdhgLFlliBq7XS90H0VTvUOpFOzY6OBrSgpxV0+Gflr5Gm4VgeFYsD767jLg3XEYnEPcE7zYzKBt0SKte+aF9DaWzLJ+HqaLDeGMAiwuBwwH/gWzod5JBJoIdJXHn8KYR3820v2e7lVRcw/3TrlJj3RlYajlZSpyiQYqbiZU2mTFvYmzo5TEgfq5bN6AOqk+W7bmQbY9KgqT+G8Tt3w2QmVOV1YFWU9mU/kdj0JoJJlABQByaAI9/H2kID3EUmYzMqzG8Sddx9aCLoiYnxHhLZh8TYUxm5rqDTvvU2ZG0r2uVeP9oPDrJUNirZzbG2wuCdNCUmDrOvSatGm5aFZVYx1GL/tL4aqlvtAaCBlVXLGSBoI13nTsat0M+BVYiDV/YYX2rcLM/wC0HTcG1dB+YK6bVCpSYSrRXHwJOD9pPDbi5lxSgftBxE95G9SqM3oiHiIJ2eXcxziPHuH42y+HGMsffKbY+8UNmYcuUE+8DBHwqkqUkusshsKyUk4vNZnnvAwjpe4ZjZTzH29371XRrltSds5QOh/EHaI5arh57P8Ajlu05m76rRdW2MpLKWvJol4PwAoVPtN+87qpQrbfJbNsZAiRGYAeWGJBBLFjNbVFvecCVXZbyNXasqsZVVcqhQQAIRdhPRRvG25plkhG1JmJ8TcaOMuJhMKPMGcZiCIu3E1VFP8AdoRnd9pUdjPOxdRzfRQ7+R6X6ThVhl+rrZJaLi9yXub3w5jcHw/CW7D4uwWSS7B15rjsblwgAzGYtA6CBV40Z2skzFWxcZzcpyV222LxXtG4dbib8ztlt3W/5Vpn6aqtUIWLpPRlNi/arhIJt3huRDYfEk7TBED699KhUX+65E67t1beP8ma4h7WrgANu/YkkmPIuGEkwCxcZrm2ggCDqaYqVNvUV09Zftv87SjxHtZx7iLd62pBmRZUHL6q2YesyKOip2yZd16iea+fO09it4ziNyf9nw1gdDcvvdb/ACW7aj/j+lZTYdyYoD7/ABtpfWzhxbjXveuXAfp1oLKnJ6EZsPqTcx+Kcfq5rFsD4GxZRvzqLoasNN7hhbGFWf0tyf72/ib3/VuGhzHRwUxi1ZwVti1vB4cMfxCzaDf5ss9KrtoZHAPeSv7byiEAUdlAH8KjbHRwCGrnHm/W/Oo2xqwUeBEuccPequoOjgo8CLd48e9Q6g6OBXAhX/EJG7R8TH8ar0jHxwMeBXYnxkie9cH1/nvRtSZE8PRprrNLtaGLftDYa2luvHpA/OjpHHViv09Gr9qb7E/exV8X8TjEoyPgfLLHNnS6LUuBysyqIuH95W9Kv00HHrO/YZo4GpGpenFq3Gy/L8igs8vl276q/KcrKDmUIADmOh69KRON0503b0dzoU9qMoUcRFSyya1Vtb79+qt2D+Kw6ZMyPmyleV4eOYDRjzKR3mlQqT2rSVh9WlHYvGW0lZWl1sr21efn3Eu3xjELbt5sTjWJBEJeuj3SV1IYb6ak07paspNRsYqeBw8acXKEpPPTPT08RjENcuiSl5gQP019iNp6s0adN6j/ACLWfh8Q+OGpSTcaH/JpejfoRfsThSy2bIgEnST6DMY3kDQUXvm2/Es8POkrwpwXKzfnlr2HpngzipcriLSoWLJZYHlHl3sOWtgwOuMRyDGn2hq203tJX7/c8pjqSpVXsaPrLseg1xvxfctXGcYq5mKforYteUp0AKs4Z2MdlIJBMCa6UcKlnJZHnXjpTT2Hnfcviy4mS8Q+K2ZlZ7+LS4wkq182SIkDlt5FT90IzGBJ7kYQg+ta3aN26s49VttZPK/tbzK7DDGYhgg+3XSdWRmuFNyAW83QAAjlM9zU7VFEbNfRW9/L1LHD+zLEOSWwhJOseYtobTqwVgo0iFk9yN6TUqU3ojRSp1VZyfznfUveHexVyB5r4a37phLV24wjUjM10aTp10pfTpaRQxYeTzc5eX4L3C+xzDhQr4i6R1FtLFsHWeqM0fOj9VO1lZLkkCwlO93dvm3/AEWK+yXhn4rbv6NdePhCkaUuVeT1GqjFaE7D+zjhiCFwqRvq1w/xao6eXEOghw9Sfa8H4BdsJh9e9tT27j0FQ60nvDoIcCfb4Vh12s2h09xf5VR1L6sYoJaIo/F/g2zjVBEW7qjKGyyrINkuLpmUbgjVTtoSCuTjLU00MRUofbo9U9H2mSs8N4vhhky3LyjRct3DXhHxxCi58JMDtUxqVIZXv5D5wwNfOScHv3p9gzc4bjsQ96ziGKMlnzlt3XDq+fOqgW8OLdohXQAhy/vDvNNUpSWpm2qFJ9SHZf8AGha8D8DI+Gt3sJintm/ZRjcNtS+VwjqqFSptII1Qb/izRVaTjSySK4urUxUr1H2W0XYiO/smbU/a0diZm5hwd9/duAxtsQfWtkcbJK1kc2eAhJ3u13kB/ZRiFMrcw1zQzytaJPSJW4F0AGxJipWMdtEVlgE79Z/PArr3s8xynmsIw01tNYuN0zEC4LQ/WgabjU1ZYvihT+nNfbLzZX4nwe6MQ6X7Y11fBswjUmXsZ1GwG+ubfSj9TDgV/RVVks+9kTA+ERiGZbJRypy6izZGbppcZbgEkjN5esGARUPEUlpHyL08NXv1n5s9Yx3HCTvXNcz19LBJIrLmPY7VRyZsjQihqXNBa0UK8o96LEbSEuAOtQyyuyBiscimCwk7CdT8BuaqNjBlRivENpWylubeDoY/dPNHyosyzlTi7Nq/DV+CzK3EcfciUUAHZmOn1MfTKao5RW8cr2ullxdkvyQbmJvPqWIHTKMv5nU/IVR1YjVCo1+F7v8ACIz4WdWDN8WcnX0+faq9K9z9CP00X1ppvtcvT+DtmwEnIiqI1gbf1rUOTlq2Op0oUv8ATikuz53jqn9nfaJk/KBPyqpfay0t2C1TtII32J+bbJ+Zqrfz5qUabatr5+O4r8Zhw162DMZLhgE9CsazJ97rFaKc2qba4owV8Op4qmpf7Zb3y/J3G4dUuXYAE2jHeVfoT6A/SinOU4xvx9hVehCnUnKKteD8U/wWHCkDG1I3W5/1B0+tQl1pLmvQ3YeVoRfKXqi8GFhWCgSrtrvCuBd0GwA8yPl0p7jvF0KyUnF8SCuFYkiCdOgJ6EjTQAaaSQNqqom2pXjGNyZ7ObZZ8RhlMO6F7UmB52FuJiLEkdAbwkDcLTaErvuX4Z5T6tR2Ix5Sku52kvVnpGA8HcOxKrijh/M88C7F57twDzBm/R3GKqRJ0jTWtLnJ5NnDjThH7Ul3GgwHCsPYEWbFq0O1u2iDXf3QKW5IuTM4qOkRNjhuVXpEFjhequogsNzSrssFRcAoAKACgAmi4HZqbgUfiBcl7DYnojNZc9reJyqD6jzUsfIk9KfQlnYVUWQz4GHl2LmGO+Fv3bIHa2W86wPh5N62PlUVk07l4u6NDNJuWO5qnaYWR0XDVlUkiLB5ho6R3Cw1ibFu6Iu20cdnVWH0IqyrcSNkwP2bXU1Wx6fpMhZZF7VOSItKRW8R8RWbOjuqneJlo/dGv5UXYNRj9zM7f8a5yRYtu/SSpA/0H/FVZtx1shlKVOeVNOXYsvF2RWYjiGIuGGYL+yOY/DlgfUmkdKtV+P5N8aFTgl/+n7JeYymHcyGYx2Bie8ogC/WapKvwLrCOV9t37X7Ky9R6zgEUQFAHUQI+YAy9B0pMqsm9R9PD04R2UlbsVvBZDtu0oMga99zHoT09BVHJvUaqcU72Fdfj+dQW5HMunb+Pr8Km+YNXVht7QjaR0XoT0n6VZSZSULr2Gm1Mj3joSO3UA/PerrJZhbazWvzIeReg2/qf639ao3vLLkQcSv39v9y5P+a3T4Nuk+1e5z62WLp/+MvWJH42fvQDswYEekmf4imYf/Tb3qxjxrvXjB6STTXEd4YCRYUTveXl3BVsw/5TRO+1K2uT8RmGktmnHRdePg/4L5eB3yNrhBg63v1dvx9PyqP87NNsGnnr3/g5/Yl3YK4M9Lok/Hn1qtqxf/4252/5CfBuKa1xK24/vln1S7YNttPSA3xWn4bNwS3p+WZx/q8f8VZy/bKLXY0onsPhR4t37Y/3WKxC7zAe6b6gegW8BHSI6VpqOyueZiW5NZmy5yoAKgAoAKACgAoAKAO1NgCKLAV3H+M28JZ8y4d2CIvV7je6ogE9CSYMAE9KvCG0yG7GY4txi6LJe81jEWHtv5lm1bY57TIG+6uC4QTkYmWgNK6JOamSUYNcy1OEqibW4yGC4zibd/C4lntu94YSxmtlgLlo3Mpa8PdNz7/LM6G2DAgipVRVG1wNEMIlh3Vb4W8T2gis7RmOUAFABFFgACpUQueHY3xsXJWxad+zHkSfWdR9KvKyzk7HpYNyypQcn4LzKfEYrE3f0l4r+xZ5f+L3uneKS68V9q72ao4KrU/1JW5R92Mrw1BHKCZmB/EnTWk9PJ7zYsDRX7SYEgCdB0A79h/2pN76GvJJLQdVfkOw3+dVbLXOhYHb4VVsCXgOGXcQwW1bZ5MaA5RpPM3uqI7mmU6U5/ajPXxVGgr1JW9fDUVgeHBzcDubeQHVbbXczgwEBQwC0GNdY0mmU6O1dPd3i6+L6NRcVfa57Nlxz8zW8F8O4c4cXDlvZgXRrjnDkupC+UU1m3oSzZjM6A1sp4ens317ThYv6jiemcfttk0utlxvx4aGKxK87DlIDN7k5NzGSfwdvSK51TKTPS0XenF56LXXv58Rk/1/XaqjRl019O4A+g7L/WtMTFbNnyHk07CdhS2XuVnEby27iEgmUu6/O2evTStVKLnBpcV7nMxdZUsRCTTfVl6x4kLiWK8y5bYKdHYa+qqYB+U1oo09mnJN7vcw4utt4ilKMXlJrxjcl8Lu5BbeNEvuGA1MXFZdPWXFUbXSdsV5DaaapJrdUfnf8o1FvxU4WEw1wnoXZFH0EkVbpYRX3B0NWpK+w0udvz7EF+OYxm920g7zr9CD/GlSrwtr5GiOHq7VthW5yfol7lRfLrdnd3VSABILLcCqCCDmBNwArGokdath55px3P1Qj6jFbFSE/wB0OGV4vn2rwuey+BmAuY1Fu3Lw8y25uXUKF3NoWnZZADIWsGCoy7xIrVVknG6PIxVmaqsyZcKkgKACgAouAVVsk5QpAKq6ZAVICgKsiDGPxFH4jcu3ne1awkWrLZZt3HZCcSC0HmzPYUDRptELMuK0xVkUbKe6pblKlVZr7IrjKVt3rrtbVlYEhoYtlibYcAgbDJXzmrHWwkP8Er7zHcSuC7aw7sSUOKwjAa5gb2GwV26Qw90l791vi5O9aqTUarkvmYjZ28DNPlY9z4ULhsp5wi5EMDE6GATBIBIAJAJgkiTVakFtOxghfZVyVkpewXuBWKlQIuZPjPtG4fhyV88XXXdLA8wyNwWHIp02ZhToUJS0FzqxgrsxfFva5iHBGFwyWhpD33zMJ2m2sBSeksfnWqGBk+BmnjYJ2WZk7dk6aQPSP6nvXnnJH1OMXZLT589iVbSKU3cbZCoqM3oQ5JakjA4U3rqWkjO7BRmMCT3MEgfKrQg5yUVvFV6saNN1JaLgXKeHMoLXnIRTlZ0GS0Dmyj768FLCdOS289K1RwaX3P53nJn9Wcns0o57r5vwjpxzki0wnDLC47CC3ChsOt4Byzh7jBsg1APZthpbOgpypQjVjbgZKmLrzwVRzz62zllZZf1v1JAd7Ru3MNC5AxdsQzZUVWzXnGHBLl7jamFAgqBrMOl1buPfczWjU2YVs72ts2u21ZJy0stN7IHCMSzniFzDuqgWwUtoosoRzJnCmQCq5oBOrOJjSEUp7Tm4Ps/JtxdJU44eFZN5u7bu9ztfn6abxxuJWrOKQ3Gl7eEa1cYLmm+wEqMo6TGkKNRpFS6sY1Os9F5i44WrWw76NZSqJpf9qvnn3c3qYwLoB2Fc09OJP/3UknYn5bUEOKYl/Xfp10/metSiuzd3ZAxRm8npauj0k5dj/h39afDKm+1e5z66viIP/tl/6jfiAe5/4n5G0f5UzCvJrl7mb6omnTf/AHf+rF8ItZrd4DcuCPjlUr+YFUrytKD5E4SDlGquMrrwTLNrrdVYfIH+BrMox3NHWUlbNfO44hBEj+ooas7F4yTV0ROKuEey5MBWBJPRVuWmJnpGWflWjC3u0vmpx/qyXR9z9Ynq3s9zhrquGA8nDG2GVR9wDfWz7v4sqywOoYt0irQ6PoL0/wDc79u88jNtzdzZVEWQdpyAKCAqGyTk0mUyUhM1nlULWCar0oWOg06FUhoVWlSuVFJToFWUP9tWMKb1l2K3M73Aq27jllvMXVwLakkZiyz3Q1qabWRRNJ5mUxr+a4uJoBBAcMgKTm5lIzAgSYInppNc1Z1bPiek+3DtrWxjRhv/ANZh2uDVT52gCwim2bfXT7qwnfet9OS6WS5GCELYOTe9X9z23jniXC4NA+JvJbB2Bks37qKCzfIGr2OTtJHnXH/bHuuAsZtwLuIJRZ7raHMVjWWK/Cnww05ZiZ4mETF8X4njsaD9qvMyHa2ALds7jS0CCwkEDPJME6AGt1LCRjrn8+fwc6tjr6ZfOP47MyHheC6hFmd9FlssxosaCdBMDqe1adiMFbQwvEueaz9PH18FxLrh/AiuwCk7gHMxG8FhJUHciRJ3MVDcFmkIdepJNbvm70GgteDbPvTY7h7WZ1XbMyr/AJiB/rUwW1JJi6ktmEpcE34I33DeH2sLc4hasrdvPbww0cqcxZGYKq21DSdB37V1adONNyUTymIxNXEwo1KrUU5PTdpm7u2QG0VfhCG2ttszsyKuWDlHTU9TuanRwVrf0VUtqGKkpOSySb3ra/Ajgl027d/Mqc15mlAXJXnBLXc2S1cBYQCyRl6VaF1e5GLUZTha+UVrlZ5aK12u53uQOJcUtWsUjJdYi3g0tZrPlliwOqB5ItkiJYTHSkVKsIVLt7jbQwlWthmtmzc287rK2tt/YVNnjoti75Vi2DeULdzlrika6BNO+pYsW1J3pH6pK7jHXU3P6bKeyqlR2i8rKz8c/LQrMVimuMzudWiYAUQIgZVAEDKukdBWedSUm2zo0qEKUVGK00vn5jEVS445FAHGE1KZJw/l0qQC5Ppm6dh/26miPkLk7K6K03FW6PMYANbYLOmuZfzIO1admTh1VoznVasIV4upK14vXLevyN8TxVtlTKfMOZZC6jlRy06akSulNo0pRvfL4jHi8dRqbGz1lfNdiZALXFn9IoO/NaDesjf8qdswfB+Jj/UVYt/ek+cb/kcsYlhqrO28qSSRpOncx0I+lUnBPKSSNNDESS26cpSW9N3tvy/D8i3ucQMK2UuHAaeYxIBg5VJOpJmOvrWR09ptN5r5xOp+o2IRnGN1LPK+V0uCfoReNv5iHKDpauluVgNlEagT1+lXoRcHnxRnxklUi7L9sr5Plke38HwVuxjLi2mJV8NaYAuzwLd24AAWJhQLigAaCtOIVqR4xfeaGawxmMaOzWhSuVChyA5NJlMlISTWWdQukILVmlULJCS1KdQmwpWp1KoQ0PLXTou4pjqCt0IlGV/HlRE89n8trQIDQTIcgG2VGrhjlAUazljWnor2GH4hjLNsjPKkhZT9IQx0ZeSc0GRO2lc6ULSyPRUaknDramJ8U8aN9LmURaAKy2Q6kgFsyuQWjsCFBOpnTVhqdp3ZFZXw7XFeQ9xrhVzE32xF1j5t3WG5hbQksloQIKqhWYEFj11NegoUY7B86xWOaqW3Ll5/NBVjw2V1RNNBO7fKdtdZ7x8a0RdNavMxTxFWavsu3AnWODHcmPhqTAga/SpddL7UZ9mcs5fktxhFyZAIEbdz+1HvfOsm09raNOz1Nkj3HyaRHaNvl6U2MdoyTnsZMzGevDbNj9D2HcPcKsrb5WDR3ykGPyoi9mSZSpFTi48U14mnTxc7pjfOJDX7WS0ttYVSVdSSd9AU1JJ7bQNqxd1La7jhy+jxhOj0auou8m3rpu8dO8zeBxb2biXLejp7pIkDlKjQ9gxj1rLCpKMtredith4VqbpyWT1t239jmLxVy6ZuuznfmJMfCdvlUTqSlqyaVClRVqcUuwapY0KACgAoA4akk5FAAw61KIbK2/xW2DlLDXSJluxELJnfXp0rTHDzedjBV+oUIvZcs+CzfZZZkDG4sPdU2pMLlBAIkllOmmi7CSe86b6adJxpva7fU4mLx0alZKnuTWjzbt5fNEOWbeQaliScoyhmLMxgKoAkyYAXQE1SUnLTJfjeQqcKENqo7v5l2eRcf/jeLRWZrCKoGYqHD3VBGmdFB1PQetYv1+GlJRjNtvK9rJ9jZSGJ4xSXn6FRxKwbLgxBVgSBsQQDIPYqZHx9a20ZqrFrj8/gbKSoTjWp6XzW5/Myd4R4V9oK2mv3E5ioVTlGhkcwEnTpI6CmT2HNZLPiPoxqrDOUpu0W1ZZZXyz13rebPiXs2wq2yWe6zhk/SXolQ6+YqzHMUzASdyNt6fFKPxHKr1ekjp5yfq2c9mGBFnEoqeUSlrEm6LIIW2L1yx5COWAdmPk3CM/MFGo6lGMmo0mYZNSneJ6oDXIUi1hU0+MyrQTRKoFhJNZ5zLJDbNWacyyQ2zVlnULpCJpG02y1h22K2UE7i5Eq2K72GjkJkzP+IPGdnDHIkXbpnQGEXL7xdwCQoOhyhjJAiSAetSoSkYquJjDu15GcxvHXuW/tN51i0StlYyo16Mty4YJIVfvLaJqSVumW0ZaVls3RrwSdWUXxMX9je8tvE39RezFUYMWKq7KpuAEmZBYiSIYDQLBxVlsNXO7gaka0Z20Wnz5uKPiw0KEAls6/7pUUKArszKSEyyJAG5AmtkaipQUuKGYm049GtePBb2+XubbC+HuI4lVd8SbasC2WGtBdBli2vNqNedgR21rh4j/qNQk4q7twt356eFzlxwGCpP7dvi3dL8isZgeIYJS7ZMZaGrbpdUd5AJIHrm+VOwf/AFDCtNRbcXwdmn87u8y4j6Vhaq6kdl9vv+Sy4fjkvWRdQZQdCp94HXQxp0Otelo1VVWR5nGYWWFm4TyG7uJnQVqULZs5U67llEg3Yzdz1p8b2Mc2trizOqIrwTdz9HMWDVSoUAFABQAUAFABUgNXcSi7sBVo05S0QuVWEM5Mg3eMLBKKzACZA0+u350+OGf7nYxz+ows3BOVt6WXjodw737uohBJG2Y6GPh+dRNUqeuZSNbEVVdWj5v8eYrEcH93zblx82YEZoA+7ZlIgA7rtJmaIYnXYSVreplr0G0uknJp3Vr2WnLs4s0XDvDqJaDxatyob3QT7oO/c/GsFbGSlNq7eZag6MElTh4IxuAtDzv/ADb3b8AIVQf3WJ7a/Ts1W+j7o+e841PZ6e6z60teWiRf+HsQLeKw7XCFtDNDkKQl65aIts0mcolx2lh3rm4yDnh5xgryyy4xTzS56cy+Kcurwzz5lxb4WcE93EYm6hK22B8tizYgtGtydQcwWF7sIIArE8QsVCNKjF6rVWUbcN2mr4aomVSOxG0bbOvFsxnHrhKKsDOEt2oQEgsiC0MnUgxp3rt4SCjK6eV3LPm75lcXJww6i9X6v+xtcBcYsuTEMxOqRcT0ByBc0woJid6s6sFbOKXHJ+5qjiINNtzbeqvsrheyz0WdnqLwvhm4zfftZw6jd7zBmVe62iSxbpzBaJ42na8by7Fr36eBkhCpd7EFyebt/wAtXzfcj2TwKmEtWfIwZzBILtlYF3YCXZiNWP5CBoIrz2Kq1p1FKpv0XIVWoSpu8lrzuaxadB5GYVNNUiAJqJSAQTSJTLWG2NZpSuWSExStlsm44qVpp0CrkJxWJS0he4wVRuSYGugHqTsBua6uHwrkxE6iirs8u8YePL177vDA27ZkTOW4/cyCDbtjrBzagEoZU+mwmDUfuORiMW2urkuPsjH8OUq4CSzmOjtEGRm2AGuimNenKJ68Uo/PnzsORVbnHPTtWfZx8/M1WJs5+HYVtcq2bEk9BdKG/mkRLEsJGywF3afPTd5q+9nsqS2aM9nK0X6E6/ZP2eyzBmXLdIAAkzeuGATyDpupgDXMzLljGRTnZ8Sv0epJU8nlZFR4Jwq4jHEsAy2VzDQADysuRYjUC7euNB6op0iByPrtWVOk1HlHx18sjqVmlHnJ+Ube92KwmNuNirTMXUW7qqtsrcRXS7inOfLcnLFo23G/6QqCsQMdSlCNCSVnda5borLLi8n42ZiUmxng1y/9sw+e7icjuhLFruVVIdhackQpNwWybZ5oaJqcR0X6aeyo3SdtL3y6y45XzIX3Ex/9k4qbCforsnLG2e2zpHoGtuvwVB+Gul9AxLrUoylq8n2r+PO4j6tRVXCqrvhl3PT38C3xdtiCVgCdhvXq4SSdmeErQnJNx0GLFoTVpSbE06avYywNeGP0QKFQVO1ABQAUAIu3lX3iB8TVowctCk6kYK8nYiYjHke6m+xuHID8F94/SnwoX1fhn/BkrYtxXVj/AMnsr3fkQsW7mA9wa6QkDpruTt6gRNaIwjHSPiYZ4iVRqPSa7or3fDsRI8LcGGIJEgMGIJPMYygzLAgbHoaXi67ptcGvmgjCKCpuUlmna7ze7S+XkaHivB7eGUSQ2ZX1IM8oG0k/rdO1YI1ZVJZcUbYVVUjLLRdp3hnE8Patk3Izyu8ky1m0xgCQNSe1VrUas5Wjp/LM6nJp52RV8c4w+JdPs9m67QdMuWRlcSFBJjn3LfStOHoRopurJJf13eQqrVlGFoq+ft3FlgeH4x1QX7tqyFCwp535QN8pCoNNTzHU6islSvhoNunFyv3LzzfkTSqVdhWjbzb793mYwB7TOjaXEuFvw8xYSSCNDoxjpBHc12+rOKlH7WrdnzeceDlFtSXWUr9t/mX9k8XldSN1OhGmgPQjsNPyrPsuDXE3U5wqQtu9O0ZXDWkIOmhkDQ6xGgUZvgNh0Aq/SVJFejoU7P5f53HLaPcvo1lWc2pnLAVXBlZbbNsxiY5RqQalyhTpNVGlfxa3iltVsQpxjdRv2X5v19DVYXwrjsRo+IcKWzEKXJB7yzEfUDvC7Vyv12Gg7Uqd32fx85murlnKduxW83e/h4Gp4H7NMPa5mBLTJLEuxPc9JpVTFYqtlJqK5GT9RTpf6az4vVmz4fw1LIhB86TCik9pu7M9WvOq+sTKcJCaGwEk0qUiRsms8pXZYAKIwbYXHFStlKhco5FJ4n8U2cEhLczxoinUztmP4Qddd4BgGDXcwn09zsYa+KjA8g45x/EY5s5uwozQRKLbQyvICdHZZliWaOqg5K72HwkUrW7zl4jFNPN9y9/n5IGFWIKAkHTM07LsBMfUTvE6AV0KaS0OfWbf3eXx/N28vuGKEBMkAc0soUCOZjC6/XXSryeynfQ5tTaqVIpWv2vu+I0uGzHBjCXcOzqqs2UlheOHuOxSURWyHV0GZlJ8skCZA8lWrxm9qmtq0uz14H0LBynTioO12rPfuG1v4W6GVuJOmHtELbDGwLpJH3uZr1o3HGYmNAZLjWBCMZXrbajThtcdfYtRg6d9gr/DvE8NZ4nc8q6zWrgK5nmM91kYGSBCl1YbRJ0gRXM+p0a9bDXlHrXvbkr+x0HBOjHW8b35J6PyGuH8SvLjLaXcXdUG/kKs4h7a3HS2oZuV3zombKAYxSgnlgE6NJ0G400+rfJaNpN9is8r/wC3mYb52evz53nPDvG8QrWPPxMFi5YOxOUHGXbbi4ogEHK6BphPLBmCAE4zCUJRn0VO+lrb+omrPvTa/dcmEss2RVxgxvGvNtybaISDB/R27bW1PpmuXiR+yQetdr6HhZUKMIS1V2+1/heYj6pLo8NKL/dbwWne76cO02pWvRHkrCbdqdlEd4qW7bysYKWiRga8cfdhdVKhNSBFuY4a5QXjcjRR8XOn0mmqi/3ZfOBmliY57C2vTvby9yuu8Und9O1rbsZutv8A4QK1Qwr4eP4Xucyr9TgtZ90dP+T9kiC+LuM4WzCuZBjmIP7VxtdN9Nj3rXGhCKvP53HHrfU605qNC0W733tdsn8RLuYO3ahr93mbaXImdOVRrE9vhVHUlLKEchbjC96s232sl443DaCB3ZVOZUdiwnYlC+qGCRAIHcb1nVS7tI2Kko2qUnfl/OorwdxVrd25ks3LrsilVSQSTI5oGi6nm2060nH0FKCbmoq7u3w+biYYrb2ork/mRf4zgmMxRJxL28Mh2SQzAEazEyfWRXOhjMNQ/wBJOb47vncxkalScXFKyfD85+w9gvCmGtQFW5ibmnUwCdAXK6KvXmJ0GggVP6zFYh2yivnH2tzF9Wirb14+ZtOBcCtWUPmWbZuOSXbIhWJIRVHRQhAiN5JkkkvbVkuG9599zHKpOUm7vxMf4ouWExDJYIVFQNcVQvlq2YhYB5F5QeWIGWYk6lttbVs72vx04Z+h0MHtq6m8rX7O/mY7izriAItnSQr5spLHWRpL7g5RpEbVtw+1Rb63avmnaRiqVPERts9j08N7HuE+Ebt0e/cX1GWPrux+dUr/AFOFN6JmeP0xRh15tPl7mj4Z7Kmc/es5TrmKrPzC5j9azy+qVZL/ABxS8ff8CpUcLBWlJy8PN6+Z6JwbwnYw6hVUADYKIH8zXMqU51ZbVWTbIli2o7NNWRepbCiAAB6UyMFHJGVtt3YurkBQAVDYCSaXKRIg0lu5J0LV4U2yGxyI3rfRw9xcpWMP4x8crZzWsOQbg0Zz7id9diw7f949Fgvp2W1I4+Lx2exDx18Ofl6HmNx3usWYuc+pZ/eaR7u8jucpk6AsYruQopJO1vnzTxOTOrstq98+/Le36X7UjluwSQM0d8vMfmFGnpqTCzpFNvuFuaj1vnn55WuTsMAIUasNCSf4kSevr6VdWiZqjcs3kuz+i0wumxn1ykD5TuN9ai99THV6srxHP7OU6m5iZyqumJviESSEADe6D0M/Gucvp9CLezFK/A6sfrmKsutnxFeJOH2rPD7XloJN69pz6Bb91ZPNJ3UEn6zWCU5RlZcT3n0irtqzzbX41MNawbv5twnQHKBAGmuwJE6RO57+s1FGSipPXTuH4dzqYiqr/blpuNL4Z49xF/urN3OEWefyjCiFjM/N1ESxri4j6LQnJtwz5N+zS8hdXEYai0qt1zWnne3iy0vcM4niF8u/fQWz7wzqJ12Is2oYR0Jj0NXw/wBKhCd4U9lre/a8n+REvq2Cp2cU5d/8WLvgfBUwqEKczNq7kRMbACSQok6SSSSSSa7tCiqatvPPfUPqFTFy2pZJaLh/JLV5P+labWRylK7LC3bLfCkt2NkYuR5ZbvKFzFgBqSxMDfvtXl3FuVkj7K6kIx2m1biMDHltba8n95cORPiJ1YfQetM6FR+558FmzL+rc86cer/ulku7e/JcxvBqcS+S1F5iY52W3bmeiEy8fP40+NGSytb18TFPFUpra2tvm8o9yWb8+0ieJMI1m41u42ZrYgjQIHOUDKg/CC25k6Vso0lHQ4uPxkp77rwXK0fzdkAWNtFMQiidCxEj5AyxPcOaY5nN2VdX3epquG8NJZLVoTcuMLYZhPQ3LlxxImFV2IkTlVdoA59bEJKUpPKKbfca7bEU1q8jUW+KWcGCtqwty0g/2q+zKXZxAuZeWLxTWRoB7q6jLXnZ0K+Le3ObjJ/ZFaJbr8L7vF5DI0pOLmlktXxMt4iwKWMZfs29Ffy7iDYKLqkZfQAqxA6CB0rqYKvKthYVJ6q6fO28dhm1tR4288vY0fCeN+Xg0luU5yp1nK95ykAfssAPjXMr4TbxL45eSVzZh6UZR2+JAxPFxOx9SdI09a1QwrSNyVhrA+K72GR0RbYLM9wM+YvDGQCixmAAyjUe6O1bVSTS5WWX589Dn1MKnNuT58/AG4nxHE8q3MgYagKC5B2IDaLJmBpsd4zUuc8PTXXbffl2fP4J6DO8bJcbfPQsuE+z4GfOZmmDGZicwMydYJGm8nv0A5tb6zK6VFf0LnKnHn88/nI1/C/BWGtHMbeY/tkt+RojUxFVLbeXLIzVMdUatF2NLZsqohQB8ABT4Uow0MUpOTzF1LKhUEhQAUAcqGBwmlykSJpTzJOqtOp0rlWzt24EUsxAAEkmAABqZJ2EV0aOHbeQqc0ldnmnifx0bpNvDfo4MvquYbFp0ZbY76Fj+JQCG9Hhvp+yk2cbEY9NtRMUtsaQRJ6x/CBEfAgdh27cUo2OJKTd2/D5+O87AaSBmidWJbMdvdU8ygj8RA/hQ+toCexq+7T53IdtWs5jNOup94kncKlsabARO0DSKhLYWYSld+m711/JY2UCoAsqnoFUb7BRJc6d8v724jViZySV07t+PeSLc9RHxMt86smYatrjoNAol+Io+w5Wg5cVfVR+1dJxKgCTJy3T0BiSWABB89W+/vPqH0dvq7OrRieDsRYuc4AusQDmKjlu3GYSoEgAgnQCOmwquJllT5X9TXgIp4ms3v0fc9NM+4v/AGbWwj4lt+SyNQymS94/i12AP5dJrXTvJnL+vJU3Hs5rfzNZe4kFOo1+tbI0WzyU8ZGLzQf2grCAd/SKHRcc2H6uE+qnqScEkDWlTZooRssy4wIpEjoUjwS7iEUS/wB86kwJAtJrPKPTvqfhXJhSlN2j1V5s99XxNKitqp/kknp+1PkuXHNrkN2kuYoksZUfJZ9B0EjcydCB1I0RpwpZRRzauIq4yN5vLy7l7vPgW+G4GsQxdhrpm5deyajbvNTtsROMVvb79OzkV3iDCOjAM7Mj+6zFSQQZyuxGusQe3wNXhNPtRhrJ6N5P5YTbYg29NNRruM/mK308wis85ZS+cB9OLvHLL+zS4Xihw2KtXyCbdtnNwCCcjo6MQNzlzhoHQGuXVouvQnSX3SVl2nTr02oprRalpxHFcPtMt6xiPPUN5i4O2yG35hPKzSJtIGOfKdAYMaRXOoU8fUi6VWGy7WdR6293bK+tt5n6Xajsp3XBfP4MpxDF3cU7XWgXr+vLsiqMmjHXIimSTuzD5dijSp4aCpx+2PHe9fFvwQ+jF6L7peS/C82SRiwYCzktqFXpAUACB3I6nv12pfR27XqdeGzGKUdEiVw61dvnKixBEkDUdxruZ3J7baaqrSp0leTBt6vI1fBvCqJqw+M6sSdzrMVx8T9Sk8kIlVUFaJr8FgANhArmRU6zMFWuy2sWAK6uHwqgYZzbJEVvskLOVVsAqpIUAFABQAkmltgcpebJFKtaKdK5VsY4jj7WHttcvOqIoksxjb+NdKhh29BFSqo6nkPi/wAVXca3lhTbsTIQkgsAZD3oIy7aWz8xIgenwWCjGN2sziYvFy2snl68vniU9hcwkDlBnMdFkDQgHr20DdoEGug2rHJleL7fn952OMFcEIslhuxYkmQTKrECDqrEdmDGRVEnLIZfo3eWVuD4717W05Eu3g8wHmHlA0k79jkWAF3jvp03c3bQyuooO6Wb+avNsn2bXKBLZY0GiqQOunurrq3y660bzKJt6irqgETuZjTnOwIUfhXT+G3WE2Q0rZfx38WdUZdCACdh1179yasszNJNuw5ZdTqWUAzqSANN9+g1+lRJ2zCNGTlax23xLCX7GMXzrYAeywd3S2pbyLdp1DNq1s/ZrZcANObKAZBrhYmPWbXafQfpM3SjBVN2T7DFYTiCKhUkwWZsygx94qAoDoZLWmJgRFz5VWdKckpJHVhi8PSxTbknGSvlua+al74f4rYt3LoDMouJZ5ijKuZGvNc3JhVFxNz9TW7C05pvaR576/iY4uzpy0y+d7Lu3kYZg4IO2sfkda6V5LKx4uVFK92X3C7CgT1NY60pNnUwdKCjfeWlqyT8KztnRjC5b4KxApMnc2U4WR824XDNeu+WCZnnPYTzf4pkD+Qpf2q509uVSdm+02GHwbFltWbedzqF91VRdCzt+FBoB3OncjHiK9PDwdSq/wCXwXE2Ope0Y/0ibiuD4vDqr4gWXtsypmsF+QuwW3mDe8rMVEjYsNxrXPofV8PiJunFNNK+a4a+Avo5J55lP4iUPh7gP4RnHoU1P1GYf4q00ar6ZeA6rQvRlyz8CBxLAXLQXMMw3VxsQTJBMCDmG+2o7mK060Kl7d6GSpTildfNc/nAT9uQjV1M6asFP0aJj/Sp6KXBmlYqns5yXjZjbYwai2M3UkagfEr69yKsqT1nkVeJUupSV/Tva/IWZCtMO7aEzABGoAA1IEntvtUTabVskjRQpyjFp5yer3ckuSNTwLw413Kz+7ppHYHc/En1jTSYHKxeOjSuo6mptU1mb7h/D1tqFUaDSvOVsRKpK7MdSrcuMNhO9TRw8pu7MdSrwLG3biuzRoKJkcrjlackVCqtgcqpIUAFABQBw1VgcioUbhcUFp9OkVbInFeJph0LuRoCdTG25J6KOp/iSAeph8K5OxmrV1BczxrxH4hfHvmk+QhlF90MV1DEHZQYIBk7EyQoHpcJhIxjc4WKxL2tlvP5kvneQVtaLu06AkBVJGupO4E6LqBIJ1InbdJ23nPcnZvRL5lz5792Q6beaAozRuRIBPUSYnr0ga7nWpim3dsXOajy8328vm4VlnlzEjQEIDHZUXJr12Bn61LaS1Kxu2urm9L+uf4J+HthvwZV/CARncjqza5EHp23OgKZNpkxUFq7ve93cS1u5DKgF29MwGk5jJkgTIX1BJEzVZK+RFKS+5q0c+8Ye+R7vUxmOrOZMQFHKBrrsI0GlWSsQ10muXLgt3eyuxWLyhgJze7IMZm1DBdTlXQ6DVoJcgKaM9XmjVGMdFl+OL+dmbKo2nec4QqNGnN5a+hgjzCIGmoBjQ6CplBzVn3/ADeMp1YUvt1enF8+XqQ7OH8s8qiSNIVdpM6RM+nSpVOKtkNdXbWb82SbPD2mSBm79p10gbnvp/Nijne2YiWIja18iTg+EMSuYAIdeolRBEiZkklukj6VCju+fL/NxSri4xWWvz0X8cS/wWHAMII9T+f84EVeVkjlznKbNfwnDEgVza0lc7GDpS2UaOxYga1jbOvGFtR4tUF7ngXgu0Mjt1LEfJQsf9RvrS6j0N1BGhXEeVgsbfgFBibdu/1drK2beW2gOhBd+YEjld41NcPEU+mxsYvVR6vBSbd34LLnY2U5Qh1p6XztqLtt9nwt1wFC372FspbQZba58mIZ8ggB8tzLI/UXeslRKviYR3xjNt73+23ZvNuKdN1P8Sssl52KHi03FZF0N1ltidgbtxUBPoM1dCh1Gm9yv4K47ExtRdt9vNo3fBOEjEC2bgBw4TkQtJc5gqtdGXljK/KGIObWawxh0T2n9zz7L7viKVMTKd1HJK6ZmPF3kpi2sW7KLkUOYUBQvlh4Ud9TvpoOla6ans9I5PP+h2GnGS6Nq9uPd+TPYjE5myCABtAAgqFEiOxbTvE9SKfGFltfN/4Hay2Fklfyt+ffkbfw94ZSZcg/Cfnr/WgFcPGY+SVojpy6NZG3wmHUAKogDYV5+c5TlmzBUm9WWuHsAVrw9BPNmKpUZMRa69OmkZ2xdP0IOVRsAqpIUAFABQAUAAqyRAqn04JlWyDxjiIsWmuEE5QTA9BNdLD0FKSiY8TX6ODkeLcX44+NcPdEpBcWyTlOQtBf9aMjELttqJkejpYeEVZbjhVa007t5vLLnuXDtHrOGUKbt3VVXRFj8GoJkQTPSNJ0itFRvcc2FZKWyt/v7ebEXrhZQ0KMzBQSMzcz5Yk+6kjYH11JqYRSbe8tnZQ3WbsNWrBdgCZ0+AAPRQNie+pgfOn2FTqqMbpfOfEl21RWt2gNXXNpoAmbYdczGSx7aTqZTe7Lvb2Nq+byfsTDckSZg6QNNFTPHwAO3UnXQRVNkITSQxfxIVZI0YS0amJXlB7S++/vHc1bYsiu26k7LTRdpxn2De8xKLB0UbcvaQJJ7wNgKuolHO+S3ZvmytvuWadBuiwAAqifqeX5U1RWVhqeWfa+fy5y3hs4J/ChAAMxO8wPe+JNQ4p5ESquHa9/zTuRPt4CNS3YgAaAR/Of6FC1M88RdJWFWbYU6SSdZNXsLlNyRJTDljqaq5KJVZ5I0HCODAkSZ1rDWxDtkdPC4FSltSZrrFoKNK5zdzvxioqyHDQWFAVBJ//Z"/>
          <p:cNvSpPr>
            <a:spLocks noChangeAspect="1" noChangeArrowheads="1"/>
          </p:cNvSpPr>
          <p:nvPr/>
        </p:nvSpPr>
        <p:spPr bwMode="auto">
          <a:xfrm>
            <a:off x="168540" y="-144463"/>
            <a:ext cx="3302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40968" name="Picture 8" descr="https://encrypted-tbn2.gstatic.com/images?q=tbn:ANd9GcTq3rSPoDwnhBUvOfWXaQH732vtSmeqAuZC0ciobaJWdjWHDaEH"/>
          <p:cNvPicPr>
            <a:picLocks noChangeAspect="1" noChangeArrowheads="1"/>
          </p:cNvPicPr>
          <p:nvPr/>
        </p:nvPicPr>
        <p:blipFill>
          <a:blip r:embed="rId4" cstate="print"/>
          <a:srcRect/>
          <a:stretch>
            <a:fillRect/>
          </a:stretch>
        </p:blipFill>
        <p:spPr bwMode="auto">
          <a:xfrm>
            <a:off x="6681193" y="3551473"/>
            <a:ext cx="2847975" cy="2571768"/>
          </a:xfrm>
          <a:prstGeom prst="rect">
            <a:avLst/>
          </a:prstGeom>
          <a:noFill/>
        </p:spPr>
      </p:pic>
      <p:pic>
        <p:nvPicPr>
          <p:cNvPr id="40970" name="Picture 10" descr="https://encrypted-tbn3.gstatic.com/images?q=tbn:ANd9GcTqx85YJqAFX76uY5Iw-ybJDPZsgQUXovwnExI7A17ZlIpzTy6N"/>
          <p:cNvPicPr>
            <a:picLocks noChangeAspect="1" noChangeArrowheads="1"/>
          </p:cNvPicPr>
          <p:nvPr/>
        </p:nvPicPr>
        <p:blipFill>
          <a:blip r:embed="rId5" cstate="print"/>
          <a:srcRect/>
          <a:stretch>
            <a:fillRect/>
          </a:stretch>
        </p:blipFill>
        <p:spPr bwMode="auto">
          <a:xfrm>
            <a:off x="670868" y="3707168"/>
            <a:ext cx="3054350" cy="2262193"/>
          </a:xfrm>
          <a:prstGeom prst="rect">
            <a:avLst/>
          </a:prstGeom>
          <a:noFill/>
        </p:spPr>
      </p:pic>
      <p:pic>
        <p:nvPicPr>
          <p:cNvPr id="40974" name="Picture 14" descr="https://encrypted-tbn0.gstatic.com/images?q=tbn:ANd9GcR9VBMGt7vsTguWii6fIMgOSYvA5PaTR10cxZs4xpApyRdN6ZfW"/>
          <p:cNvPicPr>
            <a:picLocks noChangeAspect="1" noChangeArrowheads="1"/>
          </p:cNvPicPr>
          <p:nvPr/>
        </p:nvPicPr>
        <p:blipFill>
          <a:blip r:embed="rId6" cstate="print"/>
          <a:srcRect/>
          <a:stretch>
            <a:fillRect/>
          </a:stretch>
        </p:blipFill>
        <p:spPr bwMode="auto">
          <a:xfrm>
            <a:off x="3656856" y="0"/>
            <a:ext cx="4875644" cy="2257396"/>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704528" y="908721"/>
            <a:ext cx="8420100" cy="1362075"/>
          </a:xfrm>
        </p:spPr>
        <p:txBody>
          <a:bodyPr rtlCol="0">
            <a:noAutofit/>
          </a:bodyPr>
          <a:lstStyle/>
          <a:p>
            <a:pPr>
              <a:defRPr/>
            </a:pPr>
            <a:r>
              <a:rPr lang="zh-TW" altLang="en-US" sz="4800" dirty="0" smtClean="0">
                <a:solidFill>
                  <a:schemeClr val="accent1">
                    <a:lumMod val="75000"/>
                  </a:schemeClr>
                </a:solidFill>
              </a:rPr>
              <a:t>美  洲</a:t>
            </a:r>
            <a:endParaRPr lang="zh-TW" altLang="en-US" sz="4800" dirty="0">
              <a:solidFill>
                <a:schemeClr val="accent1">
                  <a:lumMod val="75000"/>
                </a:schemeClr>
              </a:solidFill>
            </a:endParaRPr>
          </a:p>
        </p:txBody>
      </p:sp>
      <p:sp>
        <p:nvSpPr>
          <p:cNvPr id="4" name="投影片編號版面配置區 3"/>
          <p:cNvSpPr>
            <a:spLocks noGrp="1"/>
          </p:cNvSpPr>
          <p:nvPr>
            <p:ph type="sldNum" sz="quarter" idx="12"/>
          </p:nvPr>
        </p:nvSpPr>
        <p:spPr/>
        <p:txBody>
          <a:bodyPr/>
          <a:lstStyle/>
          <a:p>
            <a:pPr>
              <a:defRPr/>
            </a:pPr>
            <a:fld id="{EDFC4CB9-E07C-4EFB-A623-4AFFB33E0F20}" type="slidenum">
              <a:rPr lang="zh-TW" altLang="en-US"/>
              <a:pPr>
                <a:defRPr/>
              </a:pPr>
              <a:t>13</a:t>
            </a:fld>
            <a:endParaRPr lang="zh-TW" altLang="en-US"/>
          </a:p>
        </p:txBody>
      </p:sp>
      <p:pic>
        <p:nvPicPr>
          <p:cNvPr id="6" name="Picture 4" descr="http://azatty.files.wordpress.com/2012/12/map-nafta.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642370" y="1844824"/>
            <a:ext cx="6446447" cy="4193748"/>
          </a:xfrm>
          <a:prstGeom prst="rect">
            <a:avLst/>
          </a:prstGeom>
          <a:noFill/>
          <a:ln w="9525">
            <a:noFill/>
            <a:miter lim="800000"/>
            <a:headEnd/>
            <a:tailEnd/>
          </a:ln>
        </p:spPr>
      </p:pic>
    </p:spTree>
    <p:extLst>
      <p:ext uri="{BB962C8B-B14F-4D97-AF65-F5344CB8AC3E}">
        <p14:creationId xmlns:p14="http://schemas.microsoft.com/office/powerpoint/2010/main" val="2569313147"/>
      </p:ext>
    </p:extLst>
  </p:cSld>
  <p:clrMapOvr>
    <a:masterClrMapping/>
  </p:clrMapOvr>
  <p:transition spd="slow">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9218" name="Picture 7" descr="title"/>
          <p:cNvPicPr>
            <a:picLocks noChangeAspect="1" noChangeArrowheads="1"/>
          </p:cNvPicPr>
          <p:nvPr/>
        </p:nvPicPr>
        <p:blipFill>
          <a:blip r:embed="rId2" cstate="email"/>
          <a:srcRect/>
          <a:stretch>
            <a:fillRect/>
          </a:stretch>
        </p:blipFill>
        <p:spPr bwMode="auto">
          <a:xfrm>
            <a:off x="35144" y="5063658"/>
            <a:ext cx="9814400" cy="1428750"/>
          </a:xfrm>
          <a:prstGeom prst="rect">
            <a:avLst/>
          </a:prstGeom>
          <a:noFill/>
          <a:ln w="9525">
            <a:noFill/>
            <a:miter lim="800000"/>
            <a:headEnd/>
            <a:tailEnd/>
          </a:ln>
        </p:spPr>
      </p:pic>
      <p:sp>
        <p:nvSpPr>
          <p:cNvPr id="2" name="Rectangle 2"/>
          <p:cNvSpPr>
            <a:spLocks noGrp="1" noChangeArrowheads="1"/>
          </p:cNvSpPr>
          <p:nvPr>
            <p:ph type="title"/>
          </p:nvPr>
        </p:nvSpPr>
        <p:spPr/>
        <p:txBody>
          <a:bodyPr/>
          <a:lstStyle/>
          <a:p>
            <a:pPr>
              <a:defRPr/>
            </a:pPr>
            <a:r>
              <a:rPr lang="en-US" altLang="zh-TW" dirty="0"/>
              <a:t>2008 </a:t>
            </a:r>
            <a:r>
              <a:rPr lang="zh-TW" altLang="en-US" dirty="0"/>
              <a:t>金融</a:t>
            </a:r>
            <a:r>
              <a:rPr lang="zh-TW" altLang="en-US" dirty="0" smtClean="0"/>
              <a:t>海嘯</a:t>
            </a:r>
            <a:endParaRPr lang="zh-TW" altLang="en-US" dirty="0"/>
          </a:p>
        </p:txBody>
      </p:sp>
      <p:sp>
        <p:nvSpPr>
          <p:cNvPr id="9220" name="Rectangle 3"/>
          <p:cNvSpPr>
            <a:spLocks noGrp="1" noChangeArrowheads="1"/>
          </p:cNvSpPr>
          <p:nvPr>
            <p:ph idx="4294967295"/>
          </p:nvPr>
        </p:nvSpPr>
        <p:spPr>
          <a:xfrm>
            <a:off x="-17714" y="1059625"/>
            <a:ext cx="3656856" cy="4525963"/>
          </a:xfrm>
          <a:prstGeom prst="rect">
            <a:avLst/>
          </a:prstGeom>
        </p:spPr>
        <p:txBody>
          <a:bodyPr/>
          <a:lstStyle/>
          <a:p>
            <a:pPr eaLnBrk="1" hangingPunct="1">
              <a:lnSpc>
                <a:spcPct val="90000"/>
              </a:lnSpc>
            </a:pPr>
            <a:r>
              <a:rPr lang="zh-TW" altLang="en-US" sz="2400" dirty="0" smtClean="0"/>
              <a:t>次貸危機</a:t>
            </a:r>
          </a:p>
          <a:p>
            <a:pPr eaLnBrk="1" hangingPunct="1">
              <a:lnSpc>
                <a:spcPct val="90000"/>
              </a:lnSpc>
            </a:pPr>
            <a:r>
              <a:rPr lang="zh-TW" altLang="en-US" sz="2400" dirty="0" smtClean="0"/>
              <a:t>投行：貝爾斯登</a:t>
            </a:r>
            <a:endParaRPr lang="en-US" altLang="zh-TW" sz="2400" dirty="0" smtClean="0"/>
          </a:p>
          <a:p>
            <a:pPr eaLnBrk="1" hangingPunct="1">
              <a:lnSpc>
                <a:spcPct val="90000"/>
              </a:lnSpc>
            </a:pPr>
            <a:r>
              <a:rPr lang="zh-TW" altLang="en-US" sz="2400" dirty="0" smtClean="0"/>
              <a:t>二房：房利美、房地美</a:t>
            </a:r>
          </a:p>
          <a:p>
            <a:pPr eaLnBrk="1" hangingPunct="1">
              <a:lnSpc>
                <a:spcPct val="90000"/>
              </a:lnSpc>
            </a:pPr>
            <a:r>
              <a:rPr lang="zh-TW" altLang="en-US" sz="2400" dirty="0" smtClean="0">
                <a:solidFill>
                  <a:srgbClr val="C00000"/>
                </a:solidFill>
              </a:rPr>
              <a:t>投行：雷曼兄弟</a:t>
            </a:r>
          </a:p>
          <a:p>
            <a:pPr eaLnBrk="1" hangingPunct="1">
              <a:lnSpc>
                <a:spcPct val="90000"/>
              </a:lnSpc>
            </a:pPr>
            <a:r>
              <a:rPr lang="en-US" altLang="zh-TW" sz="2400" dirty="0" smtClean="0"/>
              <a:t>AIG</a:t>
            </a:r>
          </a:p>
          <a:p>
            <a:pPr eaLnBrk="1" hangingPunct="1">
              <a:lnSpc>
                <a:spcPct val="90000"/>
              </a:lnSpc>
            </a:pPr>
            <a:r>
              <a:rPr lang="zh-TW" altLang="en-US" sz="2400" dirty="0" smtClean="0"/>
              <a:t>冰島</a:t>
            </a:r>
          </a:p>
          <a:p>
            <a:pPr eaLnBrk="1" hangingPunct="1">
              <a:lnSpc>
                <a:spcPct val="90000"/>
              </a:lnSpc>
            </a:pPr>
            <a:r>
              <a:rPr lang="zh-TW" altLang="en-US" sz="2400" dirty="0" smtClean="0"/>
              <a:t>臺灣、東亞出口劇減</a:t>
            </a:r>
            <a:endParaRPr lang="en-US" altLang="zh-TW" sz="2400" dirty="0" smtClean="0"/>
          </a:p>
          <a:p>
            <a:pPr eaLnBrk="1" hangingPunct="1">
              <a:lnSpc>
                <a:spcPct val="90000"/>
              </a:lnSpc>
            </a:pPr>
            <a:r>
              <a:rPr lang="zh-TW" altLang="en-US" sz="2400" dirty="0" smtClean="0">
                <a:solidFill>
                  <a:srgbClr val="C00000"/>
                </a:solidFill>
              </a:rPr>
              <a:t>連動債造成大量申訴</a:t>
            </a:r>
            <a:endParaRPr lang="en-US" altLang="zh-TW" sz="2400" dirty="0" smtClean="0">
              <a:solidFill>
                <a:srgbClr val="C00000"/>
              </a:solidFill>
            </a:endParaRPr>
          </a:p>
        </p:txBody>
      </p:sp>
      <p:pic>
        <p:nvPicPr>
          <p:cNvPr id="9221" name="Picture 4" descr="AIG1"/>
          <p:cNvPicPr>
            <a:picLocks noChangeAspect="1" noChangeArrowheads="1"/>
          </p:cNvPicPr>
          <p:nvPr/>
        </p:nvPicPr>
        <p:blipFill>
          <a:blip r:embed="rId3" cstate="email"/>
          <a:srcRect/>
          <a:stretch>
            <a:fillRect/>
          </a:stretch>
        </p:blipFill>
        <p:spPr bwMode="auto">
          <a:xfrm>
            <a:off x="-17715" y="4906965"/>
            <a:ext cx="2073275" cy="1570037"/>
          </a:xfrm>
          <a:prstGeom prst="rect">
            <a:avLst/>
          </a:prstGeom>
          <a:noFill/>
          <a:ln w="9525">
            <a:noFill/>
            <a:miter lim="800000"/>
            <a:headEnd/>
            <a:tailEnd/>
          </a:ln>
        </p:spPr>
      </p:pic>
      <p:sp>
        <p:nvSpPr>
          <p:cNvPr id="9222" name="投影片編號版面配置區 8"/>
          <p:cNvSpPr txBox="1">
            <a:spLocks noGrp="1"/>
          </p:cNvSpPr>
          <p:nvPr/>
        </p:nvSpPr>
        <p:spPr bwMode="auto">
          <a:xfrm>
            <a:off x="7099300" y="6248400"/>
            <a:ext cx="2063750" cy="457200"/>
          </a:xfrm>
          <a:prstGeom prst="rect">
            <a:avLst/>
          </a:prstGeom>
          <a:noFill/>
          <a:ln w="9525">
            <a:noFill/>
            <a:miter lim="800000"/>
            <a:headEnd/>
            <a:tailEnd/>
          </a:ln>
        </p:spPr>
        <p:txBody>
          <a:bodyPr/>
          <a:lstStyle/>
          <a:p>
            <a:pPr algn="r"/>
            <a:fld id="{4318AFE2-C855-4D98-B5A5-F8D5A652D8CA}" type="slidenum">
              <a:rPr lang="zh-TW" altLang="en-US" sz="1400">
                <a:ea typeface="標楷體" pitchFamily="65" charset="-120"/>
              </a:rPr>
              <a:pPr algn="r"/>
              <a:t>14</a:t>
            </a:fld>
            <a:endParaRPr lang="en-US" altLang="zh-TW" sz="1400">
              <a:ea typeface="標楷體" pitchFamily="65" charset="-120"/>
            </a:endParaRPr>
          </a:p>
        </p:txBody>
      </p:sp>
      <p:pic>
        <p:nvPicPr>
          <p:cNvPr id="9223" name="Picture 11" descr="http://img1.qq.com/view/pics/13512/13512936.jpg"/>
          <p:cNvPicPr>
            <a:picLocks noChangeAspect="1" noChangeArrowheads="1"/>
          </p:cNvPicPr>
          <p:nvPr/>
        </p:nvPicPr>
        <p:blipFill>
          <a:blip r:embed="rId4" cstate="email"/>
          <a:srcRect/>
          <a:stretch>
            <a:fillRect/>
          </a:stretch>
        </p:blipFill>
        <p:spPr bwMode="auto">
          <a:xfrm>
            <a:off x="3518694" y="2786063"/>
            <a:ext cx="2868613" cy="2238375"/>
          </a:xfrm>
          <a:prstGeom prst="rect">
            <a:avLst/>
          </a:prstGeom>
          <a:noFill/>
          <a:ln w="9525">
            <a:noFill/>
            <a:miter lim="800000"/>
            <a:headEnd/>
            <a:tailEnd/>
          </a:ln>
        </p:spPr>
      </p:pic>
      <p:pic>
        <p:nvPicPr>
          <p:cNvPr id="9224" name="Picture 17" descr="http://news.xinhuanet.com/fortune/2008-12/15/xin_0221205150740750256034.jpg"/>
          <p:cNvPicPr>
            <a:picLocks noChangeAspect="1" noChangeArrowheads="1"/>
          </p:cNvPicPr>
          <p:nvPr/>
        </p:nvPicPr>
        <p:blipFill>
          <a:blip r:embed="rId5" cstate="email"/>
          <a:srcRect/>
          <a:stretch>
            <a:fillRect/>
          </a:stretch>
        </p:blipFill>
        <p:spPr bwMode="auto">
          <a:xfrm>
            <a:off x="3547683" y="908720"/>
            <a:ext cx="2890838" cy="1733550"/>
          </a:xfrm>
          <a:prstGeom prst="rect">
            <a:avLst/>
          </a:prstGeom>
          <a:noFill/>
          <a:ln w="9525">
            <a:noFill/>
            <a:miter lim="800000"/>
            <a:headEnd/>
            <a:tailEnd/>
          </a:ln>
        </p:spPr>
      </p:pic>
      <p:pic>
        <p:nvPicPr>
          <p:cNvPr id="9225" name="Picture 2" descr="http://money.udn.com/magimages/43/PROJ_ARTICLE/0_0/f_186367_1.jpg"/>
          <p:cNvPicPr>
            <a:picLocks noChangeAspect="1" noChangeArrowheads="1"/>
          </p:cNvPicPr>
          <p:nvPr/>
        </p:nvPicPr>
        <p:blipFill>
          <a:blip r:embed="rId6" cstate="email"/>
          <a:srcRect/>
          <a:stretch>
            <a:fillRect/>
          </a:stretch>
        </p:blipFill>
        <p:spPr bwMode="auto">
          <a:xfrm>
            <a:off x="6564314" y="813470"/>
            <a:ext cx="3133725" cy="1924050"/>
          </a:xfrm>
          <a:prstGeom prst="rect">
            <a:avLst/>
          </a:prstGeom>
          <a:noFill/>
          <a:ln w="9525">
            <a:noFill/>
            <a:miter lim="800000"/>
            <a:headEnd/>
            <a:tailEnd/>
          </a:ln>
        </p:spPr>
      </p:pic>
      <p:pic>
        <p:nvPicPr>
          <p:cNvPr id="9226" name="Picture 4" descr="http://ins-info.ib.gov.tw/images/ad6.jpg"/>
          <p:cNvPicPr>
            <a:picLocks noChangeAspect="1" noChangeArrowheads="1"/>
          </p:cNvPicPr>
          <p:nvPr/>
        </p:nvPicPr>
        <p:blipFill>
          <a:blip r:embed="rId7" cstate="email"/>
          <a:srcRect/>
          <a:stretch>
            <a:fillRect/>
          </a:stretch>
        </p:blipFill>
        <p:spPr bwMode="auto">
          <a:xfrm>
            <a:off x="6547761" y="2808255"/>
            <a:ext cx="2781300" cy="514350"/>
          </a:xfrm>
          <a:prstGeom prst="rect">
            <a:avLst/>
          </a:prstGeom>
          <a:noFill/>
          <a:ln w="9525">
            <a:noFill/>
            <a:miter lim="800000"/>
            <a:headEnd/>
            <a:tailEnd/>
          </a:ln>
        </p:spPr>
      </p:pic>
      <p:sp>
        <p:nvSpPr>
          <p:cNvPr id="9227" name="AutoShape 6" descr="data:image/jpeg;base64,/9j/4AAQSkZJRgABAQAAAQABAAD/2wCEAAkGBhISEBITExQVFBUVGBYYGRgYGCEYFhgaGBcaGBoXFxgaHScfGBojHRgdHy8gIycpLCwuGR4xNTAqNSgrLCkBCQoKDgwOGQ8PGjEkHyEqNSkvKSk1NSksKSwsKzUqNSwqKywsLCksKSwsMCwsKiktKSwpLCwpLCksKSwsLC8pLP/AABEIAKIBNgMBIgACEQEDEQH/xAAbAAACAwEBAQAAAAAAAAAAAAAABQMEBgECB//EAEwQAAECBQEEAwoKCAUEAwEAAAECEQADBBIhMQUiQVEGE2EVFjJUcYGRk6HTM0JTdJKUscTR4RQjUmOCs8HwNWJyovEkQ2SENEWyJf/EABkBAQEBAQEBAAAAAAAAAAAAAAACAQQDBf/EACsRAAIBBAICAgECBwEAAAAAAAABAhIxUfADEQQhYYFBcaETIjJCscHxI//aAAwDAQACEQMRAD8A+oVyp0ysXKTUTJKESJS2QmWolS5k1JJMyWrggaNHrubO8fqfV0/uI7/9hUfNqb+dURdj1b6seaXZR7mzvH6n1dP7iDubO8fqfV0/uIvQRNb1Iqlayj3NneP1Pq6f3EHc2d4/U+rp/cReghW9SFK1lHubO8fqfV0/uIO5s7x+p9XT+4i9BCt6kKVrKPc2d4/U+rp/cQdzZ3j9T6un9xF6CFb1IUrWUe5s7x+p9XT+4g7mzvH6n1dP7iL0VNrVCkSVqSpCCG3lpKkjIGQnJhW9SFK1njuZO8eqfV0/uIO5c7x6p9XT+4jDytpThOKv0pIWLVKmEzDKUlRICOq6tgA3ZrgxL0krl9cckkSpRUUXJlgqDuxL2kEAAsYVvUhStZs+5k7x6p9XT+4g7mTvHqn1dP7iMf0d2nNm1KwJil9YiZuKLJwkhAJSHSww4zHlNXP6xpa5hCBJPGfkIJDrSoAtc2NbQ+XhW9SFK1my7mTvHqn1dP7iDuZO8eqfV0/uIxO1a6eaSjYrZSFpKnUN4LIyp8m1JLGDo7VzzVoAK1OSogrJTZbaVKDlwHdubQrepClazbdzJ3j1T6un9xB3MnePVPq6f3EYmq2sVLSJyFTTct3VNQlQIJt6uzdSOADnGcRYXtNa6WnUVsOvUgDKSEhgHLC8J0cADQHIhW9SFK1mu7mTvHqn1dP7iDuZO8eqfV0/uIwdJtJZqgetWAZpwZupKkpUcagpIGnA8oudItrzjOKOsACZ0xKUJNimSGBKg2HU2TltMQrepClazYdzJ3j1T6un9xB3LnePVPq6f3EZZU+arZ8xdylpFljTGmINxC1KUC6k5AAJOvBoXbQTPTOWgJmpLzbUvNUWBRaygq1TZD6ZLu4hW9SFK1m67mzvHqn1dP7iDuZO8eqfV0/uIz/SOomSjOtVMStapZQJc1wAQU3LQrKXYhkliQNMmKtDXK6ipIM8SkS0hCps1gCAhRTcjKVkKDNqC0K3qQpWs1Xcud49U+rp/cQdzJ3j1T6un9xGFlVizLlFlKKpaUB1zQy3WSXC07yvCL40bEb3ZKVCnkhTlQlod8l7Q7ly/phW9SFK1njubO8fqfV0/uIO5s7x+p9XT+4i9BCt6kKVrKPc2d4/U+rp/cQdzZ3j9T6un9xF6CFb1IUrWUe5s7x+p9XT+4g7mzvH6n1dP7iL0EK3qQpWso9zZ3j9T6un9xB3NneP1Pq6f3EXoIVvUhStZR7mzvH6n1dP7iDubO8fqfV0/uIvQQrepClayv0cnTCaqXMmKm9VPKEqUEpVb1MpbGxKU6rPCCOdH/hq/wCc/dqeCE7iNiP/AOwqPm1N/OqIuxVkB9pT/m1P/OqIcdUnkISv9CNijBF2xPZBYnsiSilBF2xPZBYnkIApQRdCE8hHeqTyEAUYIvdUnkI4UJ5CAKURVUkrQpKVFBIa4AEjnhWC4xnnDKxPZBYnsgDHjocbbf0ma1stLWoO7LVchJxkAmJdpdFBOUtZmG9YSCSkEbqCguAQ7vd2ECNXYnsgsT2RgMrK6MKTMVM/SJlykFGEpAayxJb9pI4mOjojIAWyUEkS0oK5aV2BCQnAVq7OX4mNUJSeQg6pPIRoMjP6JhUmRJ60hEkk4QLlEkvl90MohmiSj6LJk1AnSpigGtKFC4MdWU4IJIHONV1SeQjhQnkIwGYqOi8tdQJqggpcqKOqS6lFNpuXqoObmPFo9bU6MypyZSHMtEu9koSACFs4yN3TgOMaWxPZBYnsgDGJ6EJBCuuWFCZ1jhI1cc3OgbXXMe5/QmWpa1masKUVFwlIyskm7G8zsNGbGY2FieyCxPZGgy0romi2Yla1KEwpcJ/V4S7J3T4OXYNpFed0KQqZfekasDJQrVmuKsrIbwlOdecbGxPZBYnsgDOTujqVzVTFrUq4vawYMgoR5k3KUBzU50iKh6LIllW+paSlrFAWgsgX9qh1YI5ZjUWJ7ILE9kYDIT+hyFCV+sH6tKEh5MtRNibd4qDqH+U405Q9pZFiEo/ZAGAEjAbwRgeQQysT2QWJ7I0FKCL3VJ5CDqk8hAFGCL3VJ5CDqk8hAFGCLxlJ5COWJ7IApQRdsT2QWJ7IApQRdsT2QWJ5CAFPR/4av+c/dqeCDo/8NX/Ofu1PBFTvuCYWCn/xOf8ANqf+dUQzqVs3nhZT/wCJz/m1P/OqIs7XnW2dpP2Qnf6ERbX7WmJmFKVAB0h93ddILkHJDkDUaiIqfbM9U9SXTZcQnT/NhyNccTnlgx52hX2S1KDPyI1YHGmdIUVO26gABJQlVykklP8AlChu5bJMQUOafbc6wlRF1hVlO69wHBiQLueWivN6RTxLQQQTdndBNtoJBYs+RkAaxSG2JtkokAlafipGcKIGh5DGPbjxM24sTko3LSsgiwDDpAD+U8eRjQaTYu0lzZIUsgquUCwbRTaOWPnhnX1RlouAfIGYTfpLekfaIr7epZiFLmEgoKg2c50DRx+ZyThxOhe84+TJSp9s0dLWJmJceccRCXaG1JqFbmgSCd19S2refh4JzEXRqStSjM0QxH+ryeSPaaoEeURXick+TjUpr3/n5EXUu0ee7E0zZYuSEqUoEWgnCEqwesDa8j/Qeafbk0rW5BADpwADulQYjKsDLeZxmJDPGrD0QkTt2dv3M1oPgHBMu7L9uMx0ml+d0gniUs3JKgpIBtBZyoFwCzG3HEczrFef0nqRLKnSFBZDBFxYpSQGSo6FWvERNszaBUVXBLMCCEgAgkjgOziYvioHZADLYtSqZKSpRBUQHIDB88HLR2ZtUJmlCsDGfNx7IpS0qmy5yUHe3ftJbzwgqAtEzqyHXgMM6hxHzPO5+bjp/hr7z8ESmo3NtUL3CYrpnYit1apVIy9QPQ6tIppq8CPowblFNrr4LR5qdtzE1IQCm19G1ygZy7m8MRgMXB4UaHpLPWckAG8h0NiwqT8bUN54jqNoq60jda4ByEY3QcuHzkO44RHS7VmKmqBttcswDsAdHGrgYPPsMWC1svb9QsTLilw1o6oh8gFhdvA8PtiWl2zUKkS1KLKICiyUjFgURvKZzwILZPKKytpzEoUpRL5bCTxZsJyr2HPKKkrb0xUrUO+XSAwZwEhQYHGpB5QA/XtZbS98C4C57d0E+EwJ4Pl2DZ1jiNrTCuWCQEqSLsgAKNpSkuHSTvYPIZDh0FVt+ckoCSnKHLJDal1De0YOz8uceRt+cZ0tLptWEktLdOQm7eubU69nkgB2dsTgm9SkhKkkjdAZkKUT4RLAjiMgcIqz+kU3IlrSTa+iVMbkjg3Mh+PCKEjb0xU1blFoCrMDG47OcuSCeRHmjitvTnVopIKRoM3KToWHxXMAX6LpHOXJuK0uVKALAYASefC4ueFuYe7OryuUlRLu/BjqcEDQjRoy07bUwS3QQTdwSHI1TgAu3khtRVxMtJUQSXdvKeUYB9TTHUfJHjae0epSDaVOW8nshfRVwExXHCQPKpSUj2mLkra1xDJwc5cEA+DhnL9ntiZpuLUX08hiSTt9SVEjIJ0Ln+zGqlrcAszgFjqOyM5s8SkKmTLHUJhS6iWSSQ/hIAGr8TDWh2r1jOm0lnDuQSCWOAQcEEFuEcniePPhTUpd/GCY1f3Em0p5SkkasSOPLhCaXtic5BbwbvBYgOnsGRc2h04wy2vOZSO0K/pGQ290gmypjJSLSUubQTawuKnBwCftjtKGU/pHOTJQrRSgoh05U0tKsaYuVy9OsRzulE6ySQUuQb2GSQVgs+6BgY1zEStsTXOlvKwsBcoansAPmipL6QTDcFW4lg+AGu3bscfC8kaB0rbk0zUhK0qSVAOliPBCixZ2Y44xFQdIqhU9EuYlASoHQhwQknnk6e3kYpVW2piUFXJXFI0CCpkuBoWz2xb2RtVUyTctrgVAsG0Ps1jAN+j3w1f85+7U8EHR74av+c/dqeCLnfcEwsFP/ic/5tT/AM6oi/tDZwmgAkpIyCPw4xQp/wDE5/zan/nVEOoTv9CNhH3tH5U/RH4xzvZ/ef7B+MPCWyYz9ZthU1apckhKUuFzC5APJIGVq7AQBxPCIKOTNiISWM4AjhaHHmfEdlbEQrwZwP8ACH+2Ik7NpsXoVOPOYcP2IG6PREpoKNWDJSntAGPOMwBYldHACCqYVAZZmdu2GVZRompsWHGDy08kKRULp2IUZsniCXUntSTn+Eu/A8C7QsEAguCHB5gxjSa6Yfu4IlgAABgMMITr6Nh92YoDkQC3nh1BGgR97Z+VP0fzg72j8qfoj8YeQQAj72z8qfoj8Y53vfvT9H84eGEO06qYJLyzkO+W4FmPlaAGWzqBMoHJUVM5PZowGmse00UsTDNt3yGf2Y5RltpV1UEJCesSsv4O8ACtIDk8WcseEQr2pUPLUVTAkIDsnU2oJKsZUCFbpGdBxjHFO5jXZs6iSlaShTkHXhCpXR0fFmLA5EA/hCubVVHXi1awn9bgggYUbdeBBDeSKcqtr7lJUv4gIVaWcKQ5AtbIuw757HOmj3vb/eH6H5x3vd/en6H5wn2ZWVVq71THJChcHKUlCsAjTgYuya9ZlpKlTAbZjhiFXJa34uhzhuMAW+9396fofnHD0aHyn+wfjFNdfNvUAtbJAbDXFkgMShjlRLAl24NHpFbNKir9ZaOu1x4OjDU64xwgC13t/vP9g/GO97v70/Q/OEdPtGpvm3Km22boIbIse0n4xchj29sTSauo6lIvmqUVgO2+1p1SwZLtq2j4gBqOjYf4XI/yB/tj13s/vP8AYPxj1sWpUpCL7rrlje8LCizjhiHUAI+9o/Kn6I/GOjo2flT9EfjDuCAF9HsWXLc7yiQxJPa+ANMiJxs6W7gMc5BL55Z9HLhFmCAKo2bLBBCWZuJbdLhxxIPE5yYkRSpCirLkvkk8Gxy1PpiaCAKe0dmiaBkpKXYjt1BHmhf3tH5U/RH4w8ggBH3tn5U/RH4xTTs+WZnV9cbgW8DD8nfs9kN9uInGW8lTEFyBqR2Rl6Oeq+594l34vHzvM8x8DXS/58EOf81I972v3v8AtH4x6l9Gw+9MJHEAAP54Y0CV2b5cn0gdsWY7uOdcVLrrv8O5Yl6P/DV/zn7tTwQdHvhq/wCc/dqeCPad9wTCwU/+Jz/m1P8AzqiHUJaf/E5/zan/AJ1RDDacxpSz5PaQITv9CNhP0jqFzBLlIJSFqLq4kJyfMPttjtLShKQkBkgMAOEVaasvmLKsCULR5yVE+weiHSUgAPxxElHgUkeV0kMpA3RHpUsGMAhmySxHA4MWOjM09WpB+Iph5Dke14s1MiINhymVOPAlI9Ac/wD6gBtBBBABBBBAHleh8kYnaVbM6kGWVBTtu6sX7HHmjcQumbAknRJT/pJHs0gDJJrp3VSyVqCny+C1zZ/Vq4A+njHmqrp3WptmTGYaeCcDwjaLeJ4cMHQahewZKdVrD81Af0hTs2TLmLKTckZY38ubiPKfNDjaUncztWKQ2jNE1ipdpJ0BIAuWAcJAcADV+EeqSvWbr1LHYXHBPIE4JOU4xGiHR2UdFL+kPwjve3L/AGpn0vyj1NEE6tVaLVHws5USzHAKgG/4iGfXzHAQqaRavnwVh1EDeYe2NL3ty/2pn0vyg725f7Uz6X5QBka7aM9KwEmYwUm5gWYJDs2oJLnJiWXXTuuXvrt3mB8DQsxbXTHZw46nvbl/tTPpflB3ty/2pn0vygDGprqlKSb5ytwM44laQ4ADksTjkI9UVdU9XvLW4UXuBBaxTAA/5mz2RsO9uX+1M+kPwgHRuX+1M+l+UAK9iVSiqSFFTuRvF1YHFwPsjTLqEDVQHnihM2RLQhakDfCVMokkgtwfSMrIrI+f5nly4OqY99kuST6ZueuBAILg8YOtihLq0mTLUkWjTPYD6dIzlJ0omKUXKCkAswZyE3aufYI7eOVUFLKKNl1sHWxk6DpBMmJXlJIBIZOvLX4raq1GAxJaJZu25iUJdriHJIYfEYpF2U73lDHlFg1CFvHq4O3GEUrbbSRMwoqZuAy5yHLYGnOKlJtoIWVq3iQ2scPP5seHkUGv1eEZ2vyaaZNA1/LEQd0ped9OCxzxdm9OIr1k4LQnktJ9oEIFbOKUkmaAVL4kkAFZUwJ4nA83GO5NNdo00o2rKtK+sRaCxVcGfGHftEVjMpQvrHlhRy76vxAduBzGTp9jkSTLE6UpllT4LFkXDCcFw765HnsVMhIlpSuZKBDeEoh95W8eBUQWJtGYyUIyuga/ulLcC9DnQOHL6NntjynasoqtC0FWtoULm5gRkJuyJXXIUmYhKipC7bjkbun0WGOAd4nodgCTPTNSsMkFNrYa05H+a4vwEaB10e+Gr/nP3angg6PfDV/zn7tTwRc77gmFgp/8Tn/Nqf8AnVEN5soKSUnQhjCeQf8A+lP+a0/86ohiqc4fQQnf6EbCFWzermFB3rxw1Np+1j7DDRFOpZS4ItL8hoRpx1hf0nUiVIM4uLCMp1yWx6ftixQ7ZTalCiUrAThR8Jxgg8X9MR376PSl01DtKWDR0mKYrxC6r2ypRslIMxXZ4I/1HhAk99Iq5SJRs8I7o5Z4n+9WizsD4BPHJc/tF8kdn4R6p9nksZ1qiNE6pT251V2+jtvgQAQQQQAQQQQAQQRXnTWV5tIAo7f2J16QRhadORHIwj2ZQrUu20gjVxp5Yvo23NDlSZbWJWAMHfLAFRUwz2eiK9R0oWJalgILFIbJO8CoPlvBY8vTjh8jwYc8u36z8kUJSqRpqanCEhI4RLGQX0ondUhYRLBUohlAgAJtuzfksSQ2I91PSWcDLtQkhaEL8E4u5srGM8Y7IxUUoxsizWQRnjtmYJxQUpYKUNM2gFla8cZ7REWxukK5ywlQlsxJKXbA4OX1LHHLnFA00EQ063fzRNABBBBABC2i2BKlhYa68ubuA4AeSGUETKEZPtoxpP2xVtoBEpDBkgtgYAYwiNVLx4ONMDD/APEbGPPVp5D0RRpj0VMsEkBAJ1IAD+Vo9GuTzTy/KNd1aeQ9EHVp5D0QAj2VTpnImJI3cMRjO8XHbn2xDs3o8pM9YmJC5duCeJcNjmzvGkAjseM+CE5KTXtESgm0xNt02dWQGSAoaYGjDs0hFWVV6QApI3gc9nkjaJWFDBBHZmPJSkcB6I9izC04CWdSVNcdTkqAd3f4wfjqYgqKe9t9IYaa5uKhnlnlH0Dd5D0QMnkPRAHzxFMoTLrpZ0x5CNcbwb2w6FZdhOSdAMmNSyeQ9EdSUjRhACno/wDDV/zn7tTwQdH/AIav+c/dqeCLnfcEwsVqmY1dUn/xaYemfUCLU+Z4IOgz+EU6ySpVdUBIc/o1KWdtJ886xJJqJjYSkdpL/wBISv8AQjYi6RbPNXI6pK7AVAkkPgZZoi6P7FEubMUVJWiYQlKQndSlCWy73LJclX2Rluk3SmaiYEpmOGuUCMBJG5xclWVsdE2842uwFqMmkKvCKATwyUxPVL6yj1/mlxp/hP8Af8/6LtfSSpctaxLluBh04fyCDZtWSJm6kJQ1toIBdAVyY68In2rOCZK1FNzAYId8hsEh8wpn7SNOCShCbiA5SJeiVnIvLjdA1GsYQXtq7SmICLEglTaglsgNaNcqDlw3I6QsrulK0FglLlKSAyjksTkDRjyGojzO2t13VkolLLkMd5yyDusceEccWj0mqSsBpMpQCQXKS3gpfH8SQ3Bi8AWl7fUJxl2pwUg53t4lmGhxjJH9I8023VrUpLB0puO6QA+QxKgFMNc8opS9ug1PU9XKwoHHhFnZhxPDRncuzOy2XUdYQlcpCRalQAScOSQNLfQYAlkbUWqXNVaHS5TrkOQCX7QYi2ptabLUlKUpcpUWLqOFBIYhg5KgA+M5IiDa89EuQlcuVL3lhDLTaMEjlz08rxBP2gEluol3HrAkW5cKRaCC2pPsEASJ6SrKwgBBNgUXBB8FKiwfAZTRd2hUtM/hB+2E1VtUhcpKZUppicbmTuupOFY8EJ83mh3tPZKpigtKgCwDEYwSdR5YAzlPttZuCkJAYFO4QCEhJdnLgEnHkjidqhiSiWN5KfB1e7Ifwhkse0xfndHVJSVK6kJAyW4fR9keKPYxmB0GUWI4ENy1TGOcU6e/YF1dti2UDZKJzgo3XuSMB8O7P2R4Xtcnqv1Us7qSdw8cCzUHIAYn8ni+jcw69UfK54vy55jz3rrxiTjTGnk3cRoFqdqPOsslkdYQMbzvr5cDPZHnYm2+smkdXLTukgpDFsDXiMgcIbd7cz91q/HXnpr2wI6NTBp1Qw2ARjlppiAGmyp1xX2W/ZDCKOy9nGUFOq4qbQMAwi9AENUtgPLGel9IVlClYYIKgbTbxy+jPhucONrzLUJ/1AewwrWsW2ptGGG6CB/Dhx2QBTR0omkzAQjdmJSN06ErGXOrpYN/xeo9tTVAbqSXIUwwMIIDAk6LufkOcUaKad8rSg6tbLAuYnjcXPYWyY8V1eUoTYhIvYkFOQ9oYpAZ9AXOG4tADA7VnbmEMQh2QVbyyQGN4xg+wRe7oKduqXyu3LfL4bt5njJ1e3t4J6tBaWFB03JGHxoWbsEWRt9f6R1TIt5MXt0Z9Hf2QA0kbZnG8/qlJSHwFAHH7QubPY7PECtvzghyEA3hLlJ0JUC47CknBduD6rE7VJWvclHdUALA+EgsSCSRwaOS9pKsmEIlJZQz1YCQHUDdnPl7TwjQNdm9JFLKbygeE+CMJ6t27QFl8M6eHBxS1oUhK1aFNxbRrXOIS7Pq70AqSnXBYMQNCPs80MKOeDNQOd32F4AxEynPWqMlSkodwXYtw0Maujr1pkS7yVeGAo6kAgBzxOvohjP2FIShTBKM3XHQdmThPZFuSEyZSUkhkjKjgeX0mOrn5lyRSRxcHBLjk2zGSFqSlmLlASMpFpw4JCi7sDx46cY0ylJlWAkl3wceDMA4jO8By0823G0JTFV8thgm4MOwmBVfLDOuWH0dQzwx545DtMS6+rSCCVC/ggAOXd3LkkDAYYbEOqXaTS0JckhIGRvcsgYfyQ9NbLxvIzpvDLh8c8QJr5d1oUgqzgKD41xAC/o98NX/ADn7tTwQdHvhq/5z92p4Iud9wTCxEuZbX1J5Ukj+bUwt27tVMinJVkNkAsVPhKB2rOOwBZ4QwnIeuqh/4cn+bUxk63Z02pq0oWhQkSmWVswWSnJB5ANLH8R4xaScveCG2o+sndidGpc6SZlS6pk1fWEjHm7AeXJo3NMQVo4AO3ohfJ2UEIlzc7zOHwArRuTYEXpZZST2/biPOTqfZ6rtRUcF+sH6tWAcaFN4+iNYQo2ipElUwoloJceBjBWBkL3sjIGmdRmH1XNKUKUMkDD6efIYdrwipdslQDy0kXqZks1tylKtUXBxjR3JDxIK6tvLVLlTEy5alFSk+ATawBAG9yOvHLDn42jtooVKHUSjegKUohgzBhzwwDZ04axerJyeqcy5ZFyXZDjIRwuB3Ukv2J4R2oq1BRAlSylA3zY7AouDWuACo8Hw57YAbFKbiLN5rntw78+bwrp9pTGJtSyUOwQoHDMnXg+eTw2NTwYvbdpjyPzhFTbYWvrFGWgmxbbinISoJtJzqS+PzgCar2qUoSZqElpiUl0sHYuoXHLRRqdqKTKlqVLlAqWQp0EgErQzB+IN3mES0+03SsiTLDLCQbGGbw5c9g4jBPY8g2q0tKhKQHUE4SMbyBo4HHVzoDAEiKshKQZMvTLAAA9TcQQThjjyQ+ScRj9pdIUy7f1MvPV6oJIuQ5dtGHD/AJjWKmsW7IAz3SSdUJUQ/wCpXjAGOwnV+MRbGmzBuoOS3sh5W1UtrZhwoHDO4GToOEUkV9LTpe6wFskEnLtwfhpHzOfwp8nKpKfS/dfoRGPUuyxVVZS4Uu0uAPigi0EkG1T5f0Qu2ltCcyOqmHI1Avc3G4FkjgGGOPnhp3bldZ1XWC/9nj9nbHmVt6SrSYNCdGwNSXGI+mixfJrpxFxKrf1QBNoBJSi4MSCS5PCJ0Vs0KTcpgt2G67JCnISzto2umWeLMnbslaSpMxwlnwXzphniem2gmYm5CiRzYj7QIAmJWZfBKynzBTfjGGl9MatKikhCyCxx/VJbzxtaiT1stcslnDOO2M6rosqWm4G8vkJHDsjq4HxpOs4/IXJ2nAcmX+lSEKygllc2IcEdo15RTPR6ZwmJ9B/GHFFJ6uUhJ+KkA+Vs+2Jbx/Yjml12+jrj30uxCOj039tPoMeJnRlavCVLV5Uv9saG/wDtoL/7aMNM93rqZnltysxHe9uZ+0j6MaC/+2gv/toAz3eyv9qX9GAdF1ftS/oRob/7aC/+2gBAno3MGi0DyJIiQbDWgKWJm+EqtwwBIZyc8Id3+X0RFUyhMQpDkOOGvtjVcyXtHzfatXO6uwqJQDdkvnR35RsZszraWS3x5aDktoUk5Y8uUS968o+EpSvQB7BHjbJEsywBakJIHIMzD0R08/LGaSicnj8M4SbkKqjY5VLMtwBcVXXG7IOHADM4Dl9OGkTU8mVahCZidxdzJX5XUGyCxwHYe2IjWC57+BDcHd7vLw88VSzL3/C1c+FgAuOGmGblHKdhZqKe6beJiWSQVb6QTbaHICNdw69nJokpaNpomBTpckNMUTnLq4KGTj/NC2U6Sr4MglJGeIOeHFvb2Zt01QwIw6lKLAv4RwBjzQA66PfDV/zn7tTwQdHvhq/5z92p4Iud9wTCxDMU1dVH/wAOT/MqY8Km/qbWyQw8+I5Wf/Nqu2kpx6Z1QItUVO60chn0ae2Er/QjYu7QRbII5BPsIilLmOUJbUiLe21tKbmpI9r/ANIh2bK3nPAe04iCi3tOpEuUtZAVaNDocjsMIqPbK1oJslPcG3WBJKiGuIfe4jidIe7SWRJWQEqIBICvBJGjxn9kVgWiYrqZOSUslLO3WahTD4oPnMARp6QTQhEwU6CVX5HDfQGGjlRUT/CIq7Q6RKTKSBIlJSsSyyklSS4JLBJGE7udM9kNairEtCQiVLSFEBSbAcKsfdScvd5AGJiOdtMB0CXKIEtNwCQwudRT4QSxAxnMAXDtiZ1oRYCkkji2OBOgJGRzzFGVNlpStRkykEICvg1DU4BLWnQaKjkysSJziRK3VC49XvEkk4VzZi7Qy/SnZJSjwWIIHxblBt5ikNz48NIAoS9rIlpUpKJaTcwaWUk7q1fxKbLh/CizsGsE6nTMXKQlXW6JBYKKgLg4cned4in7WP6OqYqUlRuIAKRgl0i4X4uS2SRhQi9sisHUX9WlLrYplBw5UEvjVsOewwBR2pXJE6YgyparbC6k3OFJ33yMhKfQ0Mauey2/yj+sVtoz1dapPVoIABdSX+KovyI1DuPCjm2ZMzrApKSpNoG6HYgnUDMAQV8oTCklTJSFOObtl+DM8Ka+RKmunrsJA+LcxtOX4uZgV/eLUzrCkixeQR4B4huUUTsuZkJC0ghmEo43rscB+Q84FoBAWZhmYChi1WqU5y78H0PJ2xFWklSUy0r6+5BQpIJQQDd+rBB7CfPrBP2UsoKQmYHfVBOoIA8zkxyXslYQEWzGBJwgg+FcNORA7NecaCeiFPILGbfvIXlJIFoPEOMhUOKFCZSLRzJJ0cnUwl/QprpISoBIAA6tTAANjL+bycou3TPk1/RP4RgH2z5z39jfZHJu2JdrpIUXZtP7EVtlUiiib1gKQsAcizEE9kZgTxeQglQfGMkc8R87zufl4o/+f5IlNRa7NrMnuhKubH2Qll9JHCiycIKmfLh+3TGsWJSlCnl3hnVgHVi+sVJtiUpliWClW5aNGAUvic5EdvDJy44yldos8I6VqJWLBurCRvEuN5zpjKW9ujRbkbbUQl0ZJLscDwdS2u/6A8VhIkggWAFTlmPxTdlsAgqJ85aF8rabKUhEpIJv8FSnJSkh3YEfBpGAeDGPQDc7cW6dwZCXyosVFkjdQeRL/jDD9N4Mp/8ASWfytp2xlaTbPWhQMlLS0pUnfUHbQO2oJLdsXZ22ZiUEqlgEEAi4nFpJLsOX28oAuo26veJQlkhyyw+nBxnOHxEHfOqx7A9wTlWMkjk4Ygh9MP2CkmsASm2WlN43gCoJAyl8KAOB7cmPBrEZT1YIJByVH4pL5Vg5VADTZ3SMzGdKRq+8zAGWzPqWmOR2HztaOpvEtX7Qf0h4y9PtBC5/VmUjBWHdyydX7DbkaFhrDqUsuEoYFl28gWJ+2D9IDqbOCQ6iwiOoqUJS6ikJZ3Vo3njIqrVglCyd0lw7h/LDGpqOspWvs3SLnZmIy/DHGPneP5r5uVwcevX7mKSdhxKmylPb1amLFmLHkWjq5kpOvVh+bD7YR7MSkJUBMuS4a1ZxusxKW9Eeq2YkEOUlgWC1qBJUQ7qyWxgdp0j6Jo3NVIBZ5b8sR1FbJdgqW7swZ35DthOFoBllU3eCWBvYjCTujkbSS7u+X4V0yAJiCFoJC7lB8s2AOeR2anWAGfR74av+c/dqeCDo98NX/Ofu1PBFzvuCYWKtXOKK6oUAVEU1LgBz8PUcBFylr1LWkBCxnJKSABxcmKtVWdRXzJipc5SF08lIVLkrmi5M2eSD1aSxZQOecWO+uV8lV/VJ3u4qUW7IlSSuWtsS1FKSElVqnIGToQ7cdYoo2soYEqZ9BX4RJ31yvkqv6pO93B31yvkqv6pO93E0SwVXHJ7lzJqpc1RljIFqV6OOJHIa8NIqprFGW65coEqYOnDG4gkFXJQJzi5UTL6TyVBjJqiDwNJOI/lx5HSORcVdRU3Hj+hzn5a9XCiWBXHJWmbWUlCbJSXKiMIJ0KWZKXGpBe7QAh+FSv29aW6mV4KSAUEsSylPgFm7BwhhM25TK1pqg5JzRTjk6n4PWBW26UgA01QQNAaKaRo2nV8g0KJYFcclXuqRVGX1UhgSpw92Mv8A6nj0ra5YiyToQN0ADdStiyi4JOmOEWx0ikD/ALFTz/8AhztXd/g+eY9L6SyFAgyaog6g0c4g+X9X2D0QolgVxyd2XWif1pWhCiAk4S4WnJSQ/hDl2w3kS0pSAlISNWAbXsHGE6OkslOkmqGmlHOGgYf9vlHrvrlfJVf1Sd7uFEsCuORvMlJUGUARrnMejCbvrlfJVf1Sd7uDvqlfJVf1Sd7uFEsCuORfT9K5qjMZIZMta2KS5KGDPcxckYi8duLsUWSFAILMcXO4a5yQzADJIZo8J6QU4ZqepDAgf9HO0Oo+D4x7PSaT8jVfVJ3aPk+0+mFEsCuOSKo2/NEpKkhJUolksXYNm24kM+Rrw1hps+tUuXKUpLKW7jkz+jTjzharpBTnWnqT/wCnO5N8nyxEielEoaSaof8AqTvdwolgVxycO2pv6QZYl7t1o3VekqtYF8szNm6KtP0inG90yzYhanyPAI5ny47AXibu5TXXfo9Rc73foc535v1esA29TZ/6epyCD/0c7IOo+D0MKJYFcck/R3bC54XeE7reDjVzo54Q0k0yEeClKfIAPshNJ6RSEPbIqUvq1HOD+iXEnfXK+Sq/qk73cZ/DlgyqOSfb6FGWkpBLKBLZLMctGcmzkEi7UaZIb+3MPO+uV8lV/VJ3u44elEk/9mq+qTvdxtEsG1xyJ01yQGf2xGZ8t3w/Nz29vaYd980n5Gq+qTvdwd80n5Gq+qTvdwolgVxyIkLlB2ADkE5OSC4JzkvzgUuUQxAPlJPBtSeWIe980n5Gq+qTvdwd80n5Gq+qTvdwolgVxyIiqUzMNGyScHhk9sdvlck/1xjXXhDzvmk/I1X1Sd7uDvmk/I1X1Sd7uFEsCuORGmbLBcM/lP2O3/JhnskqXOQQDaLnLYDhhnnFrvnk/I1X1Sd7uO99cr5Kr+qTvdwolgVxycp+ikpJdRUs9pYeyK3SalAlpQlICCkjTdBcH0xa765XyVX9Une7gPSqV8lV/VJ3u484eOof0xJi4RsZugtloWm4C7ik5GGd2EWKmelZSbtCCzsMO5DZuzrwh13yyfkar6nO93B3yyfkar6nO93HpRLBVccmbnuVXBaXuByTkAAZbDkDUAaxZlT1FQAZW8sgAkne0ADcHPph33yyfkar6nO93HU9J5I0k1Q/9Sd7uFEsCuOTvR74av8AnP3angiPovMKlVi7JiAuouT1ktUslPUSUuAsA6oI80dhO4hYexxo7BEFHGgaOwQBxoGjsEAcaBo7BAHGgaOwQBxoGjsEAcaBo7BAHGgaOwQBxoGjsEAcaBo7BAHGgaOwQBxoGjsEAcaBo7BAHGgaOwQBxoGjsEAcaBo7BAHGgaOwQBxoGjsEAcaBo7BABBBBAH//2Q=="/>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zh-TW" altLang="en-US"/>
          </a:p>
        </p:txBody>
      </p:sp>
      <p:pic>
        <p:nvPicPr>
          <p:cNvPr id="9228" name="Picture 8" descr="http://www.iarfc.org.tw/epaper/newepaper/source/0102-6C.png"/>
          <p:cNvPicPr>
            <a:picLocks noChangeAspect="1" noChangeArrowheads="1"/>
          </p:cNvPicPr>
          <p:nvPr/>
        </p:nvPicPr>
        <p:blipFill>
          <a:blip r:embed="rId8" cstate="email"/>
          <a:srcRect/>
          <a:stretch>
            <a:fillRect/>
          </a:stretch>
        </p:blipFill>
        <p:spPr bwMode="auto">
          <a:xfrm>
            <a:off x="6547762" y="3376615"/>
            <a:ext cx="3140075" cy="1647825"/>
          </a:xfrm>
          <a:prstGeom prst="rect">
            <a:avLst/>
          </a:prstGeom>
          <a:noFill/>
          <a:ln w="9525">
            <a:noFill/>
            <a:miter lim="800000"/>
            <a:headEnd/>
            <a:tailEnd/>
          </a:ln>
        </p:spPr>
      </p:pic>
      <p:sp>
        <p:nvSpPr>
          <p:cNvPr id="13" name="投影片編號版面配置區 5"/>
          <p:cNvSpPr>
            <a:spLocks noGrp="1"/>
          </p:cNvSpPr>
          <p:nvPr>
            <p:ph type="sldNum" sz="quarter" idx="12"/>
          </p:nvPr>
        </p:nvSpPr>
        <p:spPr>
          <a:xfrm>
            <a:off x="7504011" y="6477601"/>
            <a:ext cx="2311400" cy="365125"/>
          </a:xfrm>
        </p:spPr>
        <p:txBody>
          <a:bodyPr/>
          <a:lstStyle/>
          <a:p>
            <a:fld id="{D2A27846-145B-4549-A26A-EC70AB33CFE3}" type="slidenum">
              <a:rPr lang="zh-TW" altLang="en-US" smtClean="0">
                <a:solidFill>
                  <a:prstClr val="black">
                    <a:lumMod val="50000"/>
                    <a:lumOff val="50000"/>
                  </a:prstClr>
                </a:solidFill>
              </a:rPr>
              <a:pPr/>
              <a:t>14</a:t>
            </a:fld>
            <a:endParaRPr lang="zh-TW" altLang="en-US" dirty="0">
              <a:solidFill>
                <a:prstClr val="black">
                  <a:lumMod val="50000"/>
                  <a:lumOff val="50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ttp://zt.stcn.com/zt2012/image/attachement/jpg/site2/20120917/d4bed98ad15911c0fded10.jpg"/>
          <p:cNvPicPr>
            <a:picLocks noChangeAspect="1" noChangeArrowheads="1"/>
          </p:cNvPicPr>
          <p:nvPr/>
        </p:nvPicPr>
        <p:blipFill>
          <a:blip r:embed="rId2" cstate="email"/>
          <a:srcRect/>
          <a:stretch>
            <a:fillRect/>
          </a:stretch>
        </p:blipFill>
        <p:spPr bwMode="auto">
          <a:xfrm>
            <a:off x="179737" y="4476992"/>
            <a:ext cx="2952750" cy="1062360"/>
          </a:xfrm>
          <a:prstGeom prst="rect">
            <a:avLst/>
          </a:prstGeom>
          <a:noFill/>
          <a:ln w="9525">
            <a:noFill/>
            <a:miter lim="800000"/>
            <a:headEnd/>
            <a:tailEnd/>
          </a:ln>
        </p:spPr>
      </p:pic>
      <p:sp>
        <p:nvSpPr>
          <p:cNvPr id="20483" name="標題 1"/>
          <p:cNvSpPr>
            <a:spLocks noGrp="1"/>
          </p:cNvSpPr>
          <p:nvPr>
            <p:ph type="title"/>
          </p:nvPr>
        </p:nvSpPr>
        <p:spPr/>
        <p:txBody>
          <a:bodyPr/>
          <a:lstStyle/>
          <a:p>
            <a:pPr>
              <a:defRPr/>
            </a:pPr>
            <a:r>
              <a:rPr lang="zh-TW" altLang="en-US" dirty="0"/>
              <a:t>美國救經濟</a:t>
            </a:r>
            <a:r>
              <a:rPr lang="en-US" altLang="zh-TW" dirty="0"/>
              <a:t>:</a:t>
            </a:r>
            <a:r>
              <a:rPr lang="zh-TW" altLang="en-US" dirty="0"/>
              <a:t> </a:t>
            </a:r>
            <a:r>
              <a:rPr lang="en-US" altLang="zh-TW" dirty="0"/>
              <a:t>QE(</a:t>
            </a:r>
            <a:r>
              <a:rPr lang="zh-TW" altLang="en-US" dirty="0"/>
              <a:t>量化寬鬆</a:t>
            </a:r>
            <a:r>
              <a:rPr lang="en-US" altLang="zh-TW" dirty="0"/>
              <a:t>)</a:t>
            </a:r>
            <a:r>
              <a:rPr lang="zh-TW" altLang="en-US" dirty="0"/>
              <a:t>政策</a:t>
            </a:r>
          </a:p>
        </p:txBody>
      </p:sp>
      <p:sp>
        <p:nvSpPr>
          <p:cNvPr id="20485" name="投影片編號版面配置區 3"/>
          <p:cNvSpPr>
            <a:spLocks noGrp="1"/>
          </p:cNvSpPr>
          <p:nvPr>
            <p:ph type="sldNum" sz="quarter" idx="12"/>
          </p:nvPr>
        </p:nvSpPr>
        <p:spPr>
          <a:noFill/>
        </p:spPr>
        <p:txBody>
          <a:bodyPr/>
          <a:lstStyle/>
          <a:p>
            <a:fld id="{58E2B763-C8A4-48BD-8627-2717FBC44C44}" type="slidenum">
              <a:rPr lang="en-US" altLang="zh-TW" smtClean="0"/>
              <a:pPr/>
              <a:t>15</a:t>
            </a:fld>
            <a:endParaRPr lang="en-US" altLang="zh-TW" smtClean="0"/>
          </a:p>
        </p:txBody>
      </p:sp>
      <p:sp>
        <p:nvSpPr>
          <p:cNvPr id="20484" name="內容版面配置區 2"/>
          <p:cNvSpPr>
            <a:spLocks noGrp="1"/>
          </p:cNvSpPr>
          <p:nvPr>
            <p:ph idx="4294967295"/>
          </p:nvPr>
        </p:nvSpPr>
        <p:spPr>
          <a:xfrm>
            <a:off x="272481" y="874377"/>
            <a:ext cx="9433048" cy="3634743"/>
          </a:xfrm>
          <a:prstGeom prst="rect">
            <a:avLst/>
          </a:prstGeom>
        </p:spPr>
        <p:txBody>
          <a:bodyPr/>
          <a:lstStyle/>
          <a:p>
            <a:r>
              <a:rPr lang="zh-TW" altLang="en-US" sz="2400" dirty="0" smtClean="0"/>
              <a:t>「量化寬鬆」中的</a:t>
            </a:r>
            <a:r>
              <a:rPr lang="zh-TW" altLang="en-US" sz="2400" dirty="0" smtClean="0">
                <a:solidFill>
                  <a:srgbClr val="FF0000"/>
                </a:solidFill>
              </a:rPr>
              <a:t>「量化」指將會創造指定金額的貨幣，而「寬鬆」則指減低銀行的資金壓力</a:t>
            </a:r>
            <a:r>
              <a:rPr lang="zh-TW" altLang="en-US" sz="2400" dirty="0" smtClean="0"/>
              <a:t>。</a:t>
            </a:r>
            <a:endParaRPr lang="en-US" altLang="zh-TW" sz="2400" dirty="0" smtClean="0"/>
          </a:p>
          <a:p>
            <a:pPr>
              <a:spcBef>
                <a:spcPts val="1200"/>
              </a:spcBef>
            </a:pPr>
            <a:r>
              <a:rPr lang="zh-TW" altLang="en-US" sz="2400" dirty="0" smtClean="0"/>
              <a:t>聯準會主席</a:t>
            </a:r>
            <a:r>
              <a:rPr lang="zh-TW" altLang="en-US" sz="2400" dirty="0" smtClean="0">
                <a:solidFill>
                  <a:srgbClr val="C00000"/>
                </a:solidFill>
              </a:rPr>
              <a:t>柏南克主張量化寬鬆政策</a:t>
            </a:r>
            <a:r>
              <a:rPr lang="zh-TW" altLang="en-US" sz="2400" dirty="0" smtClean="0"/>
              <a:t>帶來刺激效果，於</a:t>
            </a:r>
            <a:r>
              <a:rPr lang="en-US" altLang="zh-TW" sz="2400" dirty="0" smtClean="0"/>
              <a:t>2008,2009</a:t>
            </a:r>
            <a:r>
              <a:rPr lang="zh-TW" altLang="en-US" sz="2400" dirty="0" smtClean="0"/>
              <a:t>年</a:t>
            </a:r>
            <a:r>
              <a:rPr lang="en-US" altLang="zh-TW" sz="2400" dirty="0" smtClean="0"/>
              <a:t>QE1</a:t>
            </a:r>
            <a:r>
              <a:rPr lang="zh-TW" altLang="en-US" sz="2400" dirty="0" smtClean="0"/>
              <a:t>灑下</a:t>
            </a:r>
            <a:r>
              <a:rPr lang="en-US" altLang="zh-TW" sz="2400" dirty="0" smtClean="0"/>
              <a:t>1.75</a:t>
            </a:r>
            <a:r>
              <a:rPr lang="zh-TW" altLang="en-US" sz="2400" dirty="0" smtClean="0"/>
              <a:t>兆美元，</a:t>
            </a:r>
            <a:r>
              <a:rPr lang="en-US" altLang="zh-TW" sz="2400" dirty="0" smtClean="0"/>
              <a:t>2010</a:t>
            </a:r>
            <a:r>
              <a:rPr lang="zh-TW" altLang="en-US" sz="2400" dirty="0" smtClean="0"/>
              <a:t>年</a:t>
            </a:r>
            <a:r>
              <a:rPr lang="en-US" altLang="zh-TW" sz="2400" dirty="0" smtClean="0"/>
              <a:t>QE2</a:t>
            </a:r>
            <a:r>
              <a:rPr lang="zh-TW" altLang="en-US" sz="2400" dirty="0" smtClean="0"/>
              <a:t>灑下</a:t>
            </a:r>
            <a:r>
              <a:rPr lang="en-US" altLang="zh-TW" sz="2400" dirty="0" smtClean="0"/>
              <a:t>6000</a:t>
            </a:r>
            <a:r>
              <a:rPr lang="zh-TW" altLang="en-US" sz="2400" dirty="0" smtClean="0"/>
              <a:t>億美元。</a:t>
            </a:r>
            <a:endParaRPr lang="en-US" altLang="zh-TW" sz="2400" dirty="0" smtClean="0"/>
          </a:p>
          <a:p>
            <a:pPr>
              <a:spcBef>
                <a:spcPts val="1200"/>
              </a:spcBef>
            </a:pPr>
            <a:r>
              <a:rPr lang="en-US" altLang="zh-TW" sz="2400" dirty="0" smtClean="0"/>
              <a:t>QE3 2012/9 </a:t>
            </a:r>
            <a:r>
              <a:rPr lang="zh-TW" altLang="en-US" sz="2400" dirty="0" smtClean="0"/>
              <a:t>每月採購四百億美元的抵押貸款支持證券</a:t>
            </a:r>
            <a:r>
              <a:rPr lang="en-US" altLang="zh-TW" sz="2400" dirty="0" smtClean="0"/>
              <a:t>(MBS)</a:t>
            </a:r>
            <a:r>
              <a:rPr lang="zh-TW" altLang="en-US" sz="2400" dirty="0" smtClean="0"/>
              <a:t>。</a:t>
            </a:r>
            <a:endParaRPr lang="en-US" altLang="zh-TW" sz="2400" dirty="0" smtClean="0"/>
          </a:p>
          <a:p>
            <a:pPr>
              <a:spcBef>
                <a:spcPts val="1200"/>
              </a:spcBef>
            </a:pPr>
            <a:r>
              <a:rPr lang="en-US" altLang="zh-TW" sz="2400" dirty="0" smtClean="0"/>
              <a:t>QE3S 2012/12 </a:t>
            </a:r>
            <a:r>
              <a:rPr lang="zh-TW" altLang="en-US" sz="2400" dirty="0" smtClean="0"/>
              <a:t>每月除了繼續購買</a:t>
            </a:r>
            <a:r>
              <a:rPr lang="en-US" altLang="zh-TW" sz="2400" dirty="0" smtClean="0"/>
              <a:t>400</a:t>
            </a:r>
            <a:r>
              <a:rPr lang="zh-TW" altLang="en-US" sz="2400" dirty="0" smtClean="0"/>
              <a:t>億美元抵押貸款支援證券外，還將額外購買約</a:t>
            </a:r>
            <a:r>
              <a:rPr lang="en-US" altLang="zh-TW" sz="2400" dirty="0" smtClean="0"/>
              <a:t>450</a:t>
            </a:r>
            <a:r>
              <a:rPr lang="zh-TW" altLang="en-US" sz="2400" dirty="0" smtClean="0"/>
              <a:t>億美元長期國債。</a:t>
            </a:r>
            <a:endParaRPr lang="en-US" altLang="zh-TW" sz="2400" dirty="0" smtClean="0"/>
          </a:p>
          <a:p>
            <a:endParaRPr lang="en-US" altLang="zh-TW" sz="2400" dirty="0" smtClean="0"/>
          </a:p>
          <a:p>
            <a:pPr>
              <a:buFontTx/>
              <a:buNone/>
            </a:pPr>
            <a:endParaRPr lang="en-US" altLang="zh-TW" sz="2400" dirty="0" smtClean="0"/>
          </a:p>
          <a:p>
            <a:pPr>
              <a:buFontTx/>
              <a:buNone/>
            </a:pPr>
            <a:endParaRPr lang="zh-TW" altLang="en-US" sz="2400" dirty="0" smtClean="0"/>
          </a:p>
        </p:txBody>
      </p:sp>
      <p:pic>
        <p:nvPicPr>
          <p:cNvPr id="20486" name="Picture 4" descr="http://imgcache.chinayes.com/cnews/20120919/201209191003042990015.jpg"/>
          <p:cNvPicPr>
            <a:picLocks noChangeAspect="1" noChangeArrowheads="1"/>
          </p:cNvPicPr>
          <p:nvPr/>
        </p:nvPicPr>
        <p:blipFill>
          <a:blip r:embed="rId3" cstate="email"/>
          <a:srcRect/>
          <a:stretch>
            <a:fillRect/>
          </a:stretch>
        </p:blipFill>
        <p:spPr bwMode="auto">
          <a:xfrm>
            <a:off x="155040" y="5729815"/>
            <a:ext cx="3024188" cy="889000"/>
          </a:xfrm>
          <a:prstGeom prst="rect">
            <a:avLst/>
          </a:prstGeom>
          <a:noFill/>
          <a:ln w="9525">
            <a:noFill/>
            <a:miter lim="800000"/>
            <a:headEnd/>
            <a:tailEnd/>
          </a:ln>
        </p:spPr>
      </p:pic>
      <p:pic>
        <p:nvPicPr>
          <p:cNvPr id="9" name="Picture 7" descr="http://www.hungovertees.com/wp-content/plugins/wp-o-matic/cache/e8622_QUANTITATIVE_EASING.jpg"/>
          <p:cNvPicPr>
            <a:picLocks noChangeAspect="1" noChangeArrowheads="1"/>
          </p:cNvPicPr>
          <p:nvPr/>
        </p:nvPicPr>
        <p:blipFill>
          <a:blip r:embed="rId4" cstate="email"/>
          <a:srcRect/>
          <a:stretch>
            <a:fillRect/>
          </a:stretch>
        </p:blipFill>
        <p:spPr bwMode="auto">
          <a:xfrm>
            <a:off x="3224862" y="4581223"/>
            <a:ext cx="1952625" cy="2041525"/>
          </a:xfrm>
          <a:prstGeom prst="rect">
            <a:avLst/>
          </a:prstGeom>
          <a:noFill/>
          <a:ln w="9525">
            <a:noFill/>
            <a:miter lim="800000"/>
            <a:headEnd/>
            <a:tailEnd/>
          </a:ln>
        </p:spPr>
      </p:pic>
      <p:pic>
        <p:nvPicPr>
          <p:cNvPr id="39938" name="Picture 2" descr="http://blog.cnyes.com/My/jordan.m217/images/20120915132725537750.jpg"/>
          <p:cNvPicPr>
            <a:picLocks noChangeAspect="1" noChangeArrowheads="1"/>
          </p:cNvPicPr>
          <p:nvPr/>
        </p:nvPicPr>
        <p:blipFill>
          <a:blip r:embed="rId5" cstate="print"/>
          <a:srcRect/>
          <a:stretch>
            <a:fillRect/>
          </a:stretch>
        </p:blipFill>
        <p:spPr bwMode="auto">
          <a:xfrm>
            <a:off x="5172444" y="3898595"/>
            <a:ext cx="4762500" cy="272415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7" descr="http://t3.gstatic.com/images?q=tbn:ANd9GcQ9osczZ40CgAscFMiIk08VY3NyNLCoIyob93ca-IyRYwvbdqKZwA"/>
          <p:cNvPicPr>
            <a:picLocks noChangeAspect="1" noChangeArrowheads="1"/>
          </p:cNvPicPr>
          <p:nvPr/>
        </p:nvPicPr>
        <p:blipFill>
          <a:blip r:embed="rId2" cstate="email"/>
          <a:srcRect/>
          <a:stretch>
            <a:fillRect/>
          </a:stretch>
        </p:blipFill>
        <p:spPr bwMode="auto">
          <a:xfrm>
            <a:off x="6969224" y="4603937"/>
            <a:ext cx="2403475" cy="1000125"/>
          </a:xfrm>
          <a:prstGeom prst="rect">
            <a:avLst/>
          </a:prstGeom>
          <a:noFill/>
          <a:ln w="9525">
            <a:noFill/>
            <a:miter lim="800000"/>
            <a:headEnd/>
            <a:tailEnd/>
          </a:ln>
        </p:spPr>
      </p:pic>
      <p:sp>
        <p:nvSpPr>
          <p:cNvPr id="17410" name="標題 1"/>
          <p:cNvSpPr>
            <a:spLocks noGrp="1"/>
          </p:cNvSpPr>
          <p:nvPr>
            <p:ph type="title"/>
          </p:nvPr>
        </p:nvSpPr>
        <p:spPr/>
        <p:txBody>
          <a:bodyPr/>
          <a:lstStyle/>
          <a:p>
            <a:pPr>
              <a:defRPr/>
            </a:pPr>
            <a:r>
              <a:rPr lang="en-US" altLang="zh-TW" dirty="0"/>
              <a:t>QE</a:t>
            </a:r>
            <a:r>
              <a:rPr lang="zh-TW" altLang="en-US" dirty="0"/>
              <a:t>政策有</a:t>
            </a:r>
            <a:r>
              <a:rPr lang="zh-TW" altLang="en-US" dirty="0" smtClean="0"/>
              <a:t>後遺症</a:t>
            </a:r>
            <a:endParaRPr lang="zh-TW" altLang="en-US" dirty="0"/>
          </a:p>
        </p:txBody>
      </p:sp>
      <p:sp>
        <p:nvSpPr>
          <p:cNvPr id="22533" name="日期版面配置區 3"/>
          <p:cNvSpPr>
            <a:spLocks noGrp="1"/>
          </p:cNvSpPr>
          <p:nvPr>
            <p:ph type="dt" sz="half" idx="10"/>
          </p:nvPr>
        </p:nvSpPr>
        <p:spPr bwMode="auto">
          <a:prstGeom prst="rect">
            <a:avLst/>
          </a:prstGeom>
          <a:noFill/>
          <a:ln>
            <a:miter lim="800000"/>
            <a:headEnd/>
            <a:tailEnd/>
          </a:ln>
        </p:spPr>
        <p:txBody>
          <a:bodyPr/>
          <a:lstStyle/>
          <a:p>
            <a:pPr algn="ctr"/>
            <a:r>
              <a:rPr kumimoji="0" lang="en-US" altLang="zh-TW" sz="1400" b="0">
                <a:solidFill>
                  <a:srgbClr val="FFFFFF"/>
                </a:solidFill>
              </a:rPr>
              <a:t>clin@ntu.edu.tw</a:t>
            </a:r>
          </a:p>
        </p:txBody>
      </p:sp>
      <p:sp>
        <p:nvSpPr>
          <p:cNvPr id="22532" name="內容版面配置區 2"/>
          <p:cNvSpPr>
            <a:spLocks noGrp="1"/>
          </p:cNvSpPr>
          <p:nvPr>
            <p:ph idx="4294967295"/>
          </p:nvPr>
        </p:nvSpPr>
        <p:spPr>
          <a:xfrm>
            <a:off x="0" y="836713"/>
            <a:ext cx="8915400" cy="3168352"/>
          </a:xfrm>
          <a:prstGeom prst="rect">
            <a:avLst/>
          </a:prstGeom>
        </p:spPr>
        <p:txBody>
          <a:bodyPr/>
          <a:lstStyle/>
          <a:p>
            <a:pPr lvl="1"/>
            <a:r>
              <a:rPr lang="zh-TW" altLang="en-US" sz="2400" dirty="0" smtClean="0"/>
              <a:t>量化寬鬆貨幣政策是一把雙刃劍，長期來看，埋下通脹的隱患，在經濟增長停滯的情況下，更會引起滯漲。</a:t>
            </a:r>
            <a:endParaRPr lang="en-US" altLang="zh-TW" sz="2400" dirty="0" smtClean="0"/>
          </a:p>
          <a:p>
            <a:pPr lvl="1"/>
            <a:r>
              <a:rPr lang="zh-TW" altLang="en-US" sz="2400" dirty="0" smtClean="0"/>
              <a:t>懂得利用財務槓桿就賺大錢。</a:t>
            </a:r>
            <a:endParaRPr lang="en-US" altLang="zh-TW" sz="2400" dirty="0" smtClean="0"/>
          </a:p>
          <a:p>
            <a:pPr lvl="1"/>
            <a:r>
              <a:rPr lang="zh-TW" altLang="en-US" sz="2400" dirty="0" smtClean="0"/>
              <a:t>黃金原物料價格直直上</a:t>
            </a:r>
            <a:endParaRPr lang="en-US" altLang="zh-TW" sz="2400" dirty="0" smtClean="0"/>
          </a:p>
          <a:p>
            <a:pPr lvl="1"/>
            <a:r>
              <a:rPr lang="zh-TW" altLang="en-US" sz="2400" dirty="0" smtClean="0"/>
              <a:t>市場波動大幅增加。</a:t>
            </a:r>
            <a:endParaRPr lang="en-US" altLang="zh-TW" sz="2400" dirty="0" smtClean="0"/>
          </a:p>
          <a:p>
            <a:pPr lvl="1"/>
            <a:r>
              <a:rPr lang="zh-TW" altLang="en-US" sz="2400" dirty="0" smtClean="0">
                <a:solidFill>
                  <a:srgbClr val="C00000"/>
                </a:solidFill>
              </a:rPr>
              <a:t>追溯源頭還是葛林斯潘大降息</a:t>
            </a:r>
            <a:endParaRPr lang="en-US" altLang="zh-TW" sz="2400" dirty="0" smtClean="0">
              <a:solidFill>
                <a:srgbClr val="C00000"/>
              </a:solidFill>
            </a:endParaRPr>
          </a:p>
          <a:p>
            <a:pPr lvl="1"/>
            <a:r>
              <a:rPr lang="zh-TW" altLang="en-US" sz="2400" dirty="0" smtClean="0"/>
              <a:t>英雄變狗熊</a:t>
            </a:r>
            <a:endParaRPr lang="en-US" altLang="zh-TW" sz="2400" dirty="0" smtClean="0"/>
          </a:p>
        </p:txBody>
      </p:sp>
      <p:sp>
        <p:nvSpPr>
          <p:cNvPr id="22535" name="AutoShape 11" descr="data:image/jpg;base64,/9j/4AAQSkZJRgABAQAAAQABAAD/2wCEAAkGBhQSEBUUEhQUFRUWFxcYFxgXFRgYFxgaHBgcGB8XGRccGyYeHx0mHBwdIC8hIycpLCwsFh4xNTAqNSYsLCkBCQoKDgwOGg8PGiwlHiUvKS0sNCwsLCwqLSwsLCwsLC0sMCkpLCwsLCwsKiwvLCwsLCwpLCwsLSksLCwsLCksLP/AABEIAMABBgMBIgACEQEDEQH/xAAcAAACAwEBAQEAAAAAAAAAAAAABgQFBwMCAQj/xABIEAACAQMCAwYDBQQHBgQHAAABAgMABBESIQUTMQYHIkFRYXGBkRQjMkKhYnKxwQgzUoKS0fAVJENTouEWg9LxJTRjc7Kzwv/EABsBAAEFAQEAAAAAAAAAAAAAAAABAgMEBQYH/8QAMREAAgEDAwIEBQMFAQEAAAAAAAECAwQREiExE0EFUWGxInGB4fAUMqFCUpHB0fEG/9oADAMBAAIRAxEAPwDcaKKKACiiigAooooAKKKKACiiigAooryzYFAHquF1dpGheRlRR1ZiAB8zSb2n71ILfKQYnk6ZB+7U+7efwH1FZTx3tLcXb6p5C2OijZF/dXp8+vvVSrdQhst2dBYeA3F1iU/hj68v5I2nh/eJZTSGNZgpzgFwUVv3WO31xTIrV+X81ecB7aXVpgRSEoP+G/iT5Dy+RFQQvf70at1/8vtm3l9H/wBX/D9DUUgcA73YJcLcKYG/tfijPz6r8x86eba7SRQ0bK6noykEH5ir0KkZ/tZylzZ17aWmrFr2/wA8HaivlfakKoUUUUAFFFFABRRRQAUUUUAFFFFABRRRQAUUUUAFFFFABRRRQAUUUUAFFFFAHzNGarON9ooLVNUzhfRRu7fBRv8APpWYdpO8qefKQZgj9j94w92/L8F+tV61zCly9zSsvDLi8fwLEfN8fcfu0vby2s8qzcyXyjTBP949FHx39jWVcf7aXd+2jdUY4WGPPi9jjdz+ntVGY60Ls5w9eH8Pe+dQZ5FxCCPwhtl+v4j7AVndeddtcRXJ1kbG28Lgp6ddRtKOfP08vnyLMXd3c7B2giY9EkmUOc/sjNU3GOBTWsnLnTS2MjfII9QR1FFyzSMzuSzsclj1J9c1f9ru1AvUhHLKNEpBYsGLZC+3qM/Oq7lTcXjZ+5rxndwqwU2pRec4WNPl33OMXd3cmJJS0CJIAyl5QvUZHUdcVzuO767VC6KkqjrypFcj5Df6U4d5Fvjh9koHTT5Z6RYqg7ubSYX8bRqwTfmHBC6dJ6np1xj3qxKEFUVPD7GbS8QuZ20rnXHbVs12XrnuJhSmTgNlew273lrJpjQkOFffYjOqMjBGDn4V37wLZF4jMI8YJUkDoGKgt+u/zq57rLwcya1k3SdCceWQMEfNT/01FTSVXQ36fUuXd3Kdkq8Yp7JtNZ27omcB74Oi3cf/AJkY/ih/kflWg8K43DcrqgkVx54O4+I6j51gfF+Em3nkhbqjFfiPI/MYPzrhbSvGweNmRh0ZSQfqKlhfSg9M9zNufALa4j1Ld6c7+a+x+kc19rI+Bd6k8eFuFEy/2hhZP/S36fGtC4J2utrr+qkGr+w3hf6Hr8s1o0rmnU4e5yl34Xc2u847ea3X58y6or5X2rBmhRRRQAUUUUAFFFFABRRRQAUUUUAFFFFABRRRQAUUUUARr7iEcKF5XVFHmxx/71nvaHvQLZS0Gkf8xhv8VXy+LfStFns0fGtFbHTUoOPhmvA4ZF/yo/8AAv8AlVetCpNYhLHuXrStb0Xqqwcn88L23MAuJmkYu7F2PVmOSfma58ut84iIoYXkKJhFLfhHkOnSsSlBZix6sST8Sc1hXVu6DWZZbO38O8S/Vp4hpS9fscuF8O508cf9t1U/Anf9M09d68uFt4V2Uamx5bYUfQE0n2ExilSRRkowYD1welaTxWC14nCjc4Iy9DldS56qyk+36bVJbLXRnCL+J4KviFV0rujWmm4LPrhv8Rl3CeFmeeOIba2AyPIeZ+Qya79oODpBcNDE5kC4UsQB4j1Ax6dPjmm7Nrw5WMD8+5IKhtisefPbb5ZJ+ApStEzMhc9ZFLE/vAkk1DOKpxUX+7O/oXKV1UrzdRZUEtsrl+fn8jSu3HaCWzih5OjLEqdS52C+W4pJuu8O9ddIdUz5ogB+pzir/vJv4pkhEUiPhnJ0sGxsOuDSLyanvLicajUZbFDwmzoSt4zqQTlvyvUiOpJJOSSckncknzJqVwe8MFxHKPyMGPuPMfTNfeTRyaz1Np5Rvz0yi4PhrA496PCAWiuk3VwEYj4ZU/MZHyFIXKrS+H30VzwowTSRpIoKrrYKcrujbn4D60gcmrd5hyVSP9SyZfhNWcKboT5g2vp2IXKrta2TyMFjVmbqAoJO2+2K78mu1lM0UiSJsyMGHy8vgenzqpF7rJqTqS0vTyNHBOLcUgwDDLMg/LIrZ+T9frmn/g/FzMPHDNCw6iRdvkw2P6V34ZfrNCkidHUH4e3xB2qVXT0aTgtpNr1POLy5jWk801GXpn/w+0UUVZM8KKKKACiiigAooooAKKKKACiiigAooooAKKKKACiivlACl3iX+IFiHWRsn91d/wCOPpWecmmbtXdc26c+SeAfLr+uap+RXNXc+pVb7cHc+Gw6FvFd3u/qQOTQYPap/Io5FVcGh1CByaDDU/kVI7LdkILznXV6xNtE7Rxxs5SHEezyyHI1eLIGTgaDnNWLe2daWOCneX6toamstlJC6PnQytjrpYHHxxXTk184xc8NPE4xw5rdVW3k5vJwqM2tdI8gSBk5HlU6NQwypBHqCCPqKLi36M9K3Cyvv1FPW1hkPk0cmp3Io5FV8F3qEDk0cmp/IqLHfRNIY1ljMgzlQ4Lbe2aVRb4GuslyznyaOTU7k0cikwL1Bn7u+KYLW7HY+JPj+Yfz+tPdZFau0bq6/iUgj/L+XzrVrC7EsauvRgD8Pb5Vu+H1tUND5Xscj4xb6KvVjxL3+5IooorSMQKKKKACiiigAooooAKKKKACiiigAooooAKKK+E0AfHfAydhSk/elw9pDDDcrJMQQoVXKlt9g+nTnb18qgcRuP8AajSgsV4dAxVyDj7XKvVMjfkK2xx+MgjoKWeHWSveSyIiokTGNAoABk0rzJMAAZxpjGOgjbFQ1qmiDZYt6XUqJFiYq+cmp3Jr7ya5/Sdd1SByaOTU/k0cmk0h1SCId6k9jbWe64LLbmKJV5kkaMXJWdRO3MLgKSmohlzvuScCvUuEUseigsfgBn+VWXY3jNvZcJs/tM8MJeJZPvJFUkyZkOATk/irTsI41MxfFampRXzKLtzNFNdrYpZWz/ZUWQSS6uVHzBgIsEenVkAHDMBsNtqr+C8E+zxlMg5d3wqBFXUc6VXJwoPQZNR+E8ViueMcTkikV1YwaCGB1BY9JK+oyP1pjlAVSzEBVBJJ6AAZJPypl5OUp6O2xJ4dCEIKp3IfJo5NR7DjgkdFME8SyqzQvImlJgBk6N8/h8QBAyN669o7YmzuANjyZcY2OQhNU3Rakoy2NFXUZRcovJU9soP9wuOuyZ2OOhB/Wmjt3wCxh4VrjSG2aPRJbFUAYyjxLGMDUxcZUjfOc+VKPbrhgsbJuWJWtLm1GjOqQQTYGFLEkqjg5GTgMpx1rVrTlz2lvcCNXdYRLDnfSzReR9SDpz7mti2oulFxZz15cqtKM4+X+zMOFXFw8pEsaKjRJKAM64S5JWKTPVzHhyABp1AedXHJrj2ZTXbrMTqe4+/lbpmSQAtgeQGygeiirXk1kV4xc3pWEb9vUkqa1vLIHJpo7GX2ktCeh8S/zH8/rVNya9wEowZeqnIpaEnTmpIbcpV6bg/xmg19rja3AdFYdCM12roE87nJtYeGFFFFKIFFFFABRRRQAUUUUAFFFFABRRXzNAH2lPttevK0fD7dis1zkyOvWG3BxJLnyY/gX3b2q54p2ktrYAzzxRZOBrcA5ABIx12BBPoDk0i8E4tcSXTTwLFrv+e8ckxfTFa2zRxRlUXdtRkaTTlc6gc0AX/HZYbSz5ShUihTIXoAiDJ/QfMml/srw5ktItY+8cGR/wB+RjIR8i2PlXPt/wANUWDzC6mncNGkiEpiZXkVGiSNVCoxydJUZ8iTVnZ9ibm7HMvppIEP4bW2fRpHpLMPE7Y6hcAeWaq1KUqm2S7RrRpb43FvidvJPBLdrNy41ZhbkzmGJUiPjuXVQXl1MrKqAEaR71cWl7JJFFyo1lnkXOhXCKuF1MWY5KgZAwQTlgPery17p+FxjAs42x/bLufq7Gud53UWRIe2RrOZfwS2ztGy/Fc6SPUEb06VvBpLyGxupxbfmUcvaGMQRS6JWMxCxxImqVn3ygXOMjByc4GnOal8KvhPHrCOhDujo4AZHRtLK2CRsfQ0vWiScHuozxPL20UdwsF1EpI5kz6yZVySjkZUbY8WMkZIn8G7J8R5Zmhkhtkk+8Edw8tzIxYljJK+QqOxOW5YxvUDtFp25LEb6Wrfg8dpA0sotOdHbQvBLLcTvg6YgyxlVyQAxLgaj0ztUPgnErGPK8J4XNxB08LXEijBwMf10gJ6flAUYxgYpZ70bxmg5d7byw3UeBHLEdVrMrEEjX6eHUAckFa3/g9qsdvEiKqqqKAFACjYdANqs0IaI4wVLip1J5zsZFxDiks3EbFZOFmzmV5TqBQq8PLKuNSqM6SVON/L1q67YDRw+5J84XUfFxoH6sKhd/crg2KRfjlaeEfCRY0OPfcUwXXd5wyNWItLdjGhJDaixONifH5+486bUodSSl5D6Vx04OK7lN2r7M2oEMjTNLcGaOJMXbJHEpQqF0ochNK4OnDMzfiAJNTouE6bQxFmkAiZS5OSfCd87+vqTgedXw7t+G43sbbp/wAsVFuu67huliLOPIBOlWkXO3TZ8U6rR6mNxtCv0srHIvceS5k7Paw1s9ubCJmjaGTmeGJSWWVZdOQw1DKbYHxpl7qbjmcGsm64i0/4GZP/AOaTOCdlrC4uJLZrDQAmzB5cb465xuM++9MfcjL/APCEjJyYZZoz7ESFsf8AVn51MR1aUqcsSK7slARaIp6oZIyPQpK6EfpXXi3HoLZlSQsXcEqkcbyOQPPSoO3uamQKIeI3dt01lbuMe0vhkx7c1S3/AJleU1Jxm3xledaXMQfYhWDxyjY9cAdPf41m9BOq1I0v1LVFOJ84Zex3ESyxHUjZxkYOxwQR1BBGMVK5NUXB+z00F88Yu5ZRGxkuFdI40dp1Zw8UarsNecnV1Rhiu192raKadTaStFbGMzTB48IjjIk5edZUb5x00n0qOVviWIkkLvMVKWw49nrnGYz8R/Mfzq+pXiBUhh5bj0P/AGrt2r7XfY4Y5BDJOZJAgVCoP4Wc7ttnCnC9WOAOtXLeXw6X2M+7itWpdxioqFwbi8V1BHPA2qORcqf0II8iDkEeRBqbVoqBRRRQAUUUUAFFFFABRRRQBG4hfLDGXbPVQAMZZmYKqjJAyWIAyQN+orNe0HGL65uIWgWaBFw2ztGeW0vKcOpBQyaPEM/hAyASQavO8id/uU35Q1yyeMxqeWU0DUqMWOpsiPABxknCkFStYSt08rSS5eSYMEYjUq3Kxwrg5GS2qPA20g9OtY3iNzUptRpvDLNGCe7OPE+BTRLxBuXGEvRFbQYGJCzyCJAHDaiNOZH1dTjOrBp1t7EDiiQLslpw8LGPXmyaCfgFhUfM0l8C4eJuOWzK0zxHn3JdmPKmMbMkbImo6VTWFBwMgAjZqfO0llMl1HeWio8scbRSxO+gSxE6wFcghXVxkZ2wzCr1trVJdR7sikviekl2PBViyzgMSQQCAQCDkMM+YPnULj3eNbWM0UNwzhpsaQqFgAW05J9M7bZPtUfszLccUhFzcFraBzmGGGQh2Uba5ZgA2CQSFTSMYJJzVpxSxjsree5RWflQySCN3aRSyLrDAvqZTtglSPUgkAiZQeeQcljgsbq/0nchfTJxn61zm4oEQuzqqKCxcnwhR1JPTFKll2FhknX7bbm9eSHmSXcj5iDlgBDFFnCrjcYHQDOTUTgPAvs13BCIhDHdx3f2iz1mWFVQgJKuSQpYMqsBsdftSOm/MVTS7DTaPb8RgbBS4t5Qytg5Vh0I9Qc/AjY144pZFUS3gXTEiqoHkFUYA332wBUe47O3sWY+Hy2VrbrvHH9mZjnz1nWBu2dwM9KX5O1fE4Zri2u/sUbJbvcxzqshUxps2mMnxMPRmXH7QpdGFjImvLy0K3fYpaBIVclLQB5fMc2ZlWOM/tCMO/sD7itxs/6tP3V/gK/P/eCJLfh6QPFN/vItJZpHyU+1Msjy4djlmYBM6fCujyzX6EQeEfAVIhj3M87YRrc8d4fCcabRJbuQ+mSqxj/Go+tXt48S81zKo5pQeJdgFIyBjJJwKX+ByLLdcRvWO0k4t48n/hWy4Yr7NJv8qqXuzK7OzYG52x0yAAP86STSRZoW/Vy3wjS7bjcUmdDhsdQOo+XWvH/iGDG0i74HUefzrNjfGN42VhjUPIatJ2OTn+A8xXQQQgktq+1B/DGI10fi2GNOCun82c5PWljLOxLK3jBannH8jhc3nKnj/DhnIyWwcYJyBjffG3vVJ3Z3Cw3nFbbyS6EyfuzjIwPTYf4qncYlTQruYwFdTlyMLvuckjcYOPfFLsdwLbtBGQTpu7YxkgA5eJgwx/dAHzo1J8EFXdJ4O3fAhjvOHzLG8nMZ7eRI2KPIjFHEYcEEEkHGD5mqSz7QzW93AZbPiIhgmZkMkLSSLDJA6PG0gzrCvpKknJXY9BTx3qcKeXhcrx/1tuUuYzjcGI6iR76dVQeK989vaRWjzxSsbm3Wb7vQdOfIhmHnn6UYTIMtbFZe94lp/tITAzLHJbcuQtbTAh45NUe2jJ2kkG1RZ+0vCri8bn3A5EsKcxSZogXhdtCvspKlZm8PQ8venTsH3iRcVExhjljERQfeactqBO2kn0/hUPvE7yIeGPEk9u8wlViCNOBpIGPF1603QtWodrenSLvd9xGxTUqXUYklkZBAJRyhpdlXkISSFYYO5ycj2p64jwz7RaywZAYjVEx6JIp1I/ycK3yrOuNdo7biPD/9oWUIjm4dcRzNGQiuUBGrOnPhI3z6xmrrsb3hSS3MltexpFMrqEeIloXEm6JqycMfI9G6bHYxSjpnlEqnqjpYq9he2c1hdaLnm8ieZ+eDbGKO2nLBWKOCVKB/Cw2G4OAcit2BrFO9/s+iXXOCgLdRkFvtBgAkQYZRnMbGSMjZwM8o7707d0vaI3NgI5NXOtm5T69nKjeNyMnqmBnJBKk1OiuO1FFFKAUUUUAFFFFABXyvtVl92it4neN5UEiR81kyNYTfx6euNjTZSUVqfAJZK7t1cabUL5STQId8eEyqWz6jQGz7ZrLYFeRoIEf72cRIDjdRylkkkz7G4nYftQrV5247X/bI4YLVCLpZnLQyMqsqi3kOskMRpKurBgcdBtvVV3MWTz8TuLl1YJFGEhVhjCysWUj20Kd/2x5VQcI1auXukTJuMR54PwiGDjLJBGkUcdimFRQozJOxJ+P3Yqf2qjeSzulizzGgmCY2OoxsBg+uaqeLdoo7PizSuGdZ7NEiEQ5jySRTSZjRF3Jw+cnAGDvVhwi1v55lmm0WkCnIt10yzSf/AHpPwoP2Uyf2quSg3jA2Mks5LTsfdRvw+1aIjlmCLTjyAQDHxBBGPaqjtbJxKSQRWa28UXhYzyyai2NzFytJIDHCk77E1E4h2Iu4Gc8MnjSORi7W06sYlc9WidfEgJ3K7jJ8qr4ezHGZSFkmtbZAd3iMksuPPQGAUfE9Ke8jVjuQ1n4pbnTDa3EMX/Lie1uol2/4Osq6r+ycgeQAwK+TTcQKE2VjeLcl0eW4u5IFMiodXJABxoOcBECgEk9SSdAsuEGGJIwzuEGNUjl3bzLMx6kn/ttVZxR723kLxRm5gcDMaFFlhYfmTUVDow6qTkHpscBim88DnFeZdWnEWeBJJIzC7KC0bEEoT1UkbHH+sVnva7F3xCOMEEKkds371xMshX4rbwyOf3l9a73vE+Iz+G3s7jUc4M+iGNPdsuSwHoo8qgWInsbqxW/hSGJZZne6WQyRyzyRGNTIxUFG3ONXhxgDAFKk28sHpSwjj/SJyLe1+8ODP+DC6cqrePOnVnxAdce2a0ftbxr7Jw+e4844mK/vYwv/AFEVlP8ASVm/+RA/+u3/AOsUx98t0ZLWzslPjvbiJCB/YUgk/wCJkqQjLDstwjk8Ns4iM/chn8zrl+8bf1y1Ud/w8xMQFwPJgMjGTsTjr/lT7eTLGCeirsPgBgD9KT07VK9wsf5WOPng4/Xb50sop433NS1i3BrGUcrThIldHK+EHUxKYYnqN8b+9RlEKcwzcw3WpsbNqzk6NGPDpxj9ab2ceR+tAmB896khFReWJU1TjoWyIl9ZlrbJjDuAp0EbFhjIIHUZJOOlKHbpDAtleFNBt7iIuMAaVfwuuQfYD508S38YUo0sas2QAzKDvsDpyDVH2n4EZOEXEBOsiJyp8ROUPMX8TE58IG5pmmKexHUT0YY/QxqVI2ZWGMY2IP8AI/zpM7UcI4dYcNi+2wm5ht2CISitIgdjgdV8IGB74HU1Zd3fHhc8OtpCQWMag7/mUaG2+KmmO8WNom5wQxgEvrAKYG+W1bYGM5PpTEUWZz2E7xOD/aBa2URtzMRgmMIrvnATIYnVvtkY96Z+8Di1lbWwlv4Vmi1hADEkp1MD0DdNgfpXmw7McKaZJYIbPmKQyNFoyCDkEBDjOfPFMN/w+OZCk0aSIequoZfoRilEEXsPx/hF5z7axgEXMjJmTkCPUn9WckbH8XTPmfes9gAjQCfIe1kaxuiNi0Jb7uTPqjhHVvYnyFbLwbsLZWk7T20CRSMpQlCwBUkEjRnT1A6DyrOu8XhyQ8V+82t+JRctz/ZnQaQfoV+fwqpdxbp6lyvbv/H8li3a1YfD/EXPaC5e74I0rBGubJ1eQMgdC8WNbFDsUeFi+PR8UtdiLpbLjKIAI1uhyiiOZLdhpMkctu5/Lq8Og7rzcVI7C8YBVUlJxKhsbsH8sq6kjf55059ZF/s0oWLiCGMw6lktpA0sTg6Xa3k8VxbMfzhRh0HkxOKdQq64b8rZ/MbVhol6dj9L19ryrZwR0O+a9VZIQooooAKKKKAKntBxiS3RTFA07sSAiuiHZS352GTt0G+x9Kyzjd5LeNFrEMcsqaonUugaVG0tFy3UskoQyRujPpdSN/D4dK7cDNjKAqksAqlm0KhJwJS4BK6PxZA8hWU2nZky3KrJC6xqCZF+0s6B5ACl3bSE6tfgOQTkDB3zWXfXSpJxbxtn83X5sT0qercrntWmkhCTqk8kJkIkUc7mwRtb/ZiBg6WBcZHibQeuAateH39/HeJBYoVuZ+VcXEbL/u1vFyVRInLLzMgAZwVAOFUGr+1ikQRoEjl4hMSscrAMojiLBbuQdFCowOBjU7getPfZzs5HZxFUyzudUsr7ySueru3mfQdANhR4enKOt8dvzy8vkFZ74IPY/sRFYpnPNnZQrzMPEQPyIPyRjyQegzk70y0UVqEAUUUUAfKMUVzecDrSN45FSydMVG4nwyO4heGZQ8cilWU9CD/PzB8iK8cS4vHBHzZThNSKTgnBdwgzjy1MN/KpSyA0ZQYPzB3qTuhhs5nLyWTzRKzfieBljeF299JK/wB0U+8QuPtXaizj6pZ24kb2blmTP1aP6Un/ANIO3C8XBA/Hbxsfc6nT+Cj6Vf8AdHN9q4lxG93wVVFyMYEjZAxv0SPFKgSyxv7a3rY0LnHU4/nWd3EcnOVw2nThs+QAOfiade1N7pkZVONalCRg46Zx1+FUHDplAkT1jYjJJ3Hx9s7UkzqrRaKawiTdcRmeMTFXEZyAisA5I/MTjYbdB86mScLDIQYH1L4WdSJGXK5DqCdWOnvualcKvFkswn4huPgT/wC9XYRmDspAL4AbGQuwGo/QD5ULcSpU0PCWNxMuOw/MUyKzazj8WfF4FySG3/Fq6+WKv+wXEmaN7eY/eQnBBOSYyP8A8RuPnipvBGkEf+8yB3YKw6ArkdMfSlS7v+RxaJ1OzERt7qxC/oSD/doWzyEtVzCVJ743X0LLuml5MV1a48Vrdyjpk6W/D8sq31rSbiBbiGSGVSVkjKOOmpXUgjI9j+tIPZgiHtDdRHZbu2WUD1ZCEO/r+M/Knq6nGrSM5Hnk52x8veh7M5lrfBiEn9H2R2Y2l9byqCcZzqBB6No1DIO3yrpF3X8ftv6i629I7twD7YcAU7XvcfZTSNMktzBJIS5MUgC6icnAKkgZ8s7V9h7p7qLaDjN6g9G8Y+msD9KUjEWaw7Uxjdrk/uywv/BiauU4dfcQ4JcQ30cwureUywNImlzpXUAp2DfnXP7S0wN2T49CcwcUhmGfwzwgZ+YVj+tRuFr2gF0n2wwG3DeMpy9gASCoXDk5xt/3pHwOjuzK7vtQYvvoxFIL6Ic+LJ1JKjFWYAHKk/iB/aJ8q4jtSsimG55iJNM8rHRkwNIB9/EwIZsgnWhGCOmM1NFmltxC7UppcnmQEHIVGYkqCNvwnqN/uyNt6pbq5ljBQYkjX8jIGGgny8xgjGRgjNU6coQlpivL8+nBrOxqTo9aT7tbLOH992fpvsNx6O7sIJI3VyI0WTSc6XCDUpHUH2PrV/mvzJ2B7bCxuBJGjRQtoW5jyzgrn+uXIyCDkacHZsZ86/SlleLLGsiHKsMg4xkVbUkzMqUpQ3fB3xX2iinEQUUUUAJ3b6/keNrSGDnGSMGQmURKEL406juS+lhgY2ByaQbMhdCwPNFAJTHPBM4P2Zovv2GoknltAkuVDEEEEelOfbi6mF0gtYS8iRa5GaRY42jLHEe6MWfKvggDTk7nVilKLhiX93bIsBhE7M95G40yIbdixLAdeYLjlEnqrfTFqQde6cJbxXr7rt6PBZi1CGVyOPdbwAxWwuJdRklRFj1DDR2ybQx48iVOtv2n36U8V5VcdK9VspJLCKzeQooryxwKUD1XiSUKN6jNeelRnlJ6moJVUuCaNJvk6z3eemRUcmiiq8pN8lmMVHgoe8Bc8KuwfKFm+akMD+lMdndZAPqAfrvSn3kXgThd3n80LAfMhf50xWSkRoPMKo+gFOTaSGOKbaMV/pGoP9oW7dc22MfCR/8AP9KaO5LhnL4TzCN5pnfP7KYjH6h6V/6RZ/3y2HmID9OY2K0/snwvkcMtoQMEQJnb8zjmNt66mP0q7HcgpL4xM7UFjknr1B9DnNLBvijow3A3x7dGH8RTp2nttIx5YHl6bdPpSVPZsWUAeJ2CqN+pOPKmS5OvtWnDcmNcmI6oi3LbLDbK49dhtjoc9DVpFxq6tyAUcg4OMdc74286ZeDdmY4U0IP3mPVt+pP8ulSJeCnyIIxsD5bYyN/p6U5JkU7iDeGsiBd9sJGcmPb1z8egFQI7t5rqI48XMTA6/nB/18K6cd4FcQTM7ps5LBkBKbnOM42x70yd3fZ13lNxIhCIPuyQRljtkeoAzvTFl8l+dSjSpOaxwXPaVuRxPht5+UTNbyHHRZhpUn21E/Wm+eT71jnIP8/8v5Uqd5NiZOFzFTh4gsykesbBv4Z+lXnDbvn28NwOk0SSfAso1D5MSKfM4mosTPvaNuKBIzw02zadQkWYHLZI0lTsPXO4qH2a47xtrqOO+soEgbWGlibOkhCQSOa2xYAdPOpHH+1i8PiE3JmlUsFdYxlkBBOvfbTkY+Yqnh/pA8NwNX2gEnGDEPCPU4c/p9KEyFj3x43XJP2PkGXK7T6whX8wym4OOh6UjXvHO0EP9ZYWlwhBB5EjKf8AqfP0FaLaXiSxpIhDI6h1YdCrDIP0pQ7T969hZztBPJIsqgEgRMwwy5G/Q7HypRpn/etwpmtbTiIhMLoFSePAyobyPsrZUZ6hxSzxCzVIxMkisUf8ufFGVBLfwIHsa0a57ecN4or2azNm4XljWjLliPD4jtkNggeZHnWWcKvJOWYJDloWKHJzsAVG/pjIHlt71nXUcJSXb2On8CqynOVvnGrdfNfn8E22kGoHAZcjII2YHyPxB/WtK7seOSWs3+zLk7MvNs31asx9TBqyd08h6A+1ZNanSTGfLdfdfT5dPpTRas11AIlJW6gPMtZC+NLrg6B+9jTufMVBQqdKeHwzX8atXd26rRXxRznz9T9BCvtL/YjtQL+zSbTokBMc0Z2McqbMpHlvuM+RFMFbBwIUUUUAZr2s4K815OGu5FJhbRGqK8awPEVKEYBV2kRmDat9IGNsDx3TstxNNdjcm3s4TvtzBAry4986Afdace03BLeWJpZreGd4kdo9YUMCAWAEhGVGR18utKfc5w8wQzwSY5iPDJ0xgS20RAx6gqwPqVNVNGio5LfI/OVg0evjPiudzdrGpZ2CqBksxAUD1JOwHxqLJeJIqshV0YZDKQwIPmCNvnViUsISMcsnCQHzFcL2TAGKhiUivs8uTt6VDKrmJMqWJI8AV8rpFjeubTKoJznAOcYNQYJ8hQelV0vHEABBz9Qf4VW8U4rrAC9PjTlBiOSKTtxNzrZ4s7SywRe/iuI1rQYkBON8e1ZlxZxzLNScBryDP93VJn6qK1Oyb4VI47pEerZsxLviXncdtotsCCMYO4GXkY5HnkYGD1zWxS+HYeX8BWL3Nz9q7V5wdptKn8ui3xkjP7UTjI9a0HtXeyxzWzRwyzKhlZhHn8RQIoby6Mx39KtLZBbw1sr+OcP5a4UsR4vxHUfES25Puf4VWdlOE8yfWR4Yl9PztsB8lyfmKceIcP5g9yMV14VwcQwhB1zqYjzY5B+n8qMbmsrjRTx3PZTw4xXxM/D/ALb17c7H44/WubSYyT0H8KcQcnh5ACNRABIxnoa98Q4ssUJkAMighSI/EwydOw+OPlSDxPi7u5wcDO+N/l648vTaov22TQy6jhlYehGQeh6+1N1Fz9HqSbY82PEEvopVCuqsGj8a4JDrjI8vMj5Cqvuiv88Ja3Y5a3coRndQzZ3+Dhxj0Ar52Vu4BOY7TZDAHkUZ0pIGCjr+YgsD66RVf2Wfkca4jbZ2lUTIvlglZTj/ABvQ90ZV5DTPZDz9r0+IkDSM6icAADfPtioA4lwy4GWawmyNwzQOQPbO+fjXeWFXVlYBlYFWB8wdiPpmlq27pOFMSGgYZ8xLLtuOni+P1qNFNof7K+i5aiApy1AVeWV0DoAoxkD0xVRx+2tN5bmO326vMkRwPIF2HvgZPnVbwHu9tuGzO1uZgHGNDSak9c6cdcjGT5E+tT+LWcc6tHKiyI2NSsMg4Oenx/hQwRSQcO4azrJElkWXDKycnII3DDT0/lST284ItnxNZiCYbyNssc/1wGdsdMnT9SaaJe63hrHP2YD92SQfpqxU3tr2IEvCGhhB12qrJDkln8Ck6AxOd1JAPsPkycFNYLFvWdCpGa7PJj/EYhsxGdByf3Tsf8/lXaGIocxu6fA6hj4NkYr2JA6K2NnUE7567f5iuNodip6qcfEeR+lZGZKOPI9LVOlVmptZU1z6/P1XsO/YbtRLbX4lldGgvXEculNAimACxyMu4GvYEggEkk9N9xFfmjh7xklJ+YYX2dUOCdjpI8sq2GHwrae7ntG09u0Mzap7cqrnzkRlDRTf3kIz+0rVp2tfqLD5Rw3jXhqs6uYfsfHp6DfRRRVswRS7x+Mcm0Ef3uq4kEP3K6pQpBaQooU76AR021Cs/wCCdsfsfEFlm+2cu5xDM10rAowP3UmrkouBqYEehJwMUx9vbWW5uXEekraxANrklRPvQ0kmrlYLeCOMYLAeI5yKzXi9rqg0PY2al7dZA0LywtGWga4AYbq7KoGVIOdajO+RSlUk62I8Ln6kqS05Nw7ZcBS+tXt5Syq+PEp3BUhgcdDuOh6154LwiO1t44IgQka6RncnzJPuSSfnWf8AYDvAltJBwzjAaJ1wIZZOmOgVn6FfJXzjyJ861F1A6bj40+pFrvsSUmvqedG1ebmTC59BXtm9K8ugIwehqEmKtuNgLkA+nSqWW4ZtRycem3+utMp4cnoKIuHoowFHp/OnqSQjTYpco41Y2ziu0VuSjMc4G3z9Ka/sq4xgYPXb2xn41wvbANGVXw536U7qDemZJ3h8TEQtME6hOsp09VRNiT6A68fWrvtL3kGwVlQ8ycqSiddAxtI3oo6geePTerXjHY77VC8TjAdQCwwHA1a8A4O2Vpe7TdkEseGXbqPE0eHkdi0j6mVMFyPfptUqcWRNSWSj7j7Yz8QlncD7mDTn9t2xqP7RAcn41o79okHE5IHlx4YUjjIJBc6nY7DY4KjJx0qg7heCsthLNgZmmIBJ6qigD/qZvpWitwgltRSPV/awM9MdcZ6VPgmt5QiviFa/7RskpClGCyEFdOCFRSWGovuScHYZUYJGk5HgdsWYJhUz91zAW85I5HIQFhkeFRqBYAFmOQuabP8AZLZ/L/oYPl6bV9bhjY307dP9Y/1k1JleQja/uE2w7Y6wNSIpZoEGSQMSIzlmzkgALtnffz61b8Gu+eGDomOXG3hYtjmAnB2BGRhh1OGGcHarxeHOBgaBnAPuAMAHbcD3rynC2H4VjXoPCoU4HQZA6D0pHhgptP8AcZhxaxeKQgrjdgPh79eux+G9Q41JOMdfT328vPetVu+zglzrwMjG2+fYiq7/AMJRxkb9RvgYyajcTYp+IQxh8i32etngWKcykrPJy3jIGkZYqpUjfKkb+oLVC7YRfZ+NcOu+iSZt5D8cqM49pM/3KZZOx8X2hJg0gCsHEerMesDAfHr6++fWoveV2faaxLHA5UkUmrO6gOqswPqFZj8qXGxn3c4z+LJfEVQccTiXMzZvaaMDwzJJrzjfxLsf0q/4ehkt0k/MdmHQhhsw+TAj5VWcc7RwWYQ3DlNZIXCMxOOuyg4AyPrUJQKiXiPHdS82Dh0iZGdDsrY6nBL7E+4NNZOaWE7z+HNt9qQfFJQP1SrbhXHoLkMbeVZNONWnVtnp1AoYIp+M2/FecxtZbTlHGlZUbWuwzkhTnfPn51O7K8W4us6Jdw2rQ9GlRtLgeRxq338tIq4dwASSAACST0AG+TUOx7VWrYKXVucEH+uj/maVMGjK+1HBhZ389sBhNXOh225Um+kfuNlfrVM+zhv7XhPx6g/xHzrUO9a0Se3hvY2VjA2iQqwOY5NtyMjwuVPtqNZnPHlSPPy+Pl+tZlzFRqZ7M7zwOu69no/qg9vdf7R7FTeD9oHsrhLlOijRNjq0LEZJ8sqcEVVRXmQCVYZ9BqHv0zUywnVzhSGzjbY567EVXi5UnqNW7VC9oullZe68/wDDP0lwziSzxrImdLAEZGMggEEeoIOciikDu57QJah7K5cRhFWW1eVguu3foupjgtGfAcfLpRW7F5SZ5ZOOmTR//9k="/>
          <p:cNvSpPr>
            <a:spLocks noChangeAspect="1" noChangeArrowheads="1"/>
          </p:cNvSpPr>
          <p:nvPr/>
        </p:nvSpPr>
        <p:spPr bwMode="auto">
          <a:xfrm>
            <a:off x="182563" y="-182563"/>
            <a:ext cx="330200" cy="304801"/>
          </a:xfrm>
          <a:prstGeom prst="rect">
            <a:avLst/>
          </a:prstGeom>
          <a:noFill/>
          <a:ln w="9525">
            <a:noFill/>
            <a:miter lim="800000"/>
            <a:headEnd/>
            <a:tailEnd/>
          </a:ln>
        </p:spPr>
        <p:txBody>
          <a:bodyPr/>
          <a:lstStyle/>
          <a:p>
            <a:pPr algn="ctr"/>
            <a:endParaRPr lang="zh-TW" altLang="en-US">
              <a:ea typeface="標楷體" pitchFamily="65" charset="-120"/>
            </a:endParaRPr>
          </a:p>
        </p:txBody>
      </p:sp>
      <p:sp>
        <p:nvSpPr>
          <p:cNvPr id="22536" name="AutoShape 13" descr="data:image/jpg;base64,/9j/4AAQSkZJRgABAQAAAQABAAD/2wCEAAkGBhQSEBUUEhQUFRUWFxcYFxgXFRgYFxgaHBgcGB8XGRccGyYeHx0mHBwdIC8hIycpLCwsFh4xNTAqNSYsLCkBCQoKDgwOGg8PGiwlHiUvKS0sNCwsLCwqLSwsLCwsLC0sMCkpLCwsLCwsKiwvLCwsLCwpLCwsLSksLCwsLCksLP/AABEIAMABBgMBIgACEQEDEQH/xAAcAAACAwEBAQEAAAAAAAAAAAAABgQFBwMCAQj/xABIEAACAQMCAwYDBQQHBgQHAAABAgMABBESIQUTMQYHIkFRYXGBkRQjMkKhYnKxwQgzUoKS0fAVJENTouEWg9LxJTRjc7Kzwv/EABsBAAEFAQEAAAAAAAAAAAAAAAABAgMEBQYH/8QAMREAAgEDAwIEBQMFAQEAAAAAAAECAwQREiExE0EFUWGxInGB4fAUMqFCUpHB0fEG/9oADAMBAAIRAxEAPwDcaKKKACiiigAooooAKKKKACiiigAooryzYFAHquF1dpGheRlRR1ZiAB8zSb2n71ILfKQYnk6ZB+7U+7efwH1FZTx3tLcXb6p5C2OijZF/dXp8+vvVSrdQhst2dBYeA3F1iU/hj68v5I2nh/eJZTSGNZgpzgFwUVv3WO31xTIrV+X81ecB7aXVpgRSEoP+G/iT5Dy+RFQQvf70at1/8vtm3l9H/wBX/D9DUUgcA73YJcLcKYG/tfijPz6r8x86eba7SRQ0bK6noykEH5ir0KkZ/tZylzZ17aWmrFr2/wA8HaivlfakKoUUUUAFFFFABRRRQAUUUUAFFFFABRRRQAUUUUAFFFFABRRRQAUUUUAFFFFAHzNGarON9ooLVNUzhfRRu7fBRv8APpWYdpO8qefKQZgj9j94w92/L8F+tV61zCly9zSsvDLi8fwLEfN8fcfu0vby2s8qzcyXyjTBP949FHx39jWVcf7aXd+2jdUY4WGPPi9jjdz+ntVGY60Ls5w9eH8Pe+dQZ5FxCCPwhtl+v4j7AVndeddtcRXJ1kbG28Lgp6ddRtKOfP08vnyLMXd3c7B2giY9EkmUOc/sjNU3GOBTWsnLnTS2MjfII9QR1FFyzSMzuSzsclj1J9c1f9ru1AvUhHLKNEpBYsGLZC+3qM/Oq7lTcXjZ+5rxndwqwU2pRec4WNPl33OMXd3cmJJS0CJIAyl5QvUZHUdcVzuO767VC6KkqjrypFcj5Df6U4d5Fvjh9koHTT5Z6RYqg7ubSYX8bRqwTfmHBC6dJ6np1xj3qxKEFUVPD7GbS8QuZ20rnXHbVs12XrnuJhSmTgNlew273lrJpjQkOFffYjOqMjBGDn4V37wLZF4jMI8YJUkDoGKgt+u/zq57rLwcya1k3SdCceWQMEfNT/01FTSVXQ36fUuXd3Kdkq8Yp7JtNZ27omcB74Oi3cf/AJkY/ih/kflWg8K43DcrqgkVx54O4+I6j51gfF+Em3nkhbqjFfiPI/MYPzrhbSvGweNmRh0ZSQfqKlhfSg9M9zNufALa4j1Ld6c7+a+x+kc19rI+Bd6k8eFuFEy/2hhZP/S36fGtC4J2utrr+qkGr+w3hf6Hr8s1o0rmnU4e5yl34Xc2u847ea3X58y6or5X2rBmhRRRQAUUUUAFFFFABRRRQAUUUUAFFFFABRRRQAUUUUARr7iEcKF5XVFHmxx/71nvaHvQLZS0Gkf8xhv8VXy+LfStFns0fGtFbHTUoOPhmvA4ZF/yo/8AAv8AlVetCpNYhLHuXrStb0Xqqwcn88L23MAuJmkYu7F2PVmOSfma58ut84iIoYXkKJhFLfhHkOnSsSlBZix6sST8Sc1hXVu6DWZZbO38O8S/Vp4hpS9fscuF8O508cf9t1U/Anf9M09d68uFt4V2Uamx5bYUfQE0n2ExilSRRkowYD1welaTxWC14nCjc4Iy9DldS56qyk+36bVJbLXRnCL+J4KviFV0rujWmm4LPrhv8Rl3CeFmeeOIba2AyPIeZ+Qya79oODpBcNDE5kC4UsQB4j1Ax6dPjmm7Nrw5WMD8+5IKhtisefPbb5ZJ+ApStEzMhc9ZFLE/vAkk1DOKpxUX+7O/oXKV1UrzdRZUEtsrl+fn8jSu3HaCWzih5OjLEqdS52C+W4pJuu8O9ddIdUz5ogB+pzir/vJv4pkhEUiPhnJ0sGxsOuDSLyanvLicajUZbFDwmzoSt4zqQTlvyvUiOpJJOSSckncknzJqVwe8MFxHKPyMGPuPMfTNfeTRyaz1Np5Rvz0yi4PhrA496PCAWiuk3VwEYj4ZU/MZHyFIXKrS+H30VzwowTSRpIoKrrYKcrujbn4D60gcmrd5hyVSP9SyZfhNWcKboT5g2vp2IXKrta2TyMFjVmbqAoJO2+2K78mu1lM0UiSJsyMGHy8vgenzqpF7rJqTqS0vTyNHBOLcUgwDDLMg/LIrZ+T9frmn/g/FzMPHDNCw6iRdvkw2P6V34ZfrNCkidHUH4e3xB2qVXT0aTgtpNr1POLy5jWk801GXpn/w+0UUVZM8KKKKACiiigAooooAKKKKACiiigAooooAKKKKACiivlACl3iX+IFiHWRsn91d/wCOPpWecmmbtXdc26c+SeAfLr+uap+RXNXc+pVb7cHc+Gw6FvFd3u/qQOTQYPap/Io5FVcGh1CByaDDU/kVI7LdkILznXV6xNtE7Rxxs5SHEezyyHI1eLIGTgaDnNWLe2daWOCneX6toamstlJC6PnQytjrpYHHxxXTk184xc8NPE4xw5rdVW3k5vJwqM2tdI8gSBk5HlU6NQwypBHqCCPqKLi36M9K3Cyvv1FPW1hkPk0cmp3Io5FV8F3qEDk0cmp/IqLHfRNIY1ljMgzlQ4Lbe2aVRb4GuslyznyaOTU7k0cikwL1Bn7u+KYLW7HY+JPj+Yfz+tPdZFau0bq6/iUgj/L+XzrVrC7EsauvRgD8Pb5Vu+H1tUND5Xscj4xb6KvVjxL3+5IooorSMQKKKKACiiigAooooAKKKKACiiigAooooAKKK+E0AfHfAydhSk/elw9pDDDcrJMQQoVXKlt9g+nTnb18qgcRuP8AajSgsV4dAxVyDj7XKvVMjfkK2xx+MgjoKWeHWSveSyIiokTGNAoABk0rzJMAAZxpjGOgjbFQ1qmiDZYt6XUqJFiYq+cmp3Jr7ya5/Sdd1SByaOTU/k0cmk0h1SCId6k9jbWe64LLbmKJV5kkaMXJWdRO3MLgKSmohlzvuScCvUuEUseigsfgBn+VWXY3jNvZcJs/tM8MJeJZPvJFUkyZkOATk/irTsI41MxfFampRXzKLtzNFNdrYpZWz/ZUWQSS6uVHzBgIsEenVkAHDMBsNtqr+C8E+zxlMg5d3wqBFXUc6VXJwoPQZNR+E8ViueMcTkikV1YwaCGB1BY9JK+oyP1pjlAVSzEBVBJJ6AAZJPypl5OUp6O2xJ4dCEIKp3IfJo5NR7DjgkdFME8SyqzQvImlJgBk6N8/h8QBAyN669o7YmzuANjyZcY2OQhNU3Rakoy2NFXUZRcovJU9soP9wuOuyZ2OOhB/Wmjt3wCxh4VrjSG2aPRJbFUAYyjxLGMDUxcZUjfOc+VKPbrhgsbJuWJWtLm1GjOqQQTYGFLEkqjg5GTgMpx1rVrTlz2lvcCNXdYRLDnfSzReR9SDpz7mti2oulFxZz15cqtKM4+X+zMOFXFw8pEsaKjRJKAM64S5JWKTPVzHhyABp1AedXHJrj2ZTXbrMTqe4+/lbpmSQAtgeQGygeiirXk1kV4xc3pWEb9vUkqa1vLIHJpo7GX2ktCeh8S/zH8/rVNya9wEowZeqnIpaEnTmpIbcpV6bg/xmg19rja3AdFYdCM12roE87nJtYeGFFFFKIFFFFABRRRQAUUUUAFFFFABRRXzNAH2lPttevK0fD7dis1zkyOvWG3BxJLnyY/gX3b2q54p2ktrYAzzxRZOBrcA5ABIx12BBPoDk0i8E4tcSXTTwLFrv+e8ckxfTFa2zRxRlUXdtRkaTTlc6gc0AX/HZYbSz5ShUihTIXoAiDJ/QfMml/srw5ktItY+8cGR/wB+RjIR8i2PlXPt/wANUWDzC6mncNGkiEpiZXkVGiSNVCoxydJUZ8iTVnZ9ibm7HMvppIEP4bW2fRpHpLMPE7Y6hcAeWaq1KUqm2S7RrRpb43FvidvJPBLdrNy41ZhbkzmGJUiPjuXVQXl1MrKqAEaR71cWl7JJFFyo1lnkXOhXCKuF1MWY5KgZAwQTlgPery17p+FxjAs42x/bLufq7Gud53UWRIe2RrOZfwS2ztGy/Fc6SPUEb06VvBpLyGxupxbfmUcvaGMQRS6JWMxCxxImqVn3ygXOMjByc4GnOal8KvhPHrCOhDujo4AZHRtLK2CRsfQ0vWiScHuozxPL20UdwsF1EpI5kz6yZVySjkZUbY8WMkZIn8G7J8R5Zmhkhtkk+8Edw8tzIxYljJK+QqOxOW5YxvUDtFp25LEb6Wrfg8dpA0sotOdHbQvBLLcTvg6YgyxlVyQAxLgaj0ztUPgnErGPK8J4XNxB08LXEijBwMf10gJ6flAUYxgYpZ70bxmg5d7byw3UeBHLEdVrMrEEjX6eHUAckFa3/g9qsdvEiKqqqKAFACjYdANqs0IaI4wVLip1J5zsZFxDiks3EbFZOFmzmV5TqBQq8PLKuNSqM6SVON/L1q67YDRw+5J84XUfFxoH6sKhd/crg2KRfjlaeEfCRY0OPfcUwXXd5wyNWItLdjGhJDaixONifH5+486bUodSSl5D6Vx04OK7lN2r7M2oEMjTNLcGaOJMXbJHEpQqF0ochNK4OnDMzfiAJNTouE6bQxFmkAiZS5OSfCd87+vqTgedXw7t+G43sbbp/wAsVFuu67huliLOPIBOlWkXO3TZ8U6rR6mNxtCv0srHIvceS5k7Paw1s9ubCJmjaGTmeGJSWWVZdOQw1DKbYHxpl7qbjmcGsm64i0/4GZP/AOaTOCdlrC4uJLZrDQAmzB5cb465xuM++9MfcjL/APCEjJyYZZoz7ESFsf8AVn51MR1aUqcsSK7slARaIp6oZIyPQpK6EfpXXi3HoLZlSQsXcEqkcbyOQPPSoO3uamQKIeI3dt01lbuMe0vhkx7c1S3/AJleU1Jxm3xledaXMQfYhWDxyjY9cAdPf41m9BOq1I0v1LVFOJ84Zex3ESyxHUjZxkYOxwQR1BBGMVK5NUXB+z00F88Yu5ZRGxkuFdI40dp1Zw8UarsNecnV1Rhiu192raKadTaStFbGMzTB48IjjIk5edZUb5x00n0qOVviWIkkLvMVKWw49nrnGYz8R/Mfzq+pXiBUhh5bj0P/AGrt2r7XfY4Y5BDJOZJAgVCoP4Wc7ttnCnC9WOAOtXLeXw6X2M+7itWpdxioqFwbi8V1BHPA2qORcqf0II8iDkEeRBqbVoqBRRRQAUUUUAFFFFABRRRQBG4hfLDGXbPVQAMZZmYKqjJAyWIAyQN+orNe0HGL65uIWgWaBFw2ztGeW0vKcOpBQyaPEM/hAyASQavO8id/uU35Q1yyeMxqeWU0DUqMWOpsiPABxknCkFStYSt08rSS5eSYMEYjUq3Kxwrg5GS2qPA20g9OtY3iNzUptRpvDLNGCe7OPE+BTRLxBuXGEvRFbQYGJCzyCJAHDaiNOZH1dTjOrBp1t7EDiiQLslpw8LGPXmyaCfgFhUfM0l8C4eJuOWzK0zxHn3JdmPKmMbMkbImo6VTWFBwMgAjZqfO0llMl1HeWio8scbRSxO+gSxE6wFcghXVxkZ2wzCr1trVJdR7sikviekl2PBViyzgMSQQCAQCDkMM+YPnULj3eNbWM0UNwzhpsaQqFgAW05J9M7bZPtUfszLccUhFzcFraBzmGGGQh2Uba5ZgA2CQSFTSMYJJzVpxSxjsree5RWflQySCN3aRSyLrDAvqZTtglSPUgkAiZQeeQcljgsbq/0nchfTJxn61zm4oEQuzqqKCxcnwhR1JPTFKll2FhknX7bbm9eSHmSXcj5iDlgBDFFnCrjcYHQDOTUTgPAvs13BCIhDHdx3f2iz1mWFVQgJKuSQpYMqsBsdftSOm/MVTS7DTaPb8RgbBS4t5Qytg5Vh0I9Qc/AjY144pZFUS3gXTEiqoHkFUYA332wBUe47O3sWY+Hy2VrbrvHH9mZjnz1nWBu2dwM9KX5O1fE4Zri2u/sUbJbvcxzqshUxps2mMnxMPRmXH7QpdGFjImvLy0K3fYpaBIVclLQB5fMc2ZlWOM/tCMO/sD7itxs/6tP3V/gK/P/eCJLfh6QPFN/vItJZpHyU+1Msjy4djlmYBM6fCujyzX6EQeEfAVIhj3M87YRrc8d4fCcabRJbuQ+mSqxj/Go+tXt48S81zKo5pQeJdgFIyBjJJwKX+ByLLdcRvWO0k4t48n/hWy4Yr7NJv8qqXuzK7OzYG52x0yAAP86STSRZoW/Vy3wjS7bjcUmdDhsdQOo+XWvH/iGDG0i74HUefzrNjfGN42VhjUPIatJ2OTn+A8xXQQQgktq+1B/DGI10fi2GNOCun82c5PWljLOxLK3jBannH8jhc3nKnj/DhnIyWwcYJyBjffG3vVJ3Z3Cw3nFbbyS6EyfuzjIwPTYf4qncYlTQruYwFdTlyMLvuckjcYOPfFLsdwLbtBGQTpu7YxkgA5eJgwx/dAHzo1J8EFXdJ4O3fAhjvOHzLG8nMZ7eRI2KPIjFHEYcEEEkHGD5mqSz7QzW93AZbPiIhgmZkMkLSSLDJA6PG0gzrCvpKknJXY9BTx3qcKeXhcrx/1tuUuYzjcGI6iR76dVQeK989vaRWjzxSsbm3Wb7vQdOfIhmHnn6UYTIMtbFZe94lp/tITAzLHJbcuQtbTAh45NUe2jJ2kkG1RZ+0vCri8bn3A5EsKcxSZogXhdtCvspKlZm8PQ8venTsH3iRcVExhjljERQfeactqBO2kn0/hUPvE7yIeGPEk9u8wlViCNOBpIGPF1603QtWodrenSLvd9xGxTUqXUYklkZBAJRyhpdlXkISSFYYO5ycj2p64jwz7RaywZAYjVEx6JIp1I/ycK3yrOuNdo7biPD/9oWUIjm4dcRzNGQiuUBGrOnPhI3z6xmrrsb3hSS3MltexpFMrqEeIloXEm6JqycMfI9G6bHYxSjpnlEqnqjpYq9he2c1hdaLnm8ieZ+eDbGKO2nLBWKOCVKB/Cw2G4OAcit2BrFO9/s+iXXOCgLdRkFvtBgAkQYZRnMbGSMjZwM8o7707d0vaI3NgI5NXOtm5T69nKjeNyMnqmBnJBKk1OiuO1FFFKAUUUUAFFFFABXyvtVl92it4neN5UEiR81kyNYTfx6euNjTZSUVqfAJZK7t1cabUL5STQId8eEyqWz6jQGz7ZrLYFeRoIEf72cRIDjdRylkkkz7G4nYftQrV5247X/bI4YLVCLpZnLQyMqsqi3kOskMRpKurBgcdBtvVV3MWTz8TuLl1YJFGEhVhjCysWUj20Kd/2x5VQcI1auXukTJuMR54PwiGDjLJBGkUcdimFRQozJOxJ+P3Yqf2qjeSzulizzGgmCY2OoxsBg+uaqeLdoo7PizSuGdZ7NEiEQ5jySRTSZjRF3Jw+cnAGDvVhwi1v55lmm0WkCnIt10yzSf/AHpPwoP2Uyf2quSg3jA2Mks5LTsfdRvw+1aIjlmCLTjyAQDHxBBGPaqjtbJxKSQRWa28UXhYzyyai2NzFytJIDHCk77E1E4h2Iu4Gc8MnjSORi7W06sYlc9WidfEgJ3K7jJ8qr4ezHGZSFkmtbZAd3iMksuPPQGAUfE9Ke8jVjuQ1n4pbnTDa3EMX/Lie1uol2/4Osq6r+ycgeQAwK+TTcQKE2VjeLcl0eW4u5IFMiodXJABxoOcBECgEk9SSdAsuEGGJIwzuEGNUjl3bzLMx6kn/ttVZxR723kLxRm5gcDMaFFlhYfmTUVDow6qTkHpscBim88DnFeZdWnEWeBJJIzC7KC0bEEoT1UkbHH+sVnva7F3xCOMEEKkds371xMshX4rbwyOf3l9a73vE+Iz+G3s7jUc4M+iGNPdsuSwHoo8qgWInsbqxW/hSGJZZne6WQyRyzyRGNTIxUFG3ONXhxgDAFKk28sHpSwjj/SJyLe1+8ODP+DC6cqrePOnVnxAdce2a0ftbxr7Jw+e4844mK/vYwv/AFEVlP8ASVm/+RA/+u3/AOsUx98t0ZLWzslPjvbiJCB/YUgk/wCJkqQjLDstwjk8Ns4iM/chn8zrl+8bf1y1Ud/w8xMQFwPJgMjGTsTjr/lT7eTLGCeirsPgBgD9KT07VK9wsf5WOPng4/Xb50sop433NS1i3BrGUcrThIldHK+EHUxKYYnqN8b+9RlEKcwzcw3WpsbNqzk6NGPDpxj9ab2ceR+tAmB896khFReWJU1TjoWyIl9ZlrbJjDuAp0EbFhjIIHUZJOOlKHbpDAtleFNBt7iIuMAaVfwuuQfYD508S38YUo0sas2QAzKDvsDpyDVH2n4EZOEXEBOsiJyp8ROUPMX8TE58IG5pmmKexHUT0YY/QxqVI2ZWGMY2IP8AI/zpM7UcI4dYcNi+2wm5ht2CISitIgdjgdV8IGB74HU1Zd3fHhc8OtpCQWMag7/mUaG2+KmmO8WNom5wQxgEvrAKYG+W1bYGM5PpTEUWZz2E7xOD/aBa2URtzMRgmMIrvnATIYnVvtkY96Z+8Di1lbWwlv4Vmi1hADEkp1MD0DdNgfpXmw7McKaZJYIbPmKQyNFoyCDkEBDjOfPFMN/w+OZCk0aSIequoZfoRilEEXsPx/hF5z7axgEXMjJmTkCPUn9WckbH8XTPmfes9gAjQCfIe1kaxuiNi0Jb7uTPqjhHVvYnyFbLwbsLZWk7T20CRSMpQlCwBUkEjRnT1A6DyrOu8XhyQ8V+82t+JRctz/ZnQaQfoV+fwqpdxbp6lyvbv/H8li3a1YfD/EXPaC5e74I0rBGubJ1eQMgdC8WNbFDsUeFi+PR8UtdiLpbLjKIAI1uhyiiOZLdhpMkctu5/Lq8Og7rzcVI7C8YBVUlJxKhsbsH8sq6kjf55059ZF/s0oWLiCGMw6lktpA0sTg6Xa3k8VxbMfzhRh0HkxOKdQq64b8rZ/MbVhol6dj9L19ryrZwR0O+a9VZIQooooAKKKKAKntBxiS3RTFA07sSAiuiHZS352GTt0G+x9Kyzjd5LeNFrEMcsqaonUugaVG0tFy3UskoQyRujPpdSN/D4dK7cDNjKAqksAqlm0KhJwJS4BK6PxZA8hWU2nZky3KrJC6xqCZF+0s6B5ACl3bSE6tfgOQTkDB3zWXfXSpJxbxtn83X5sT0qercrntWmkhCTqk8kJkIkUc7mwRtb/ZiBg6WBcZHibQeuAateH39/HeJBYoVuZ+VcXEbL/u1vFyVRInLLzMgAZwVAOFUGr+1ikQRoEjl4hMSscrAMojiLBbuQdFCowOBjU7getPfZzs5HZxFUyzudUsr7ySueru3mfQdANhR4enKOt8dvzy8vkFZ74IPY/sRFYpnPNnZQrzMPEQPyIPyRjyQegzk70y0UVqEAUUUUAfKMUVzecDrSN45FSydMVG4nwyO4heGZQ8cilWU9CD/PzB8iK8cS4vHBHzZThNSKTgnBdwgzjy1MN/KpSyA0ZQYPzB3qTuhhs5nLyWTzRKzfieBljeF299JK/wB0U+8QuPtXaizj6pZ24kb2blmTP1aP6Un/ANIO3C8XBA/Hbxsfc6nT+Cj6Vf8AdHN9q4lxG93wVVFyMYEjZAxv0SPFKgSyxv7a3rY0LnHU4/nWd3EcnOVw2nThs+QAOfiade1N7pkZVONalCRg46Zx1+FUHDplAkT1jYjJJ3Hx9s7UkzqrRaKawiTdcRmeMTFXEZyAisA5I/MTjYbdB86mScLDIQYH1L4WdSJGXK5DqCdWOnvualcKvFkswn4huPgT/wC9XYRmDspAL4AbGQuwGo/QD5ULcSpU0PCWNxMuOw/MUyKzazj8WfF4FySG3/Fq6+WKv+wXEmaN7eY/eQnBBOSYyP8A8RuPnipvBGkEf+8yB3YKw6ArkdMfSlS7v+RxaJ1OzERt7qxC/oSD/doWzyEtVzCVJ743X0LLuml5MV1a48Vrdyjpk6W/D8sq31rSbiBbiGSGVSVkjKOOmpXUgjI9j+tIPZgiHtDdRHZbu2WUD1ZCEO/r+M/Knq6nGrSM5Hnk52x8veh7M5lrfBiEn9H2R2Y2l9byqCcZzqBB6No1DIO3yrpF3X8ftv6i629I7twD7YcAU7XvcfZTSNMktzBJIS5MUgC6icnAKkgZ8s7V9h7p7qLaDjN6g9G8Y+msD9KUjEWaw7Uxjdrk/uywv/BiauU4dfcQ4JcQ30cwureUywNImlzpXUAp2DfnXP7S0wN2T49CcwcUhmGfwzwgZ+YVj+tRuFr2gF0n2wwG3DeMpy9gASCoXDk5xt/3pHwOjuzK7vtQYvvoxFIL6Ic+LJ1JKjFWYAHKk/iB/aJ8q4jtSsimG55iJNM8rHRkwNIB9/EwIZsgnWhGCOmM1NFmltxC7UppcnmQEHIVGYkqCNvwnqN/uyNt6pbq5ljBQYkjX8jIGGgny8xgjGRgjNU6coQlpivL8+nBrOxqTo9aT7tbLOH992fpvsNx6O7sIJI3VyI0WTSc6XCDUpHUH2PrV/mvzJ2B7bCxuBJGjRQtoW5jyzgrn+uXIyCDkacHZsZ86/SlleLLGsiHKsMg4xkVbUkzMqUpQ3fB3xX2iinEQUUUUAJ3b6/keNrSGDnGSMGQmURKEL406juS+lhgY2ByaQbMhdCwPNFAJTHPBM4P2Zovv2GoknltAkuVDEEEEelOfbi6mF0gtYS8iRa5GaRY42jLHEe6MWfKvggDTk7nVilKLhiX93bIsBhE7M95G40yIbdixLAdeYLjlEnqrfTFqQde6cJbxXr7rt6PBZi1CGVyOPdbwAxWwuJdRklRFj1DDR2ybQx48iVOtv2n36U8V5VcdK9VspJLCKzeQooryxwKUD1XiSUKN6jNeelRnlJ6moJVUuCaNJvk6z3eemRUcmiiq8pN8lmMVHgoe8Bc8KuwfKFm+akMD+lMdndZAPqAfrvSn3kXgThd3n80LAfMhf50xWSkRoPMKo+gFOTaSGOKbaMV/pGoP9oW7dc22MfCR/8AP9KaO5LhnL4TzCN5pnfP7KYjH6h6V/6RZ/3y2HmID9OY2K0/snwvkcMtoQMEQJnb8zjmNt66mP0q7HcgpL4xM7UFjknr1B9DnNLBvijow3A3x7dGH8RTp2nttIx5YHl6bdPpSVPZsWUAeJ2CqN+pOPKmS5OvtWnDcmNcmI6oi3LbLDbK49dhtjoc9DVpFxq6tyAUcg4OMdc74286ZeDdmY4U0IP3mPVt+pP8ulSJeCnyIIxsD5bYyN/p6U5JkU7iDeGsiBd9sJGcmPb1z8egFQI7t5rqI48XMTA6/nB/18K6cd4FcQTM7ps5LBkBKbnOM42x70yd3fZ13lNxIhCIPuyQRljtkeoAzvTFl8l+dSjSpOaxwXPaVuRxPht5+UTNbyHHRZhpUn21E/Wm+eT71jnIP8/8v5Uqd5NiZOFzFTh4gsykesbBv4Z+lXnDbvn28NwOk0SSfAso1D5MSKfM4mosTPvaNuKBIzw02zadQkWYHLZI0lTsPXO4qH2a47xtrqOO+soEgbWGlibOkhCQSOa2xYAdPOpHH+1i8PiE3JmlUsFdYxlkBBOvfbTkY+Yqnh/pA8NwNX2gEnGDEPCPU4c/p9KEyFj3x43XJP2PkGXK7T6whX8wym4OOh6UjXvHO0EP9ZYWlwhBB5EjKf8AqfP0FaLaXiSxpIhDI6h1YdCrDIP0pQ7T969hZztBPJIsqgEgRMwwy5G/Q7HypRpn/etwpmtbTiIhMLoFSePAyobyPsrZUZ6hxSzxCzVIxMkisUf8ufFGVBLfwIHsa0a57ecN4or2azNm4XljWjLliPD4jtkNggeZHnWWcKvJOWYJDloWKHJzsAVG/pjIHlt71nXUcJSXb2On8CqynOVvnGrdfNfn8E22kGoHAZcjII2YHyPxB/WtK7seOSWs3+zLk7MvNs31asx9TBqyd08h6A+1ZNanSTGfLdfdfT5dPpTRas11AIlJW6gPMtZC+NLrg6B+9jTufMVBQqdKeHwzX8atXd26rRXxRznz9T9BCvtL/YjtQL+zSbTokBMc0Z2McqbMpHlvuM+RFMFbBwIUUUUAZr2s4K815OGu5FJhbRGqK8awPEVKEYBV2kRmDat9IGNsDx3TstxNNdjcm3s4TvtzBAry4986Afdace03BLeWJpZreGd4kdo9YUMCAWAEhGVGR18utKfc5w8wQzwSY5iPDJ0xgS20RAx6gqwPqVNVNGio5LfI/OVg0evjPiudzdrGpZ2CqBksxAUD1JOwHxqLJeJIqshV0YZDKQwIPmCNvnViUsISMcsnCQHzFcL2TAGKhiUivs8uTt6VDKrmJMqWJI8AV8rpFjeubTKoJznAOcYNQYJ8hQelV0vHEABBz9Qf4VW8U4rrAC9PjTlBiOSKTtxNzrZ4s7SywRe/iuI1rQYkBON8e1ZlxZxzLNScBryDP93VJn6qK1Oyb4VI47pEerZsxLviXncdtotsCCMYO4GXkY5HnkYGD1zWxS+HYeX8BWL3Nz9q7V5wdptKn8ui3xkjP7UTjI9a0HtXeyxzWzRwyzKhlZhHn8RQIoby6Mx39KtLZBbw1sr+OcP5a4UsR4vxHUfES25Puf4VWdlOE8yfWR4Yl9PztsB8lyfmKceIcP5g9yMV14VwcQwhB1zqYjzY5B+n8qMbmsrjRTx3PZTw4xXxM/D/ALb17c7H44/WubSYyT0H8KcQcnh5ACNRABIxnoa98Q4ssUJkAMighSI/EwydOw+OPlSDxPi7u5wcDO+N/l648vTaov22TQy6jhlYehGQeh6+1N1Fz9HqSbY82PEEvopVCuqsGj8a4JDrjI8vMj5Cqvuiv88Ja3Y5a3coRndQzZ3+Dhxj0Ar52Vu4BOY7TZDAHkUZ0pIGCjr+YgsD66RVf2Wfkca4jbZ2lUTIvlglZTj/ABvQ90ZV5DTPZDz9r0+IkDSM6icAADfPtioA4lwy4GWawmyNwzQOQPbO+fjXeWFXVlYBlYFWB8wdiPpmlq27pOFMSGgYZ8xLLtuOni+P1qNFNof7K+i5aiApy1AVeWV0DoAoxkD0xVRx+2tN5bmO326vMkRwPIF2HvgZPnVbwHu9tuGzO1uZgHGNDSak9c6cdcjGT5E+tT+LWcc6tHKiyI2NSsMg4Oenx/hQwRSQcO4azrJElkWXDKycnII3DDT0/lST284ItnxNZiCYbyNssc/1wGdsdMnT9SaaJe63hrHP2YD92SQfpqxU3tr2IEvCGhhB12qrJDkln8Ck6AxOd1JAPsPkycFNYLFvWdCpGa7PJj/EYhsxGdByf3Tsf8/lXaGIocxu6fA6hj4NkYr2JA6K2NnUE7567f5iuNodip6qcfEeR+lZGZKOPI9LVOlVmptZU1z6/P1XsO/YbtRLbX4lldGgvXEculNAimACxyMu4GvYEggEkk9N9xFfmjh7xklJ+YYX2dUOCdjpI8sq2GHwrae7ntG09u0Mzap7cqrnzkRlDRTf3kIz+0rVp2tfqLD5Rw3jXhqs6uYfsfHp6DfRRRVswRS7x+Mcm0Ef3uq4kEP3K6pQpBaQooU76AR021Cs/wCCdsfsfEFlm+2cu5xDM10rAowP3UmrkouBqYEehJwMUx9vbWW5uXEekraxANrklRPvQ0kmrlYLeCOMYLAeI5yKzXi9rqg0PY2al7dZA0LywtGWga4AYbq7KoGVIOdajO+RSlUk62I8Ln6kqS05Nw7ZcBS+tXt5Syq+PEp3BUhgcdDuOh6154LwiO1t44IgQka6RncnzJPuSSfnWf8AYDvAltJBwzjAaJ1wIZZOmOgVn6FfJXzjyJ861F1A6bj40+pFrvsSUmvqedG1ebmTC59BXtm9K8ugIwehqEmKtuNgLkA+nSqWW4ZtRycem3+utMp4cnoKIuHoowFHp/OnqSQjTYpco41Y2ziu0VuSjMc4G3z9Ka/sq4xgYPXb2xn41wvbANGVXw536U7qDemZJ3h8TEQtME6hOsp09VRNiT6A68fWrvtL3kGwVlQ8ycqSiddAxtI3oo6geePTerXjHY77VC8TjAdQCwwHA1a8A4O2Vpe7TdkEseGXbqPE0eHkdi0j6mVMFyPfptUqcWRNSWSj7j7Yz8QlncD7mDTn9t2xqP7RAcn41o79okHE5IHlx4YUjjIJBc6nY7DY4KjJx0qg7heCsthLNgZmmIBJ6qigD/qZvpWitwgltRSPV/awM9MdcZ6VPgmt5QiviFa/7RskpClGCyEFdOCFRSWGovuScHYZUYJGk5HgdsWYJhUz91zAW85I5HIQFhkeFRqBYAFmOQuabP8AZLZ/L/oYPl6bV9bhjY307dP9Y/1k1JleQja/uE2w7Y6wNSIpZoEGSQMSIzlmzkgALtnffz61b8Gu+eGDomOXG3hYtjmAnB2BGRhh1OGGcHarxeHOBgaBnAPuAMAHbcD3rynC2H4VjXoPCoU4HQZA6D0pHhgptP8AcZhxaxeKQgrjdgPh79eux+G9Q41JOMdfT328vPetVu+zglzrwMjG2+fYiq7/AMJRxkb9RvgYyajcTYp+IQxh8i32etngWKcykrPJy3jIGkZYqpUjfKkb+oLVC7YRfZ+NcOu+iSZt5D8cqM49pM/3KZZOx8X2hJg0gCsHEerMesDAfHr6++fWoveV2faaxLHA5UkUmrO6gOqswPqFZj8qXGxn3c4z+LJfEVQccTiXMzZvaaMDwzJJrzjfxLsf0q/4ehkt0k/MdmHQhhsw+TAj5VWcc7RwWYQ3DlNZIXCMxOOuyg4AyPrUJQKiXiPHdS82Dh0iZGdDsrY6nBL7E+4NNZOaWE7z+HNt9qQfFJQP1SrbhXHoLkMbeVZNONWnVtnp1AoYIp+M2/FecxtZbTlHGlZUbWuwzkhTnfPn51O7K8W4us6Jdw2rQ9GlRtLgeRxq338tIq4dwASSAACST0AG+TUOx7VWrYKXVucEH+uj/maVMGjK+1HBhZ389sBhNXOh225Um+kfuNlfrVM+zhv7XhPx6g/xHzrUO9a0Se3hvY2VjA2iQqwOY5NtyMjwuVPtqNZnPHlSPPy+Pl+tZlzFRqZ7M7zwOu69no/qg9vdf7R7FTeD9oHsrhLlOijRNjq0LEZJ8sqcEVVRXmQCVYZ9BqHv0zUywnVzhSGzjbY567EVXi5UnqNW7VC9oullZe68/wDDP0lwziSzxrImdLAEZGMggEEeoIOciikDu57QJah7K5cRhFWW1eVguu3foupjgtGfAcfLpRW7F5SZ5ZOOmTR//9k="/>
          <p:cNvSpPr>
            <a:spLocks noChangeAspect="1" noChangeArrowheads="1"/>
          </p:cNvSpPr>
          <p:nvPr/>
        </p:nvSpPr>
        <p:spPr bwMode="auto">
          <a:xfrm>
            <a:off x="182563" y="-182563"/>
            <a:ext cx="330200" cy="304801"/>
          </a:xfrm>
          <a:prstGeom prst="rect">
            <a:avLst/>
          </a:prstGeom>
          <a:noFill/>
          <a:ln w="9525">
            <a:noFill/>
            <a:miter lim="800000"/>
            <a:headEnd/>
            <a:tailEnd/>
          </a:ln>
        </p:spPr>
        <p:txBody>
          <a:bodyPr/>
          <a:lstStyle/>
          <a:p>
            <a:pPr algn="ctr"/>
            <a:endParaRPr lang="zh-TW" altLang="en-US">
              <a:ea typeface="標楷體" pitchFamily="65" charset="-120"/>
            </a:endParaRPr>
          </a:p>
        </p:txBody>
      </p:sp>
      <p:pic>
        <p:nvPicPr>
          <p:cNvPr id="22537" name="Picture 9" descr="http://www.digitimes.com.tw/NewsImg/2008/1218/117481-2-JVYZ4.jpg"/>
          <p:cNvPicPr>
            <a:picLocks noChangeAspect="1" noChangeArrowheads="1"/>
          </p:cNvPicPr>
          <p:nvPr/>
        </p:nvPicPr>
        <p:blipFill>
          <a:blip r:embed="rId3" cstate="email"/>
          <a:srcRect/>
          <a:stretch>
            <a:fillRect/>
          </a:stretch>
        </p:blipFill>
        <p:spPr bwMode="auto">
          <a:xfrm>
            <a:off x="512763" y="3861050"/>
            <a:ext cx="6248400" cy="2554287"/>
          </a:xfrm>
          <a:prstGeom prst="rect">
            <a:avLst/>
          </a:prstGeom>
          <a:noFill/>
          <a:ln w="9525">
            <a:noFill/>
            <a:miter lim="800000"/>
            <a:headEnd/>
            <a:tailEnd/>
          </a:ln>
        </p:spPr>
      </p:pic>
      <p:pic>
        <p:nvPicPr>
          <p:cNvPr id="22538" name="Picture 8" descr="Alan Greenspan Caricature"/>
          <p:cNvPicPr>
            <a:picLocks noChangeAspect="1" noChangeArrowheads="1"/>
          </p:cNvPicPr>
          <p:nvPr/>
        </p:nvPicPr>
        <p:blipFill>
          <a:blip r:embed="rId4" cstate="email"/>
          <a:srcRect/>
          <a:stretch>
            <a:fillRect/>
          </a:stretch>
        </p:blipFill>
        <p:spPr bwMode="auto">
          <a:xfrm>
            <a:off x="7380226" y="1700810"/>
            <a:ext cx="1785938" cy="2049463"/>
          </a:xfrm>
          <a:prstGeom prst="rect">
            <a:avLst/>
          </a:prstGeom>
          <a:noFill/>
          <a:ln w="9525">
            <a:noFill/>
            <a:miter lim="800000"/>
            <a:headEnd/>
            <a:tailEnd/>
          </a:ln>
        </p:spPr>
      </p:pic>
      <p:pic>
        <p:nvPicPr>
          <p:cNvPr id="22539" name="Picture 6" descr="http://www.globalfire.tv/nj/graphs/greensp.jpg"/>
          <p:cNvPicPr>
            <a:picLocks noChangeAspect="1" noChangeArrowheads="1"/>
          </p:cNvPicPr>
          <p:nvPr/>
        </p:nvPicPr>
        <p:blipFill>
          <a:blip r:embed="rId5" cstate="email"/>
          <a:srcRect/>
          <a:stretch>
            <a:fillRect/>
          </a:stretch>
        </p:blipFill>
        <p:spPr bwMode="auto">
          <a:xfrm>
            <a:off x="5724464" y="1772246"/>
            <a:ext cx="1428750" cy="1931987"/>
          </a:xfrm>
          <a:prstGeom prst="rect">
            <a:avLst/>
          </a:prstGeom>
          <a:noFill/>
          <a:ln w="9525">
            <a:noFill/>
            <a:miter lim="800000"/>
            <a:headEnd/>
            <a:tailEnd/>
          </a:ln>
        </p:spPr>
      </p:pic>
      <p:sp>
        <p:nvSpPr>
          <p:cNvPr id="12" name="投影片編號版面配置區 5"/>
          <p:cNvSpPr txBox="1">
            <a:spLocks/>
          </p:cNvSpPr>
          <p:nvPr/>
        </p:nvSpPr>
        <p:spPr>
          <a:xfrm>
            <a:off x="7594600" y="6492877"/>
            <a:ext cx="2311400" cy="365125"/>
          </a:xfrm>
          <a:prstGeom prst="rect">
            <a:avLst/>
          </a:prstGeom>
        </p:spPr>
        <p:txBody>
          <a:bodyPr vert="horz" lIns="91440" tIns="45720" rIns="91440" bIns="45720" rtlCol="0" anchor="ctr"/>
          <a:lstStyle>
            <a:defPPr>
              <a:defRPr lang="zh-TW"/>
            </a:defPPr>
            <a:lvl1pPr algn="r" rtl="0" fontAlgn="base">
              <a:spcBef>
                <a:spcPct val="0"/>
              </a:spcBef>
              <a:spcAft>
                <a:spcPct val="0"/>
              </a:spcAft>
              <a:defRPr kumimoji="1" sz="1200" b="1" kern="1200">
                <a:solidFill>
                  <a:schemeClr val="tx1">
                    <a:lumMod val="50000"/>
                    <a:lumOff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2pPr>
            <a:lvl3pPr marL="9144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3pPr>
            <a:lvl4pPr marL="13716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4pPr>
            <a:lvl5pPr marL="18288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5pPr>
            <a:lvl6pPr marL="2286000" algn="l" defTabSz="914400" rtl="0" eaLnBrk="1" latinLnBrk="0" hangingPunct="1">
              <a:defRPr kumimoji="1" b="1" kern="1200">
                <a:solidFill>
                  <a:schemeClr val="tx1"/>
                </a:solidFill>
                <a:latin typeface="Times New Roman" pitchFamily="18" charset="0"/>
                <a:ea typeface="新細明體" pitchFamily="18" charset="-120"/>
                <a:cs typeface="+mn-cs"/>
              </a:defRPr>
            </a:lvl6pPr>
            <a:lvl7pPr marL="2743200" algn="l" defTabSz="914400" rtl="0" eaLnBrk="1" latinLnBrk="0" hangingPunct="1">
              <a:defRPr kumimoji="1" b="1" kern="1200">
                <a:solidFill>
                  <a:schemeClr val="tx1"/>
                </a:solidFill>
                <a:latin typeface="Times New Roman" pitchFamily="18" charset="0"/>
                <a:ea typeface="新細明體" pitchFamily="18" charset="-120"/>
                <a:cs typeface="+mn-cs"/>
              </a:defRPr>
            </a:lvl7pPr>
            <a:lvl8pPr marL="3200400" algn="l" defTabSz="914400" rtl="0" eaLnBrk="1" latinLnBrk="0" hangingPunct="1">
              <a:defRPr kumimoji="1" b="1" kern="1200">
                <a:solidFill>
                  <a:schemeClr val="tx1"/>
                </a:solidFill>
                <a:latin typeface="Times New Roman" pitchFamily="18" charset="0"/>
                <a:ea typeface="新細明體" pitchFamily="18" charset="-120"/>
                <a:cs typeface="+mn-cs"/>
              </a:defRPr>
            </a:lvl8pPr>
            <a:lvl9pPr marL="3657600" algn="l" defTabSz="914400" rtl="0" eaLnBrk="1" latinLnBrk="0" hangingPunct="1">
              <a:defRPr kumimoji="1" b="1" kern="1200">
                <a:solidFill>
                  <a:schemeClr val="tx1"/>
                </a:solidFill>
                <a:latin typeface="Times New Roman" pitchFamily="18" charset="0"/>
                <a:ea typeface="新細明體" pitchFamily="18" charset="-120"/>
                <a:cs typeface="+mn-cs"/>
              </a:defRPr>
            </a:lvl9pPr>
          </a:lstStyle>
          <a:p>
            <a:fld id="{D2A27846-145B-4549-A26A-EC70AB33CFE3}" type="slidenum">
              <a:rPr lang="zh-TW" altLang="en-US" smtClean="0">
                <a:solidFill>
                  <a:prstClr val="black">
                    <a:lumMod val="50000"/>
                    <a:lumOff val="50000"/>
                  </a:prstClr>
                </a:solidFill>
              </a:rPr>
              <a:pPr/>
              <a:t>16</a:t>
            </a:fld>
            <a:endParaRPr lang="zh-TW" altLang="en-US" dirty="0">
              <a:solidFill>
                <a:prstClr val="black">
                  <a:lumMod val="50000"/>
                  <a:lumOff val="50000"/>
                </a:prstClr>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標題 1"/>
          <p:cNvSpPr>
            <a:spLocks noGrp="1"/>
          </p:cNvSpPr>
          <p:nvPr>
            <p:ph type="title"/>
          </p:nvPr>
        </p:nvSpPr>
        <p:spPr/>
        <p:txBody>
          <a:bodyPr/>
          <a:lstStyle/>
          <a:p>
            <a:pPr>
              <a:defRPr/>
            </a:pPr>
            <a:r>
              <a:rPr lang="zh-TW" altLang="en-US" dirty="0"/>
              <a:t>佔領華爾街運動</a:t>
            </a:r>
          </a:p>
        </p:txBody>
      </p:sp>
      <p:sp>
        <p:nvSpPr>
          <p:cNvPr id="14340" name="投影片編號版面配置區 3"/>
          <p:cNvSpPr>
            <a:spLocks noGrp="1"/>
          </p:cNvSpPr>
          <p:nvPr>
            <p:ph type="sldNum" sz="quarter" idx="12"/>
          </p:nvPr>
        </p:nvSpPr>
        <p:spPr>
          <a:noFill/>
        </p:spPr>
        <p:txBody>
          <a:bodyPr/>
          <a:lstStyle/>
          <a:p>
            <a:fld id="{919B1486-208A-4139-A379-8AFECB3A986E}" type="slidenum">
              <a:rPr lang="en-US" altLang="zh-TW" smtClean="0"/>
              <a:pPr/>
              <a:t>17</a:t>
            </a:fld>
            <a:endParaRPr lang="en-US" altLang="zh-TW" smtClean="0"/>
          </a:p>
        </p:txBody>
      </p:sp>
      <p:sp>
        <p:nvSpPr>
          <p:cNvPr id="14339" name="內容版面配置區 2"/>
          <p:cNvSpPr>
            <a:spLocks noGrp="1"/>
          </p:cNvSpPr>
          <p:nvPr>
            <p:ph idx="4294967295"/>
          </p:nvPr>
        </p:nvSpPr>
        <p:spPr>
          <a:xfrm>
            <a:off x="1" y="908722"/>
            <a:ext cx="5607774" cy="5112345"/>
          </a:xfrm>
          <a:prstGeom prst="rect">
            <a:avLst/>
          </a:prstGeom>
        </p:spPr>
        <p:txBody>
          <a:bodyPr>
            <a:noAutofit/>
          </a:bodyPr>
          <a:lstStyle/>
          <a:p>
            <a:r>
              <a:rPr lang="zh-TW" altLang="en-US" sz="2400" dirty="0" smtClean="0"/>
              <a:t>美國</a:t>
            </a:r>
            <a:r>
              <a:rPr lang="en-US" altLang="zh-TW" sz="2400" dirty="0" smtClean="0"/>
              <a:t>9%</a:t>
            </a:r>
            <a:r>
              <a:rPr lang="zh-TW" altLang="en-US" sz="2400" dirty="0" smtClean="0"/>
              <a:t>的失業率，懸殊的貧富差距，觸發了這場華爾街之春的寧靜革命。</a:t>
            </a:r>
            <a:endParaRPr lang="en-US" altLang="zh-TW" sz="2400" dirty="0" smtClean="0"/>
          </a:p>
          <a:p>
            <a:pPr>
              <a:spcBef>
                <a:spcPts val="1200"/>
              </a:spcBef>
            </a:pPr>
            <a:r>
              <a:rPr lang="zh-TW" altLang="en-US" sz="2400" dirty="0" smtClean="0"/>
              <a:t>抗議金融霸權和財富不均。</a:t>
            </a:r>
            <a:endParaRPr lang="en-US" altLang="zh-TW" sz="2400" dirty="0" smtClean="0"/>
          </a:p>
          <a:p>
            <a:pPr>
              <a:spcBef>
                <a:spcPts val="1800"/>
              </a:spcBef>
            </a:pPr>
            <a:r>
              <a:rPr lang="zh-TW" altLang="en-US" sz="2400" dirty="0" smtClean="0"/>
              <a:t>反抗大公司的貪婪不公和社會的不平等。</a:t>
            </a:r>
            <a:endParaRPr lang="en-US" altLang="zh-TW" sz="2400" dirty="0" smtClean="0"/>
          </a:p>
          <a:p>
            <a:pPr>
              <a:spcBef>
                <a:spcPts val="1800"/>
              </a:spcBef>
            </a:pPr>
            <a:r>
              <a:rPr lang="zh-TW" altLang="en-US" sz="2400" dirty="0" smtClean="0"/>
              <a:t>關鍵聲明：最基本的事實就是我們</a:t>
            </a:r>
            <a:r>
              <a:rPr lang="en-US" altLang="zh-TW" sz="2400" dirty="0" smtClean="0"/>
              <a:t>99%</a:t>
            </a:r>
            <a:r>
              <a:rPr lang="zh-TW" altLang="en-US" sz="2400" dirty="0" smtClean="0"/>
              <a:t>的人不能再繼續容忍</a:t>
            </a:r>
            <a:r>
              <a:rPr lang="en-US" altLang="zh-TW" sz="2400" dirty="0" smtClean="0"/>
              <a:t>1%</a:t>
            </a:r>
            <a:r>
              <a:rPr lang="zh-TW" altLang="en-US" sz="2400" dirty="0" smtClean="0"/>
              <a:t>人的貪婪與腐敗。</a:t>
            </a:r>
            <a:endParaRPr lang="en-US" altLang="zh-TW" sz="2400" dirty="0" smtClean="0"/>
          </a:p>
          <a:p>
            <a:pPr>
              <a:spcBef>
                <a:spcPts val="1800"/>
              </a:spcBef>
            </a:pPr>
            <a:r>
              <a:rPr lang="zh-TW" altLang="en-US" sz="2400" dirty="0" smtClean="0"/>
              <a:t>抗議者要求在改革中增加針對富人和公司的稅收、結束公司福利、支持工會組織、增強對醫療保險和社會保障制度的保護，因此這個運動具有明顯的左翼色彩。</a:t>
            </a:r>
            <a:endParaRPr lang="en-US" altLang="zh-TW" sz="2400" dirty="0" smtClean="0"/>
          </a:p>
        </p:txBody>
      </p:sp>
      <p:pic>
        <p:nvPicPr>
          <p:cNvPr id="14341" name="Picture 2" descr="http://img.kanzhongguo.com/dat/media/15/2011/10/08/20111008133005110.jpg"/>
          <p:cNvPicPr>
            <a:picLocks noChangeAspect="1" noChangeArrowheads="1"/>
          </p:cNvPicPr>
          <p:nvPr/>
        </p:nvPicPr>
        <p:blipFill>
          <a:blip r:embed="rId2" cstate="print"/>
          <a:srcRect/>
          <a:stretch>
            <a:fillRect/>
          </a:stretch>
        </p:blipFill>
        <p:spPr bwMode="auto">
          <a:xfrm>
            <a:off x="5601073" y="908721"/>
            <a:ext cx="4135437" cy="2786063"/>
          </a:xfrm>
          <a:prstGeom prst="rect">
            <a:avLst/>
          </a:prstGeom>
          <a:noFill/>
          <a:ln w="9525">
            <a:noFill/>
            <a:miter lim="800000"/>
            <a:headEnd/>
            <a:tailEnd/>
          </a:ln>
        </p:spPr>
      </p:pic>
      <p:pic>
        <p:nvPicPr>
          <p:cNvPr id="14342" name="Picture 4" descr="http://djyimg.com/i6/1110142032101959.jpg"/>
          <p:cNvPicPr>
            <a:picLocks noChangeAspect="1" noChangeArrowheads="1"/>
          </p:cNvPicPr>
          <p:nvPr/>
        </p:nvPicPr>
        <p:blipFill>
          <a:blip r:embed="rId3" cstate="print"/>
          <a:srcRect/>
          <a:stretch>
            <a:fillRect/>
          </a:stretch>
        </p:blipFill>
        <p:spPr bwMode="auto">
          <a:xfrm>
            <a:off x="5607774" y="3715540"/>
            <a:ext cx="4167187" cy="277177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B8786184-00BB-47DB-87E3-17CA3F8DA54E}" type="slidenum">
              <a:rPr lang="en-US" altLang="zh-TW" smtClean="0"/>
              <a:pPr>
                <a:defRPr/>
              </a:pPr>
              <a:t>18</a:t>
            </a:fld>
            <a:endParaRPr lang="en-US" altLang="zh-TW"/>
          </a:p>
        </p:txBody>
      </p:sp>
      <p:sp>
        <p:nvSpPr>
          <p:cNvPr id="3" name="內容版面配置區 2"/>
          <p:cNvSpPr>
            <a:spLocks noGrp="1"/>
          </p:cNvSpPr>
          <p:nvPr>
            <p:ph idx="4294967295"/>
          </p:nvPr>
        </p:nvSpPr>
        <p:spPr>
          <a:xfrm>
            <a:off x="200472" y="980728"/>
            <a:ext cx="7170315" cy="5112568"/>
          </a:xfrm>
          <a:prstGeom prst="rect">
            <a:avLst/>
          </a:prstGeom>
        </p:spPr>
        <p:txBody>
          <a:bodyPr>
            <a:normAutofit/>
          </a:bodyPr>
          <a:lstStyle/>
          <a:p>
            <a:r>
              <a:rPr lang="zh-TW" altLang="en-US" sz="3000" dirty="0" smtClean="0"/>
              <a:t>法國經濟學家皮凱堤（</a:t>
            </a:r>
            <a:r>
              <a:rPr lang="en-US" altLang="zh-TW" sz="3000" dirty="0" smtClean="0"/>
              <a:t>Thomas </a:t>
            </a:r>
            <a:r>
              <a:rPr lang="en-US" altLang="zh-TW" sz="3000" dirty="0" err="1" smtClean="0"/>
              <a:t>Piketty</a:t>
            </a:r>
            <a:r>
              <a:rPr lang="zh-TW" altLang="en-US" sz="3000" dirty="0" smtClean="0"/>
              <a:t>）的最新力作</a:t>
            </a:r>
            <a:r>
              <a:rPr lang="en-US" altLang="zh-TW" sz="3000" dirty="0" smtClean="0"/>
              <a:t>《Capital in the Twenty First Century》</a:t>
            </a:r>
            <a:r>
              <a:rPr lang="zh-TW" altLang="en-US" sz="3000" dirty="0" smtClean="0"/>
              <a:t>（</a:t>
            </a:r>
            <a:r>
              <a:rPr lang="en-US" altLang="zh-TW" sz="3000" dirty="0" smtClean="0"/>
              <a:t>21</a:t>
            </a:r>
            <a:r>
              <a:rPr lang="zh-TW" altLang="en-US" sz="3000" dirty="0" smtClean="0"/>
              <a:t>世紀資本論）。</a:t>
            </a:r>
            <a:endParaRPr lang="en-US" altLang="zh-TW" sz="3000" dirty="0" smtClean="0"/>
          </a:p>
          <a:p>
            <a:pPr>
              <a:spcBef>
                <a:spcPts val="1800"/>
              </a:spcBef>
            </a:pPr>
            <a:r>
              <a:rPr lang="zh-TW" altLang="en-US" sz="3000" dirty="0" smtClean="0"/>
              <a:t>「世襲資本主義」（</a:t>
            </a:r>
            <a:r>
              <a:rPr lang="en-US" altLang="zh-TW" sz="3000" dirty="0" smtClean="0"/>
              <a:t>Patrimonial Capitalism</a:t>
            </a:r>
            <a:r>
              <a:rPr lang="zh-TW" altLang="en-US" sz="3000" dirty="0" smtClean="0"/>
              <a:t>）</a:t>
            </a:r>
            <a:endParaRPr lang="en-US" altLang="zh-TW" sz="3000" dirty="0" smtClean="0"/>
          </a:p>
          <a:p>
            <a:pPr>
              <a:spcBef>
                <a:spcPts val="1800"/>
              </a:spcBef>
            </a:pPr>
            <a:r>
              <a:rPr lang="zh-TW" altLang="en-US" sz="3000" dirty="0" smtClean="0"/>
              <a:t>資本主義具有先天重大缺陷，會自然而然不斷擴大財富與所得的差距</a:t>
            </a:r>
            <a:endParaRPr lang="en-US" altLang="zh-TW" sz="3000" dirty="0" smtClean="0"/>
          </a:p>
          <a:p>
            <a:pPr>
              <a:spcBef>
                <a:spcPts val="1800"/>
              </a:spcBef>
            </a:pPr>
            <a:r>
              <a:rPr lang="zh-TW" altLang="en-US" sz="3000" dirty="0" smtClean="0"/>
              <a:t>結合跨國力量，針對全球富豪課徵資本持有稅</a:t>
            </a:r>
            <a:endParaRPr lang="zh-TW" altLang="en-US" sz="3000" dirty="0"/>
          </a:p>
        </p:txBody>
      </p:sp>
      <p:sp>
        <p:nvSpPr>
          <p:cNvPr id="224258" name="AutoShape 2" descr="data:image/jpeg;base64,/9j/4AAQSkZJRgABAQAAAQABAAD/2wCEAAkGBxQTERUUEhIUFhUWFRcVFRQUFxUYFRUXFREWGBgVFhQYHCggGB0lGxcWITEhJSkrLi4uFx8zODMsNygtLisBCgoKDg0OGRAQFywkICQtLCwsLCw0MCwvLC0sMC8sNC8sLCw3LCwsLCwtLCwsLCwsLCwsNCwsNCwsLCwsLCwrLP/AABEIARMAtwMBIgACEQEDEQH/xAAbAAEAAgMBAQAAAAAAAAAAAAAABgcBAgQFA//EAEYQAAEDAQQFBQ0HAgYDAQAAAAEAAgMRBAUSIQYxM3OzEyJBUVMHFBY0YXFygZKhstHSFTJCVJGisSPBJCVSYnTwNUNjJv/EABoBAQADAQEBAAAAAAAAAAAAAAABAgQGAwX/xAAyEQACAQICCAUEAgIDAAAAAAAAAQMCEQQzBRMhMlFxkfASFTRBUhQxU6EigdHhJGGx/9oADAMBAAIRAxEAPwDzrxtsvLSUlk2jx99wAGM5Uqvj9oS9rJ7b/ml5baXeP4jlZdmuWEhjRZw9zmudkGAAMLAalxHTIPevk/yqqsjv8TioMJFQ6qE7r/orTv8Al7WT23/NO/5e1k9t/wA1ang0z8n74fqWfBpn5P3w/UraqTtmDz3C/j/RVX2hL2sntv8Amnf8vaye275q1PBpn5P3w/UsjRpn5P3w/Umqk7Y89wv4/wBFVfaEvaye2/5p9oS9rJ7b/mrUOjTPyfvh+pPBpn5P3w/Umqk7Y89wv4/0VX9oS9tJ7b/mnf0vaye2/wCatXwaZ+T98P1LB0Zb+UI8xi+pSopCKtO4W2yIqxtsm7WX23/NO/Ze1l9t/wA1aR0Zb+Vd7UX1LY6NN/KH9YvqVtVWefn0H4l3/RVZtk3ay+2/5rBtk3TLL7b/AJq1PBpv5Q/rD9SeDbfyh/WH6lGqrC07B7xIqrv+XtZPbd81nv8Al7WT23fNWp4NM/J++H6k8Gmfk/fD9SjVSHr57hfxlVfaEvaye2/5rP2hL2sntv8AmrUGjTPyfvh+pZ8Gmfk/fD9SjVSdsee4X8f6Kq7/AJe1k9t3zT7Ql7WT23/NWp4NM/J++H6lnwaZ+T98P1JqpO2PPcL+P9FVd/y9rJ7bvmn2hL20ntv+atTwbZ+T98P1LmtNywirXWcMdgLhURkEAgHNpP8AqCOiRK7LU6bwtTtqv/CB6P2+TvllZHkc6oLnGv8ATd1lF8rk8aZ53/A9F6Rtuk9MfHHrdlPsjlvLay7yTiOVyXJtYtzN8dmVNXjtZd4/iOVy3JtYtzN8dmVIs3qZdP8Ap4u+BIaLKItxygoiIgFEoiIAiIgFEREAolERAKJREQCiIiAUREQGCFH9INq3cycWJSEqPaQbVu5fxYl5y7jPSHMRUlx+Ns9J/DciXH42z0n8NyLwg3DssfmLkjkvHay7yTiOVy3JtYtzN8dmVNXjtZd5JxHK5bk2sW5m+OzKkOd1Mmn/AE8XfAkSIi3HKBERAEREAREQBERAEREAREQBERAEREAKj2kG1buX8WJSEqPaQbVu5fxYlSXcZ6Q5iKkuPxtnpP4bkS4/G2ek/huRZ4N07LH5i5I5Lx2su8k4jlctybWLczfHZlTV47WXeScRyuW5NrFuZvjsypDndTJp/wBPF3wJEiItxygREQBERAEREARaueBrK15dvWEB9EWrXg6itkAREQBERAEREAKj2kG1buX8WJSEqPaQbVu5fxYlSXcZ6Q5iKkuPxtnpP4bkS4/G2ek/huRZ4N07LH5i5I5Lx2su8k4jlctybWLczfHZlTV47WXeScRyuW5NrFuZvjsypDndTJp/08XfAkSIsErccoZRa4lkOU2IMogKxVLEmViizVYLkBq9gK+XejepfeqVUOlMGrIwFvRYxLBclhc2RYBSqkGUWuJZqoBlFiqygBUe0g2rdy/ixKQlR7SDat3L+LEqS7jPSHMRUlx+Ns9J/DciXH42z0n8NyLPBunZY/MXJHJeO1l3knEcrluTaxbmb47MqavHay7yTiOVy3JtYtzN8dmVIc7qZNP+ni74EiXxtUzWNLnGjQKknoovsoj3TJXNsTsOokB1OonNbaqvCrnMwR6ySmjizzTpTbLU9wsMI5Nppykmoleho/edu5fkrXE0AgkPbqy6F6midnYyyRBgFMAJI6SRUk+tewAqKip7fEaJpqF4o6Y1ZbL+5sCode+lnJXhHACMH3ZD1Of93+36qSXvbmwQvldqY0nznoA9aqiKxsmss9oklYLQ5+NjS4YuadXrz9yiWtrYj10fhaZE661s+39suMOUS0z0gns74mQNa4yEto7ryp0rv0Jvbvmyscfvjmv846fXr9ajndKlLJ7K5raua8kDrIIySSr+F0VwmH/5WrrX2vsfI6Lv0ttDJ2w22EM5TJrm6q9FfJVSm+7YYrNJI2mJjC4V1VChLbPa7wtEL5YOSiiOKrtZ8nlUv0t8Sn3Z/hRTVU6WWxEcaloVlf3Sd19zTRC832iyslfTE4urTVk6ijukN/XhZ3SPMUYha+jXmhyJo3LEvV7m3iEfnd8RWndN8Qf6TPjCO+rvcmOmOnGOh0pp1W28Lnz0XvO3zPY6aJghczFjaRXMVblX+ylxOWa8zRcf4Oz7lnwBedp7fHe1lOE8+TmMp5RmfUFdPw03bM9dGuxHgoptttZHJo7pUJ7bPFXm1/peXBk5S4FU/arOyyRWaaKVrpWGsjWkVIdnTy0zHrVs3famyxte01a5ocPWKqsNbexntpHDUUeGuNfxez+1/n7kftV/SNvNlmAbgcypOeLUfkpWFX14H/PI6dn/AGKn6tG278zxxUaoVFl96UbFR7SDat3L+LEpAVH9INq3cv4sSS7jPCHMRUlx+Ns9J/DciXH42z0n8NyLPBunZY/MXJHJeO1l3knEcrluTaxbmb47MqavHay7yTiOVy3JtYtzN8dmVIc7qZNP+ni74EiXDfF3NtEL4n/deCK9I6iPWu5Yqt1rnK01Olpr7la2C1Wy7qwvgdPEPuOZXV76eZe5cF+Wq0TjHZ3RQBpzdrLujMqVuajGrzUdvc1S4qiRPxRrxP3/ANEM0+jmnfDZo2OwOcDI8A4QK9J8mv1LrboFY6bM+ep+alJC2opcabbe0hYyWmhUUPwpcPcgGjNiksdvkhax3ISZtdQ4WnDUZ/qP0XTpvZHvtVkLWOc1slXECoAqNammBCE1eyxZ4ypyay221n0sas6F5mlMZdZJmtBJLCABrJXrBYIV2tljJRU6a1VwI53PrO6OxMa9pa4F2ThQ/eKx3Q7M+SxObG0udiZk0VP3wpKAjgo8H8fCe31FWu1ttt7nmaNMLbJC0ggiJgIORBDBkoled2vt15YZGPFnhBFSCA45Vof+6lPwFjAoqoukiY8TVHXVIltf6uRafQCyYCGsIdQ0OJ2R6DrXx7nj5o432eZjgY3HC4jJzSTqPkp71MSsAIo0ndFqsZJVG6K3dPbt9iudJjNFeTbRHA+QNYBkDStD00Up0ZvqW0Y+Vs7osNKV/FXX0DyL3S1AKKKY7O6ZEuJUkapdG1K1zNV4GkG1buX8WFSAqP6QbVu5fxYkm3GeUO+ipLj8bZ6T+G5EuPxtnpP4bkWeDdOyx+YuSOS8drLvJOI5XLcm1i3M3x2ZU1eO1l3knEcrluTaxbmb47MqQ53Uyaf9PF3wJEsUWUW45Q5LRagxwBLRUOJq4Cga2pOesfxVbWe2Me3Ex7XNGtzSCBQajRctuusSuLnOcKwyQ0GHVLSpqRWuQp/C1s91BkckbHPaJC91Rhq0yV+7lQ06K9FOpCDeK92OkYwOBxx8o01GYJyAGs1of0K6mWkODsDg4t1htCa9X8LzW3A0PY7HJVrWNH3fuxse0NrT/wCjium6bqbZ4uTjJoOmgxaqAk05xp0lWJOe7r85SpcwRjE9gLntOJ0ZIeAPJR3sldot8eQ5RlXVw84c6lfu9eo/ovLdo0wwRw8pJRnKHEAzE4yteHF3NpXnuOQzz610/YjMeOrsXJ8nUhpIyeMQNMjR7tVNaA6W3lEaFsjCHODGkHFzi2oGXkz8y+kFsa/7jmu6cnA5YiK5eUEeo9OS82O4Qxwc17zhfygZzQ0kWYQhurIYR7yvvYroaGUe2pMjpqVNGue8uoKUyFSoZB8vt4GeSFoBMRbyhxtFA5oJdQ9AxNr511w3pGQMUjGuLA/CXtJDSBnkcxmM/Kvg25gGTNxuJmLy5xDcQxgDCCBqAFACCtbTcgdHIwud/UDWudzcQa1oAAyy1V8lclBJ3QWtr3Oa1wLmhpIHRiFR+q5bPeuMnCw8mHvjMhIABjBxOp/pxNLa9Y9a+thsHJl5DnEvLSa9FGBuvWch01XGbhaY3R438m5rwI+aA3lH4zqFTnXX0EoDt+04qtHKx86uHnN52dKDPM1yWW3jEQTyjQKubmaZsNHa+o5Lj+wmEtNSCzBSgaBzZC/VTKrnVPojqXyl0cDmsaZZOYXn8GfKSskNRTrb0dBKsD0TeMWIt5WOoLQRibUFx5oIrrOoLoikDgCCCDqI1fqvKtl0BzDHSokl5R7jTE04g7Kgz+6G+ZeyAoYBUf0g2rdy/ixKQlR7SDat3L+LEvOXcZ6Q5iKkuPxtnpP4bkS4/G2ek/huRZ4N07LH5i5I5Lx2su8k4jlctybWLczfHZlTV47WXeScRyuW5NrFuZvjsypDndTJp/08XfAkSIi3HKBERAEREARFqX+QoDZF8pJqdBXw7+62lQ6kgdiL5RzV6Ctw7yFSDZERAEREAREQAqPaQbVu5fxYlISo9pBtW7l/FiVJdxnpDmIqS4/G2ek/huRLj8bZ6T+G5Fng3TssfmLkjkvHay7yTiOVy3JtYtzN8dmVNXjtZd5JxHK5bk2sW5m+OzKkOd1Mmn/Txd8CRIiLccoEREAREQBKIiAxRMKyiAUREQBERAEREAREQAqPaQbVu5fxYlISo9pBtW7l/FiVJdxnpDmIqS4/G2ek/huRLj8bZ6T+G5Fng3TssfmLkjkvHay7yTiOVy3JtYtzN8dmVNXjtZd5JxHK5bk2sW5m+OzKkOd1Mmn/AE8XfAkSIi3HKArFV87VHiY5oJaS0gOGsVFKjyhVHabntTb2jsH2pay19mdOZKtxAh7hhpSlMlFwXBVMS8K+I3wXbKBK9z47O+kpPPLmxmjieuq8PQ3SmE3ZAZ7ZFyxhq/HIzHiIJzBNQapcWJziSqhncovCSa7hJLI6R3LTjE41NGzENFfNReNZ5bXe88xitL7LYoZDE0xU5WV7dZJOoVS4LMqs1VYXkbZcz45nWuS1WNz2xytmpjixmge1w6KqwrxtgjgfLXJsbn18zaoLHWHoHKCdyXSfvqxESO/qQuIfiyOBxLmH2cvUvh3PtLnWy8Le0n+mMDoPLGxzmE+s0PrS5NixKrGJfG2WlsbHSPNGsaXOPUADX+FWvc30ummtszLQC1lqraLJi6Y2uwYR5MIafPVLkItFYxLg0htEkdlmfEKyNjc5g/3AZKs9B4p7U2G0RXw90+IOtFnkw4QM8TBHkR0CqAtwFFhmpZUgFR7SDat3L+LEpCVHtINq3cv4sSpLuM9IcxFSXH42z0n8NyJcfjbPSfw3Is8G6dlj8xckcl47WXeScRyuW5NrFuZvjsypq8drLvJOI5XLcm1i3M3x2ZUhzupk0/6eLvgSJERbjlAq7vA//p7P/wAB/EerEXxdZ2Yw8tbiAoHUFadVUCPN0xP+AtX/AB5eGVC9CNDbBNddnmlskL5HQBznubUl1DmfKrJewOBBAIORB1ELWOJrW4WgBurCBQfoosTcg3cab/lQA7a0D1csQvH0XvtlzzT2O3VijdM+WC0FpMb2yZ0Lmg0I1Zq0YIGsFGNDR1NFBU+QL522xxytwyRse3qe0OH6FCLlY6a6QRXsGXfYCZ8crHTytB5OOONwceeRQnLoUi7qNq5C55wDmWMhZ1kvc1n8Z+pSqw2GKFuGKNjB1MaB/C+s9nY8Ue1rh1OAI96WFymNJ7ktFh72NiBHflljsMo10eGNpIf92EOz869m67ubd992OBh5slgdDU/icxwcXHykg/qrOfA12GrQcJq2o1EClR6kfZmFwc5rS4anECo8xSxNyBd1S2ySthu6zH+ta3Ud/tiaKvJ6qmg/VRrSK4rzsscFre6yubYMJYyBrmu5IUDmknWKfNXCbMwvx4G49WKgxeaq3kYHAhwBB1g6ilhc8S238TYDa7OzlwYhK1gNC4UBIB69aqrSq9bFaWWae7aNvN0jKMhDmuBJBeJRShAPSfmrviha1uFoDR0AAAfouWz3TAx5kZDE17tbmsAcfOUsDshrQV19Pn6VusBZUkAqPaQbVu5fxYlISo9pBtW7l/FiVJdxnpDmIqS4/G2ek/huRLj8bZ6T+G5Fng3TssfmLkjkvHay7yTiOVy3JtYtzN8dmVNXjtZd5JxHK5bk2sW5m+OzKkOd1Mmn/Txd8CRIiLccoF4OmukYsFm5cxuk57WYGkAkvNBrXvKAd2wn7NFNffENOonHkD60CO7R3Tps9oFmms01mmc0vjZKBR7RrwkL0dI9IxZZLKwxl3fMwiBBAwkitT1+pR25Lit1ot0Fst4gibZ2OEUUTi4kvFC5zvN0Lbul+NXV/wA1vwqCbbSWaTXsLJZJrQ5peImF5aDQmhGVSvEvbTmKGywTFjny2hrDDZmEGRxeAadQA619+6f/AOJtm5d/IVe9zMtjtrG28E2iSGM2OV5rHyXJjmR9DXUqgSLStF6PjsbrRLFhcyMyOiDqkUFcOKlK0UWuzug2icRuZdNpMcmGkgLSzC4jnZdFM/UpHph/461bmT4SoToFdt6usdkdHbLO2zGNhERiJeI8uaXddOlAib6TXzLZmMfFZJbSXOwlkRALRhJxGvRXJR/RnugSW2RjWXfO2MvLHTFzSxhAzBpnWqnRGSgHcXFbFN/ypvjTaDu0w03ksD3VsM0sTWtc6dpAjFa5GvTl713aJ6Ry2vGZLHLZ2tDXMdIQRIH1+7TyAfquDuwj/J7T6LfjCktwj/DQbmPhhAeRo9pULRabTZpIjDNZyKtcWnGw1pI0j8Oo+tZ0X0qFtlnEUTuRhfyYnJGGVwrXAKahQZ+UeVRHux3Y6IRW2zP5OYkWV7hreyWoFfMf5U90VuOOxWWOCPUxuZ6XO/E49dSgseuERFJAKj2kG1buX8WJSEqPaQbVu5fxYlSXcZ6Q5iKkuPxtnpP4bkS4/G2ek/huRZ4N07LH5i5I5Lx2su8k4jlctybWLczfHZlTV47WXeScRyuW5NrFuZvjsypDndTJp/08XfAkSIi3HKBeBpto739ZxDynJ0kZJipXZurSnlXvogNImUAHUAPcvB0m0c77lssnKYO9phKBSuOmWHyKQolgeXpPdPfdkms+PByrCzHSuGpGdF4d8aDxz2KCzueWyQNYIrQ0UexzGgVArkDTUpgiiwPFmuqSSxOs0suJ7ozG6XDStRTFhrrootdGgdsgETGXvNyUeECIRsDcAIODrodSsNFNhc1IyXgaE6N94wvi5TlMUr5K0pTGa0UhRAeJpjcfftkks2PBygAx0rShrq9S9K77PycTI61wMayvXhaBWnqXSii20Ee0z0c7+gZFynJ4ZmS4qVrgNaUXvsC2RSAiIgBUe0g2rdy/ixKQlR7SDat3L+LEqS7jPSHMRUlx+Ns9J/DciXH42z0n8NyLPBunZY/MXJHJeO1l3knEcrluTaxbmb47MqavHay7yTiOVy3JtYtzN8dmVIc7qZNP+ni74EiREW45QLSWTCKmusDLymi3WCEBxfa0eHFU0wudqNaNNCVkXrHVoqecQBkaZtc7+GFdXJjqHuWeTHV/3P5lAczLxYQCKkOpQga61+krDLyYWtdnRzsAy6akf2K6WxgJyQ6kB8O/2YcVTSuHV04sNKefJa/aTMzzqAuBNOlpAP8AIXUIwsckOpAc32kyrRnziAMulwJFfUFmS8mAuBObaV9ZA/uF0cmOofoE5MID49+sy15mnuqtHXnGK1dSgBNR0F2H+V1cmEMY6kByG9Y60qSaA0Azo6lPiC6LPaA+uGuTi01FM2mhW3JDqWzW0QGUREAKj2kG1buX8WJSEqPaQbVu5fxYlSXcZ6Q5iKkuPxtnpP4bkS4/G2ek/huRZ4N07LH5i5I5Lx2su8k4jlctybWLczfHZlTV47WXeP4jlclx7WLczfHZ1SHO6mTT/p4u+BI0RFuOUCIiAIiVQBERAEREARKogCJVKoAiVQFAEREAKj2kG1buX8WJSAqP6QbVu5fxYlSXcZ6Q5iKkuPxtnpP4bkS4vGmek/huRZ4N07LH5i5I5bx20u8fxCrjuM/1YtzNxLOqcvHbS7yTiOUtj00jo3FC4loIByyrhrQ1r+EfovKmpUV3K6WwsuIgiUauWwsqqBprF2L/AHfNPDaLsX+75rR9SuBz/k2L+Ba6KqPDaLsX+75p4bRdi/3fNR9TTwHk2L+BaxK+UkhAJy8mtVd4axdi73fNfeDugtaQeTkIGQbzaUI6FanE08CPJ8X8CzI5K/zRfO2T4W16SaAUJr6h5KqA27ujQubQRSZ0rWnRnTX1ryJtNG6mRkVIzPQMLgaCuujiPWVZz0J2K06IxbV/Ay0orXkag5AnV0DzrAthrTA7o82Y66UVWeGYJH9PIAhvRkRRvrqfejtNAcjC0CjACBzuZhrmXUzwno6QmuoJ8oxfwLStFqcCQGVAFagPNTnlzWkdHWulj9X/AH1V61UI0vaG0ER6aZgAVFBVo19PUt4dMWggcnzB+EACuWR1qHPSiVofF/AtZ9ozyBPODTkaZmh/la2e1VDa1JcMWQNKHzn/AL1Ks3absrXk5NbTTmU5rsQ96xFppG0NDY5BhpQ80k0prJ8yr9TTwJ8mxfwLNjtYwgkGuAOdQHKra5/JZ7551PS1V/CWAfEqwGmceENEcgAbh/DUjDTMnpost01iDg7knkjFQHDSrg0df+xqfU08B5Ni/gWgZ+cAAenUOkFvzK2FoGoVPmGroz6lVbNM4wBSOTKprzKkupVxr05LYaaRgACOQUrmMNTXXmfWn1NPAeTYv4FpG0t6+ipI1AHrPmXg3w6swB+8IpMqE5CWM192rpUKdpnHSgieBTDQYcx1V1o7TVlDSN4JrnRh10665ZD9FWuemqlqxajQ+LVSfgI7copa2itec/PV/wCt3QUWtySVtTXZ1Lnuz63MeSiiF2pOgxqesV+CJZatH7OZJCY/xuP339df9S5ho/Z67P8AfJ9SIoaVzFHNJ4d5/Ze5t4P2fs/3yfUng/Z+z/fJ9SIli2uk+T6jwfs/Z/vk+pPB+z9n++T6kRLEa6T5PqPB+z9n++T6k8H7P2Z9uT6lhFFiddJ8n1Dbgs/Z/vf9S2Oj9n7P98n1IihJBzSX3n1NfB+z9n+9/wBSz9gWfs/3v+pEU2Q10nyfUeD9n7P97/qQaP2fs/3v+pEU2VhrpPk+o8H7P2f75PqTwfs/Z/vk+pESxGuk+T6jwfs/Z/vk+pPB+z9n++T6kRLE66T5PqPsCz9n+9/1J4P2fs/3yfUiJYa6T5PqZGj9n7P98n1LRtwWeuzPtyfUiIkFNJ8n1PpY7ohZOMLKUrTnOP4fKfKVlEXrT9jzlqbabfsf/9k="/>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224260" name="Picture 4" descr="http://www.ctdf.org.tw/upload/times/20140502142115.jpg"/>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7154763" y="286821"/>
            <a:ext cx="2495550" cy="3752851"/>
          </a:xfrm>
          <a:prstGeom prst="rect">
            <a:avLst/>
          </a:prstGeom>
          <a:noFill/>
        </p:spPr>
      </p:pic>
      <p:pic>
        <p:nvPicPr>
          <p:cNvPr id="224262" name="Picture 6" descr="http://www.mingpaotor.com/ftp/News/20140525/25TA009_.jpg"/>
          <p:cNvPicPr>
            <a:picLocks noChangeAspect="1" noChangeArrowheads="1"/>
          </p:cNvPicPr>
          <p:nvPr/>
        </p:nvPicPr>
        <p:blipFill>
          <a:blip r:embed="rId3" cstate="print"/>
          <a:srcRect/>
          <a:stretch>
            <a:fillRect/>
          </a:stretch>
        </p:blipFill>
        <p:spPr bwMode="auto">
          <a:xfrm>
            <a:off x="7524707" y="3829368"/>
            <a:ext cx="1714500" cy="2571751"/>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美國經濟數據</a:t>
            </a:r>
            <a:endParaRPr lang="zh-TW" altLang="en-US" dirty="0"/>
          </a:p>
        </p:txBody>
      </p:sp>
      <p:sp>
        <p:nvSpPr>
          <p:cNvPr id="5" name="Text Box 29"/>
          <p:cNvSpPr txBox="1">
            <a:spLocks noChangeArrowheads="1"/>
          </p:cNvSpPr>
          <p:nvPr/>
        </p:nvSpPr>
        <p:spPr bwMode="auto">
          <a:xfrm>
            <a:off x="272480" y="5882880"/>
            <a:ext cx="4446494" cy="276999"/>
          </a:xfrm>
          <a:prstGeom prst="rect">
            <a:avLst/>
          </a:prstGeom>
          <a:noFill/>
          <a:ln w="9525">
            <a:noFill/>
            <a:miter lim="800000"/>
            <a:headEnd/>
            <a:tailEnd/>
          </a:ln>
        </p:spPr>
        <p:txBody>
          <a:bodyPr wrap="square">
            <a:spAutoFit/>
          </a:bodyPr>
          <a:lstStyle/>
          <a:p>
            <a:pPr fontAlgn="auto">
              <a:spcBef>
                <a:spcPts val="0"/>
              </a:spcBef>
              <a:spcAft>
                <a:spcPts val="0"/>
              </a:spcAft>
            </a:pPr>
            <a:r>
              <a:rPr kumimoji="0" lang="en-US" altLang="zh-TW" sz="1200" b="0" dirty="0">
                <a:solidFill>
                  <a:srgbClr val="1F497D">
                    <a:lumMod val="75000"/>
                  </a:srgbClr>
                </a:solidFill>
                <a:latin typeface="微軟正黑體" pitchFamily="34" charset="-120"/>
                <a:ea typeface="微軟正黑體" pitchFamily="34" charset="-120"/>
              </a:rPr>
              <a:t>Source</a:t>
            </a:r>
            <a:r>
              <a:rPr kumimoji="0" lang="en-US" altLang="zh-TW" sz="1200" b="0" dirty="0" smtClean="0">
                <a:solidFill>
                  <a:srgbClr val="1F497D">
                    <a:lumMod val="75000"/>
                  </a:srgbClr>
                </a:solidFill>
                <a:latin typeface="微軟正黑體" pitchFamily="34" charset="-120"/>
                <a:ea typeface="微軟正黑體" pitchFamily="34" charset="-120"/>
              </a:rPr>
              <a:t>:</a:t>
            </a:r>
            <a:r>
              <a:rPr kumimoji="0" lang="zh-TW" altLang="en-US" sz="1200" b="0" dirty="0" smtClean="0">
                <a:solidFill>
                  <a:srgbClr val="1F497D">
                    <a:lumMod val="75000"/>
                  </a:srgbClr>
                </a:solidFill>
                <a:latin typeface="微軟正黑體" pitchFamily="34" charset="-120"/>
                <a:ea typeface="微軟正黑體" pitchFamily="34" charset="-120"/>
              </a:rPr>
              <a:t> </a:t>
            </a:r>
            <a:r>
              <a:rPr kumimoji="0" lang="zh-TW" altLang="en-GB" sz="1200" b="0" dirty="0" smtClean="0">
                <a:solidFill>
                  <a:srgbClr val="1F497D">
                    <a:lumMod val="75000"/>
                  </a:srgbClr>
                </a:solidFill>
                <a:latin typeface="微軟正黑體" pitchFamily="34" charset="-120"/>
                <a:ea typeface="微軟正黑體" pitchFamily="34" charset="-120"/>
              </a:rPr>
              <a:t>美國</a:t>
            </a:r>
            <a:r>
              <a:rPr kumimoji="0" lang="zh-TW" altLang="en-GB" sz="1200" b="0" dirty="0">
                <a:solidFill>
                  <a:srgbClr val="1F497D">
                    <a:lumMod val="75000"/>
                  </a:srgbClr>
                </a:solidFill>
                <a:latin typeface="微軟正黑體" pitchFamily="34" charset="-120"/>
                <a:ea typeface="微軟正黑體" pitchFamily="34" charset="-120"/>
              </a:rPr>
              <a:t>商業部經濟分析</a:t>
            </a:r>
            <a:r>
              <a:rPr kumimoji="0" lang="zh-TW" altLang="en-GB" sz="1200" b="0" dirty="0" smtClean="0">
                <a:solidFill>
                  <a:srgbClr val="1F497D">
                    <a:lumMod val="75000"/>
                  </a:srgbClr>
                </a:solidFill>
                <a:latin typeface="微軟正黑體" pitchFamily="34" charset="-120"/>
                <a:ea typeface="微軟正黑體" pitchFamily="34" charset="-120"/>
              </a:rPr>
              <a:t>局</a:t>
            </a:r>
            <a:r>
              <a:rPr kumimoji="0" lang="en-US" altLang="zh-TW" sz="1200" b="0" dirty="0" smtClean="0">
                <a:solidFill>
                  <a:srgbClr val="1F497D">
                    <a:lumMod val="75000"/>
                  </a:srgbClr>
                </a:solidFill>
                <a:latin typeface="微軟正黑體" pitchFamily="34" charset="-120"/>
                <a:ea typeface="微軟正黑體" pitchFamily="34" charset="-120"/>
              </a:rPr>
              <a:t>(2015/1/30).</a:t>
            </a:r>
            <a:endParaRPr kumimoji="0" lang="zh-TW" altLang="en-US" sz="1200" b="0" dirty="0">
              <a:solidFill>
                <a:srgbClr val="1F497D">
                  <a:lumMod val="75000"/>
                </a:srgbClr>
              </a:solidFill>
              <a:latin typeface="微軟正黑體" pitchFamily="34" charset="-120"/>
              <a:ea typeface="微軟正黑體" pitchFamily="34" charset="-120"/>
            </a:endParaRPr>
          </a:p>
        </p:txBody>
      </p:sp>
      <p:graphicFrame>
        <p:nvGraphicFramePr>
          <p:cNvPr id="5124" name="Object 4"/>
          <p:cNvGraphicFramePr>
            <a:graphicFrameLocks noChangeAspect="1"/>
          </p:cNvGraphicFramePr>
          <p:nvPr>
            <p:extLst>
              <p:ext uri="{D42A27DB-BD31-4B8C-83A1-F6EECF244321}">
                <p14:modId xmlns:p14="http://schemas.microsoft.com/office/powerpoint/2010/main" val="3021950436"/>
              </p:ext>
            </p:extLst>
          </p:nvPr>
        </p:nvGraphicFramePr>
        <p:xfrm>
          <a:off x="420066" y="972815"/>
          <a:ext cx="4215376" cy="4601716"/>
        </p:xfrm>
        <a:graphic>
          <a:graphicData uri="http://schemas.openxmlformats.org/presentationml/2006/ole">
            <mc:AlternateContent xmlns:mc="http://schemas.openxmlformats.org/markup-compatibility/2006">
              <mc:Choice xmlns:v="urn:schemas-microsoft-com:vml" Requires="v">
                <p:oleObj spid="_x0000_s6317" name="工作表" r:id="rId4" imgW="3009995" imgH="3558499" progId="Excel.Sheet.12">
                  <p:link updateAutomatic="1"/>
                </p:oleObj>
              </mc:Choice>
              <mc:Fallback>
                <p:oleObj name="工作表" r:id="rId4" imgW="3009995" imgH="3558499" progId="Excel.Sheet.12">
                  <p:link updateAutomatic="1"/>
                  <p:pic>
                    <p:nvPicPr>
                      <p:cNvPr id="0" name=""/>
                      <p:cNvPicPr>
                        <a:picLocks noChangeAspect="1" noChangeArrowheads="1"/>
                      </p:cNvPicPr>
                      <p:nvPr/>
                    </p:nvPicPr>
                    <p:blipFill>
                      <a:blip r:embed="rId5"/>
                      <a:srcRect/>
                      <a:stretch>
                        <a:fillRect/>
                      </a:stretch>
                    </p:blipFill>
                    <p:spPr bwMode="auto">
                      <a:xfrm>
                        <a:off x="420066" y="972815"/>
                        <a:ext cx="4215376" cy="4601716"/>
                      </a:xfrm>
                      <a:prstGeom prst="rect">
                        <a:avLst/>
                      </a:prstGeom>
                      <a:noFill/>
                      <a:ln>
                        <a:noFill/>
                      </a:ln>
                      <a:effectLst/>
                      <a:extLst/>
                    </p:spPr>
                  </p:pic>
                </p:oleObj>
              </mc:Fallback>
            </mc:AlternateContent>
          </a:graphicData>
        </a:graphic>
      </p:graphicFrame>
      <p:graphicFrame>
        <p:nvGraphicFramePr>
          <p:cNvPr id="5125" name="Object 5"/>
          <p:cNvGraphicFramePr>
            <a:graphicFrameLocks noChangeAspect="1"/>
          </p:cNvGraphicFramePr>
          <p:nvPr>
            <p:extLst>
              <p:ext uri="{D42A27DB-BD31-4B8C-83A1-F6EECF244321}">
                <p14:modId xmlns:p14="http://schemas.microsoft.com/office/powerpoint/2010/main" val="3112636818"/>
              </p:ext>
            </p:extLst>
          </p:nvPr>
        </p:nvGraphicFramePr>
        <p:xfrm>
          <a:off x="4969300" y="953354"/>
          <a:ext cx="4550391" cy="2386775"/>
        </p:xfrm>
        <a:graphic>
          <a:graphicData uri="http://schemas.openxmlformats.org/presentationml/2006/ole">
            <mc:AlternateContent xmlns:mc="http://schemas.openxmlformats.org/markup-compatibility/2006">
              <mc:Choice xmlns:v="urn:schemas-microsoft-com:vml" Requires="v">
                <p:oleObj spid="_x0000_s6318" name="工作表" r:id="rId6" imgW="3588981" imgH="2042201" progId="Excel.Sheet.12">
                  <p:link updateAutomatic="1"/>
                </p:oleObj>
              </mc:Choice>
              <mc:Fallback>
                <p:oleObj name="工作表" r:id="rId6" imgW="3588981" imgH="2042201" progId="Excel.Sheet.12">
                  <p:link updateAutomatic="1"/>
                  <p:pic>
                    <p:nvPicPr>
                      <p:cNvPr id="0" name=""/>
                      <p:cNvPicPr>
                        <a:picLocks noChangeAspect="1" noChangeArrowheads="1"/>
                      </p:cNvPicPr>
                      <p:nvPr/>
                    </p:nvPicPr>
                    <p:blipFill>
                      <a:blip r:embed="rId7"/>
                      <a:srcRect/>
                      <a:stretch>
                        <a:fillRect/>
                      </a:stretch>
                    </p:blipFill>
                    <p:spPr bwMode="auto">
                      <a:xfrm>
                        <a:off x="4969300" y="953354"/>
                        <a:ext cx="4550391" cy="2386775"/>
                      </a:xfrm>
                      <a:prstGeom prst="rect">
                        <a:avLst/>
                      </a:prstGeom>
                      <a:noFill/>
                      <a:ln>
                        <a:noFill/>
                      </a:ln>
                      <a:effectLst/>
                      <a:extLst/>
                    </p:spPr>
                  </p:pic>
                </p:oleObj>
              </mc:Fallback>
            </mc:AlternateContent>
          </a:graphicData>
        </a:graphic>
      </p:graphicFrame>
      <p:graphicFrame>
        <p:nvGraphicFramePr>
          <p:cNvPr id="5126" name="Object 6"/>
          <p:cNvGraphicFramePr>
            <a:graphicFrameLocks noChangeAspect="1"/>
          </p:cNvGraphicFramePr>
          <p:nvPr>
            <p:extLst>
              <p:ext uri="{D42A27DB-BD31-4B8C-83A1-F6EECF244321}">
                <p14:modId xmlns:p14="http://schemas.microsoft.com/office/powerpoint/2010/main" val="2558856119"/>
              </p:ext>
            </p:extLst>
          </p:nvPr>
        </p:nvGraphicFramePr>
        <p:xfrm>
          <a:off x="4969252" y="3548555"/>
          <a:ext cx="4468785" cy="2472732"/>
        </p:xfrm>
        <a:graphic>
          <a:graphicData uri="http://schemas.openxmlformats.org/presentationml/2006/ole">
            <mc:AlternateContent xmlns:mc="http://schemas.openxmlformats.org/markup-compatibility/2006">
              <mc:Choice xmlns:v="urn:schemas-microsoft-com:vml" Requires="v">
                <p:oleObj spid="_x0000_s6319" name="工作表" r:id="rId8" imgW="3459454" imgH="2072691" progId="Excel.Sheet.12">
                  <p:link updateAutomatic="1"/>
                </p:oleObj>
              </mc:Choice>
              <mc:Fallback>
                <p:oleObj name="工作表" r:id="rId8" imgW="3459454" imgH="2072691" progId="Excel.Sheet.12">
                  <p:link updateAutomatic="1"/>
                  <p:pic>
                    <p:nvPicPr>
                      <p:cNvPr id="0" name=""/>
                      <p:cNvPicPr>
                        <a:picLocks noChangeAspect="1" noChangeArrowheads="1"/>
                      </p:cNvPicPr>
                      <p:nvPr/>
                    </p:nvPicPr>
                    <p:blipFill>
                      <a:blip r:embed="rId9"/>
                      <a:srcRect/>
                      <a:stretch>
                        <a:fillRect/>
                      </a:stretch>
                    </p:blipFill>
                    <p:spPr bwMode="auto">
                      <a:xfrm>
                        <a:off x="4969252" y="3548555"/>
                        <a:ext cx="4468785" cy="2472732"/>
                      </a:xfrm>
                      <a:prstGeom prst="rect">
                        <a:avLst/>
                      </a:prstGeom>
                      <a:noFill/>
                      <a:ln>
                        <a:noFill/>
                      </a:ln>
                      <a:effectLst/>
                      <a:extLst/>
                    </p:spPr>
                  </p:pic>
                </p:oleObj>
              </mc:Fallback>
            </mc:AlternateContent>
          </a:graphicData>
        </a:graphic>
      </p:graphicFrame>
      <p:sp>
        <p:nvSpPr>
          <p:cNvPr id="11" name="AutoShape 4"/>
          <p:cNvSpPr>
            <a:spLocks noChangeArrowheads="1"/>
          </p:cNvSpPr>
          <p:nvPr/>
        </p:nvSpPr>
        <p:spPr bwMode="gray">
          <a:xfrm>
            <a:off x="4991865" y="3569465"/>
            <a:ext cx="4485636" cy="2590339"/>
          </a:xfrm>
          <a:prstGeom prst="roundRect">
            <a:avLst>
              <a:gd name="adj" fmla="val 4800"/>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12" name="AutoShape 4"/>
          <p:cNvSpPr>
            <a:spLocks noChangeArrowheads="1"/>
          </p:cNvSpPr>
          <p:nvPr/>
        </p:nvSpPr>
        <p:spPr bwMode="gray">
          <a:xfrm>
            <a:off x="4969250" y="915188"/>
            <a:ext cx="4508252" cy="2516050"/>
          </a:xfrm>
          <a:prstGeom prst="roundRect">
            <a:avLst>
              <a:gd name="adj" fmla="val 5974"/>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13" name="AutoShape 9"/>
          <p:cNvSpPr>
            <a:spLocks noChangeArrowheads="1"/>
          </p:cNvSpPr>
          <p:nvPr/>
        </p:nvSpPr>
        <p:spPr bwMode="gray">
          <a:xfrm>
            <a:off x="272511" y="946984"/>
            <a:ext cx="4362961" cy="4786295"/>
          </a:xfrm>
          <a:prstGeom prst="roundRect">
            <a:avLst>
              <a:gd name="adj" fmla="val 5365"/>
            </a:avLst>
          </a:prstGeom>
          <a:noFill/>
          <a:ln w="25400">
            <a:solidFill>
              <a:schemeClr val="accent1"/>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14" name="投影片編號版面配置區 5"/>
          <p:cNvSpPr>
            <a:spLocks noGrp="1"/>
          </p:cNvSpPr>
          <p:nvPr>
            <p:ph type="sldNum" sz="quarter" idx="12"/>
          </p:nvPr>
        </p:nvSpPr>
        <p:spPr>
          <a:xfrm>
            <a:off x="7504011" y="6477601"/>
            <a:ext cx="2311400" cy="365125"/>
          </a:xfrm>
        </p:spPr>
        <p:txBody>
          <a:bodyPr/>
          <a:lstStyle/>
          <a:p>
            <a:fld id="{D2A27846-145B-4549-A26A-EC70AB33CFE3}" type="slidenum">
              <a:rPr lang="zh-TW" altLang="en-US" smtClean="0">
                <a:solidFill>
                  <a:prstClr val="black">
                    <a:lumMod val="50000"/>
                    <a:lumOff val="50000"/>
                  </a:prstClr>
                </a:solidFill>
              </a:rPr>
              <a:pPr/>
              <a:t>19</a:t>
            </a:fld>
            <a:endParaRPr lang="zh-TW" altLang="en-US" dirty="0">
              <a:solidFill>
                <a:prstClr val="black">
                  <a:lumMod val="50000"/>
                  <a:lumOff val="50000"/>
                </a:prstClr>
              </a:solidFill>
            </a:endParaRPr>
          </a:p>
        </p:txBody>
      </p:sp>
    </p:spTree>
    <p:extLst>
      <p:ext uri="{BB962C8B-B14F-4D97-AF65-F5344CB8AC3E}">
        <p14:creationId xmlns:p14="http://schemas.microsoft.com/office/powerpoint/2010/main" val="21622277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581789" y="188640"/>
            <a:ext cx="8420100" cy="1362075"/>
          </a:xfrm>
        </p:spPr>
        <p:txBody>
          <a:bodyPr rtlCol="0">
            <a:noAutofit/>
          </a:bodyPr>
          <a:lstStyle/>
          <a:p>
            <a:pPr>
              <a:defRPr/>
            </a:pPr>
            <a:r>
              <a:rPr lang="zh-TW" altLang="en-US" sz="4800" dirty="0" smtClean="0">
                <a:solidFill>
                  <a:schemeClr val="accent1">
                    <a:lumMod val="75000"/>
                  </a:schemeClr>
                </a:solidFill>
              </a:rPr>
              <a:t>歐  洲</a:t>
            </a:r>
            <a:endParaRPr lang="zh-TW" altLang="en-US" sz="4800" dirty="0">
              <a:solidFill>
                <a:schemeClr val="accent1">
                  <a:lumMod val="75000"/>
                </a:schemeClr>
              </a:solidFill>
            </a:endParaRPr>
          </a:p>
        </p:txBody>
      </p:sp>
      <p:sp>
        <p:nvSpPr>
          <p:cNvPr id="4" name="投影片編號版面配置區 3"/>
          <p:cNvSpPr>
            <a:spLocks noGrp="1"/>
          </p:cNvSpPr>
          <p:nvPr>
            <p:ph type="sldNum" sz="quarter" idx="12"/>
          </p:nvPr>
        </p:nvSpPr>
        <p:spPr/>
        <p:txBody>
          <a:bodyPr/>
          <a:lstStyle/>
          <a:p>
            <a:pPr>
              <a:defRPr/>
            </a:pPr>
            <a:fld id="{EDFC4CB9-E07C-4EFB-A623-4AFFB33E0F20}" type="slidenum">
              <a:rPr lang="zh-TW" altLang="en-US"/>
              <a:pPr>
                <a:defRPr/>
              </a:pPr>
              <a:t>20</a:t>
            </a:fld>
            <a:endParaRPr lang="zh-TW" altLang="en-US"/>
          </a:p>
        </p:txBody>
      </p:sp>
      <p:pic>
        <p:nvPicPr>
          <p:cNvPr id="6" name="Picture 2" descr="http://media.economist.com/sites/default/files/imagecache/full-width/images/print-edition/20121208_FBM910_2.png"/>
          <p:cNvPicPr>
            <a:picLocks noChangeAspect="1" noChangeArrowheads="1"/>
          </p:cNvPicPr>
          <p:nvPr/>
        </p:nvPicPr>
        <p:blipFill>
          <a:blip r:embed="rId2" cstate="print"/>
          <a:srcRect/>
          <a:stretch>
            <a:fillRect/>
          </a:stretch>
        </p:blipFill>
        <p:spPr bwMode="auto">
          <a:xfrm>
            <a:off x="1958153" y="1120232"/>
            <a:ext cx="5667375" cy="5038725"/>
          </a:xfrm>
          <a:prstGeom prst="rect">
            <a:avLst/>
          </a:prstGeom>
          <a:noFill/>
          <a:ln w="9525">
            <a:noFill/>
            <a:miter lim="800000"/>
            <a:headEnd/>
            <a:tailEnd/>
          </a:ln>
        </p:spPr>
      </p:pic>
      <p:sp>
        <p:nvSpPr>
          <p:cNvPr id="7" name="矩形 5"/>
          <p:cNvSpPr>
            <a:spLocks noChangeArrowheads="1"/>
          </p:cNvSpPr>
          <p:nvPr/>
        </p:nvSpPr>
        <p:spPr bwMode="auto">
          <a:xfrm>
            <a:off x="10883" y="6314115"/>
            <a:ext cx="7291483" cy="584775"/>
          </a:xfrm>
          <a:prstGeom prst="rect">
            <a:avLst/>
          </a:prstGeom>
          <a:noFill/>
          <a:ln w="9525">
            <a:noFill/>
            <a:miter lim="800000"/>
            <a:headEnd/>
            <a:tailEnd/>
          </a:ln>
        </p:spPr>
        <p:txBody>
          <a:bodyPr wrap="none">
            <a:spAutoFit/>
          </a:bodyPr>
          <a:lstStyle/>
          <a:p>
            <a:r>
              <a:rPr lang="en-US" altLang="zh-TW" sz="1600" dirty="0"/>
              <a:t>EEA: European Economic Area, EFTA: The European Free Trade Association</a:t>
            </a:r>
          </a:p>
          <a:p>
            <a:r>
              <a:rPr lang="en-US" altLang="zh-TW" sz="1600" b="0" dirty="0"/>
              <a:t> Today the EFTA Member States are Iceland, Liechtenstein, Norway and Switzerland. </a:t>
            </a:r>
            <a:endParaRPr lang="en-US" altLang="zh-TW" sz="1600" dirty="0"/>
          </a:p>
        </p:txBody>
      </p:sp>
    </p:spTree>
    <p:extLst>
      <p:ext uri="{BB962C8B-B14F-4D97-AF65-F5344CB8AC3E}">
        <p14:creationId xmlns:p14="http://schemas.microsoft.com/office/powerpoint/2010/main" val="2618787332"/>
      </p:ext>
    </p:extLst>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標題 8"/>
          <p:cNvSpPr>
            <a:spLocks noGrp="1"/>
          </p:cNvSpPr>
          <p:nvPr>
            <p:ph type="title"/>
          </p:nvPr>
        </p:nvSpPr>
        <p:spPr/>
        <p:txBody>
          <a:bodyPr/>
          <a:lstStyle/>
          <a:p>
            <a:pPr>
              <a:defRPr/>
            </a:pPr>
            <a:r>
              <a:rPr lang="zh-TW" altLang="en-US" dirty="0"/>
              <a:t>歐債危機</a:t>
            </a:r>
          </a:p>
        </p:txBody>
      </p:sp>
      <p:sp>
        <p:nvSpPr>
          <p:cNvPr id="14340" name="投影片編號版面配置區 3"/>
          <p:cNvSpPr>
            <a:spLocks noGrp="1"/>
          </p:cNvSpPr>
          <p:nvPr>
            <p:ph type="sldNum" sz="quarter" idx="12"/>
          </p:nvPr>
        </p:nvSpPr>
        <p:spPr>
          <a:noFill/>
        </p:spPr>
        <p:txBody>
          <a:bodyPr/>
          <a:lstStyle/>
          <a:p>
            <a:fld id="{5CE9C620-6645-4AD0-8B7B-E0EE1509618E}" type="slidenum">
              <a:rPr lang="en-US" altLang="zh-TW" smtClean="0"/>
              <a:pPr/>
              <a:t>21</a:t>
            </a:fld>
            <a:endParaRPr lang="en-US" altLang="zh-TW" smtClean="0"/>
          </a:p>
        </p:txBody>
      </p:sp>
      <p:sp>
        <p:nvSpPr>
          <p:cNvPr id="14339" name="內容版面配置區 2"/>
          <p:cNvSpPr>
            <a:spLocks noGrp="1"/>
          </p:cNvSpPr>
          <p:nvPr>
            <p:ph idx="4294967295"/>
          </p:nvPr>
        </p:nvSpPr>
        <p:spPr>
          <a:xfrm>
            <a:off x="34020" y="908720"/>
            <a:ext cx="4710165" cy="5760640"/>
          </a:xfrm>
          <a:prstGeom prst="rect">
            <a:avLst/>
          </a:prstGeom>
        </p:spPr>
        <p:txBody>
          <a:bodyPr>
            <a:noAutofit/>
          </a:bodyPr>
          <a:lstStyle/>
          <a:p>
            <a:r>
              <a:rPr lang="zh-TW" altLang="en-US" sz="2600" dirty="0" smtClean="0">
                <a:solidFill>
                  <a:srgbClr val="C00000"/>
                </a:solidFill>
              </a:rPr>
              <a:t>自</a:t>
            </a:r>
            <a:r>
              <a:rPr lang="en-US" altLang="zh-TW" sz="2600" dirty="0" smtClean="0">
                <a:solidFill>
                  <a:srgbClr val="C00000"/>
                </a:solidFill>
              </a:rPr>
              <a:t>2009</a:t>
            </a:r>
            <a:r>
              <a:rPr lang="zh-TW" altLang="en-US" sz="2600" dirty="0" smtClean="0">
                <a:solidFill>
                  <a:srgbClr val="C00000"/>
                </a:solidFill>
              </a:rPr>
              <a:t>年年底以來，部份歐洲國家的主權債務可能產生違約，進而波及金融市場，損害實質經濟，造成景氣大衰退。</a:t>
            </a:r>
            <a:endParaRPr lang="en-US" altLang="zh-TW" sz="2600" dirty="0" smtClean="0">
              <a:solidFill>
                <a:srgbClr val="C00000"/>
              </a:solidFill>
            </a:endParaRPr>
          </a:p>
          <a:p>
            <a:pPr>
              <a:spcBef>
                <a:spcPts val="1800"/>
              </a:spcBef>
            </a:pPr>
            <a:r>
              <a:rPr lang="zh-TW" altLang="en-US" sz="2600" dirty="0" smtClean="0"/>
              <a:t>歐債危機也引起不少輿論質疑歐元前景及歐盟是否會解體。</a:t>
            </a:r>
            <a:endParaRPr lang="en-US" altLang="zh-TW" sz="2600" dirty="0" smtClean="0"/>
          </a:p>
          <a:p>
            <a:pPr>
              <a:spcBef>
                <a:spcPts val="1800"/>
              </a:spcBef>
            </a:pPr>
            <a:r>
              <a:rPr lang="zh-TW" altLang="en-US" sz="2600" dirty="0" smtClean="0"/>
              <a:t>歐債無法一次解決，是連續劇、是糖尿病。</a:t>
            </a:r>
            <a:endParaRPr lang="en-US" altLang="zh-TW" sz="2600" dirty="0" smtClean="0"/>
          </a:p>
          <a:p>
            <a:pPr>
              <a:spcBef>
                <a:spcPts val="1800"/>
              </a:spcBef>
            </a:pPr>
            <a:r>
              <a:rPr lang="zh-TW" altLang="en-US" sz="2600" dirty="0" smtClean="0"/>
              <a:t>索羅斯：希臘就好像美國的佛羅里達州，中央應多擔待。</a:t>
            </a:r>
            <a:endParaRPr lang="en-US" altLang="zh-TW" sz="2600" dirty="0" smtClean="0"/>
          </a:p>
        </p:txBody>
      </p:sp>
      <p:sp>
        <p:nvSpPr>
          <p:cNvPr id="14341" name="AutoShape 10" descr="data:image/jpeg;base64,/9j/4AAQSkZJRgABAQAAAQABAAD/2wCEAAkGBhMSEBUUERQUFRQUFhUWFRUWERkUFRQWFBcYGBUXGBgXHCYeGBklGhQWHy8gIycpLCwsFR8xNTAqNSYrLCkBCQoKDgwOGg8PGSokHyQzLS8sLiwsLCwsLy4pMDAsKSk1LCw1KSwpLCksKSwqKSwsKSwsLCwsLCwsLCkpKSwsKf/AABEIALkBEAMBIgACEQEDEQH/xAAbAAACAgMBAAAAAAAAAAAAAAAABgUHAgMEAf/EAEsQAAIBAgEGBwwIBAUDBQAAAAECAwARBAUGEhMhMRZRUlORktIHFBUiMkFhcXKTsdEjMzRCVIHU4RdzobJVYmPBwiSCoiVDg4TT/8QAGwEBAAMBAQEBAAAAAAAAAAAAAAECBAMFBgf/xAA5EQABAgMBDQcEAgIDAAAAAAAAAQIDBBETBRIhMTRBUVJxkaGx4RQVMlOBktEiM2HwYnI1QiMkwf/aAAwDAQACEQMRAD8AvGuHKmWosOFMzaIa4His17b/ACQeOu6kzuk+RD7T/AVoloSRYqMdiUyTsd0CA6I3GmnaS3DfB86fdv2aOG+D50+7fs1XWPytDAVRoQxKK1xs3j01ycKIPw39R86l0aRa5Wrf4Nhpg3Lu1GYkRjWUVK5/ktDhvg+dPu37NHDfB86fdv2aq/hRB+GPSPnRwog/DHpHzqvaJDS7gde5ruakPj8locN8Hzp92/Zo4b4PnT7t+zVX8KIPwx6R86OFEH4Y9I+dO0SGl3AdzXc1IfH5LQ4b4PnT7t+zRw3wfOn3b9mqv4UQfhj0j50cKIPwx6R86dokNLuA7mu5qQ+PyWhw3wfOn3b9mjhvg+dPu37NVhwog/Df1HzrpyflVZ2Kw4NnYC9gV3fmRUpHkVWiK/gVdci7bEq5sNE2r8ljcN8Hzp92/Zo4b4PnT7t+zSUcFP8A4bJ1o+3WtopQyqcnuGa+iC8dzbf9+ptZL+fA4dhuqueF7uo88N8Hzp92/Zo4b4PnT7t+zVc4jKgjYo+BkDL5QtpW/Nbj+te4DKYnYrDgmdhvAKi3ruRUW0jWn18Dp3Zdi9vqQ6bepYvDfB86fdv2aOG+D50+7fs0knCT/wCGydKdquOHGF5DGuAkLi9xYAbN/jE6P9am1kv58CiXPusqKqWWD89SwuG+D50+7fs0cN8Hzp92/Zqup8o6DaDYCbSHmCaX9VuD+Rr3A5Q1zFYsC7MvlL4qkesMRaotpL+fAv3Zdi9vqQqbepYnDfB86fdv2aOG+D50+7fs0ld5T/4dJ1o+3R3lP/hsnWj7dTayX8+By7DdXTC93UdeG+D50+7fs0cN8Hzp92/ZpJbCTgXOTpLe1H26hjnPD+GPSPnULGkUx3/A6w7mXYieBIa7F6ln8N8Hzp92/Zo4b4PnT7t+zVX8KIPw39R86OFEH4Y9I+dR2iQ0u4HXua7mozj8locN8Hzp92/Zo4b4PnT7t+zVX8KIPwx6R86OFEH4Y9I+dO0SGl3AdzXc1IfH5LQ4b4PnT7t+zRw3wfOn3b9mqv4UQfhj0j50cKIPwx6R86dokNLuA7mu5qQ+PyWhw3wfOn3b9mjhvg+dPu37NVfwog/DHpHzo4Uwfhj0j507RIaXcB3NdzUh8fktAZ7YPnT7t+zU7VLR49JtFkTVjSsR6iNuz11dNdI8OE1jHw60dXH+DzpeJMW0WBMIiOYqJg/O8KTO6T5EPtP8BTnSZ3SfIh9p/gKtIZQ39zHO6uSP9OaFcZ0n6Zf5SVEVL50/XL/KSoivnpn7rj9cuTkUL+qcgooorOekFFFBoAooooAp07lX2qT+X/vSXTP3PstQ4bEO87hFKWBIJ239ArtAWj8J5902OdKxEalVoWNh8K4itYB9NiWskhKljbymHmtWnLGPhwpXESqw0FKDRUEFm9CknzVo4cYHae+E3Wvova178VR2Wsv5PxShHxCCMNrG2NdiPu7Vtt9dei56ZlQ+IhS0W/8AqY6meiLiGDC5XvhYp5pFiVvGctYCx3Lc7OKknA4lZ8pTSRorqLaJOKMKWUeUQp8demu1c+MLidZhpl1WGKhY3Oy1uPk+a1LGQ5YYMWVZ8PJHt0Z5IjIqnzEDYQfNs2emuDnorkpSh6krJOhsiqrXI6mBMNKLhzZ82Ms+fDriIle5laMHxIpnjjdrbr3AYem9ZZCycUAJ10S7fo2nWRQTvuRc/wDlS3jM+1gwzBMSmJxDHxSkYWNB5vF4rcZJrLJeemHkwdsVLAJWvpJqdMb+bG/prraMrjPOWSmbNVRq3taZ99MHFBkxeUJVZlSCeQHcwlhsPZDPcD1ik7ueuWx+LLaelbbpkFhZm2EjYbeipLI+deT43JE0C3FrjBnD/wDkd/qqCzQy7BFjsVJLKiRyE6DE2DXZjs49hFVV6X6YTTAlnsgxW3i1olMCoq4R4kwCDR+j0y52lYybeljp7K3knRaKAR6cZU2YMFAJvewN72v56WDnjg1NhiI9+8YF2PSDt9db5c+cHcGOdUY21hGCc6dvN6B01e0bpQwrJzGo71RSZwmOEk+IUMGMaqG0VIF7E22k3qlJj47e03xq3IM+8CQ1p0XZYAxNFc/92+qilPjMRuJP9TWSZVFpRT6O4UJ0N0RHtVMWNN5jRRRWQ+mCivL17UAKKKKkBRRRULiBNZE8gfzD/wAaveqIyJ5A/mH/AI1e9fTvyWDsXmfj0f8Ays5/ZOQUmd0nyIfaf4CnOkzuk+RD7T/AVeQyhv7mMV1ckf6c0K4zp+uX+UlRFTGdP1y/ykqHr56Z+64/XLkr/wBKF/VAooorMenQ24RULgSllQmxZQCwv5wDvq1Mm5nYLDosgRpWYXVpFaXeOSqkL0VVEaFiAoZiTsCqWJ9QG01eGHhZ8NFYEFVF9JpYju/y2NbpZEvVWh8vd6K+GrEY5URa1RFoQxzewLMWfDLt36GHnXoAUAVwZU7n0E7DvT6AjytKGWzdYgCu58u4VSVbEwAg2IOMnBBHm30w5NwzLdjYqRstLLIT+T13VrHIuA8LtMzLqj0e5NFcXHAU1k/NyWfEmCPaVbRZ7eKoGwseL1VYGNzbw6TQwLh8O3iXd3Cq7W2C20Fjf00inGzQY9ijSRF5doIKFlZtmxhu9NWJlJT4VwpsSBE9zYkC9t5G6uUFraYs57F040a/b9WC9VUpg+Dfgs0cEGucNh7W86KR/V2+FasRmhhCSRh4LehAB/SQfCpXKeKEV3kcRpewZptWtz63ArfgySpa5KkXDawuD6vGNaL1q5j57tEdPrv13qUZlWERzSL4oCsQApuoHmtW3NwI+MhVtFlaQAqbMCPSPPUnkeL/ANUUMD9c2wj/ADE7QfXT1nCmUVn/AOijg1YAsWVL38/nBrEyH/v+dB9dMT961IFEq5viV1ETgov55ZPyZFiAsjSwNoA6EESBLHznxd9QMkeStE6OIxZbzAxpYnzfdpsd8tnaY8MfWqH/AJVK4eDEnAznGxxCTRbR0FW1rbN19tXVt8q0Sm1Op57Jp0BjWuiX2JMERF9aXv8A6JWY+a0eLaRpidXH90Nolj5rkbQLcVdceNyPIzxyQagLcJLpklrbNy7RuvtrZ3L8sxoJIZHCGQAoW2Am26589MGbmbrxMY54sI0QLaMmxpXubi4I2bPTV2MRWpe0/Im5p7I0S1V2Cl7Ryt9UzKQWZGbeEnOI01E6Rv8ARsbi66IO7ZXRkzN7J+PEyxQvBJExXZISNm4gXsR6CKmc1kRMTjlXRUawWGxQPo13CuTNvBJk7vibFTQrrGJUCQHZ5vWfQKskNqIiKiUoZos1EWI9zXuR303qVXDWlfwROY+a0EjYhcTGJGhfRBuRu9R8++urJmbeBx6yiLDyYZomKh9JtEnaLi5sRs4q6O55lFXfFyEhdOTSFzbZbZvpUytnxjJC8Zlsmky+KoUkA22muVWNYlUxmtrJyYjvRjlRUvf9lomDDgxLsMM0MnI2UVilVZFBcEMAVOieI1K5zZjscU5hbCRR7LIZhHo8fiBbVydzvASnGxyBHMYDAvokqDs3njrrzuzOxU+OkeOAsjaNmJUA2vfeb1DW1hpVDVGjq2fokVGpe41xbqphJHJ+aKy5MISKF8RpMokAW5s1tkhF7WpcxmasWHQ984yJZbbIo1Mpv/mtt/oKasNk2bwI0SoxlBYFU2tcPtAtS3m7mBJKXGISXDIouGKAXP5jiqYjUVaI0zykyrbRz41ER2bCq88GxBXorOdArsAbgMQDxgG16wrEfVNW+RFQKKKKgkmsieQP5h/41e9URkTyF/mH/jV719O/JYOxeZ+PR/8AKzn9k5BSZ3SfIh9p/gKc6TO6T5EPtP8AAVeQyhv7mMV1ckf6c0IyPufpjUSZpZEOiFsoUjZ7QNZfwei/ETdVOzTXmn9mWpmvPiQWK9VVD35e6c1DhNa2IqIiFd/wei/ETdVOzR/B6L8RN1U7NWJRVLCHoO3e055i8CvYu5LGrBlxUwZTcELGCDx+TXVi+508uyTH4thxaS2P5BbGnilrPXGMkGySOJCDrHkm1NhbcrAhgfSDepsmJgoc1ujMuW+c+vonwQH8H4vxE3QnZrow/cwMZumNxS+pwB0WtSJFnLIrBosdikg1gRmfGK4fSvYw62OWS197NZeKnLNfKLxThFxSYkykkrLjlkmJ/wAmiAoAHmVBUtgsTEhL7qTbko59U2J8HRiO5YJH03xc7Ps8YhL7N23RrrTMKUNpDH4rSta/iE24vJpTz4ytMmUiEmkXROF0UXFyp5UjBwIV8R7jYSdo/KorFZfxY2CST6STWNeeUGJ0NliG0h0bR27hvqEhNx0IdPzCpRXcE+B8xvc4aYWlxuJcb7MUIv6tG1e4bueSR7I8fiwBuGkpA6RXD3PMpTTYmZmZ3R0VnDF2WGYWBjUvfzWOzZVhCpsm4ynb49L2+wbE+BCk7lCs5c4ufTJuWsga/HcLXkncmVjdsXiSfSwJ6SL0/ivaixZoOnec1g+vF+EK9/hHH+KxHSvyofuWKqm2MxVrElQ4AP5WtVhVpxf1beyfhSyZoJW6k2v+68PgrzD9ySJ0Da+YaQBtZNl/+2t38II/xM3o8jZ/409ZN+pT2V+FdNLFiZiVurOLjiLwK7Pcfj/EzdCdmvP4OxfiJb+zH2asWiosIegd7TnmLw+Cu/4PRfiJuhOzXn8H4vxM3Vj7NWIRS1n3r0wcssGIkhMSM1kSNtIgbLmRGsPZsfTRYMPQT3rOV+4vAi8J3NTECIsbiUB2kLoAX6teTdzIv5WOxZ/+QWP5WtU9DltYcAmIxDbBErMTvYkbgPOSfNS3m7lfFNlO2JlsksGtXDjR0YQWsoJHlNbafXVrJuKhy7wmK319h2J8G7DdzEx+RjcUt9+iygH8rVsl7nDuLNj8WQd4Lix/pWvPEYnDwyypLi5JS2lGY1QQ4dQV2Om3SQC5JIY7Tam7JWK1kMbhlfTRW018lri919FLJpC3QmK1V2HYnwJP8HovxE3VTs15/B+L8TN1U7NWJRVbCHoO3e055i8Cu/4PxfiZuqnZrz+D8X4iboj7NWLRSwh6B3tOeYvAqbK2bS4J441dnDePdgAbkgW8UDiq2aQO6B9pi9kf3U/16kdESXhIn55nzUu90ScmHOWqqreQUmd0nyIfaf4CnOkzuk+RD7T/AAFRIZQ39zC6uSP9OaEzmn9mWpm9LGQFOoXxmHqYj4VIaJ5T+8b51lf4lN8PwJsJi9F6iNE8p/eN86NE8p/eN86oXJauPKWS0nRlcDxlZQ2iCy6QsSpI2GuDEYhY1LSSlFXazNMVAHpJNYS46NU1jT6Me/TM/i2O43vagOPEZho2Cw2EWV1XDPCyuVDM2pOwHcNtb+CbNiosRNiHkMOlq01caKNO17lVud1daNcXEjEb7iUn/eiQ6ILM7hQLkmQgADzk33UBEZYzCM8sknfBXWSRSEGINbUm6qp0hsvvriHctGgi98tdZBJfVLbYxawUHjY7STTFBMHUMkjMpFwyyllI4wQbV5iMQsYvJKUHG0xUdJNKA4siZld64lpo8RIUkALwlVCu9gumWte9gBamcUrjOXCFxGMZEXY2VBi1LkndZQ1zXVNj40F2n0QW0ATNYF+T5W/0VJBP17eojRPLf3jfOjRPKf3jfOoJJe9acWfo29k/Co7RPKf3jfOtcynRPjPuP32+dASWTT9DH7K/Cui9QmEU6tfGfyRudrfGtuieU/vG+dAS968vUTonlP7xvnRonlP7xvnQEtUVnBkLvuMxtLLGjAq6x6Hjg+YllJ6Lb680Tyn943zoKneXe3HrGt8aA9yfkBY4RFIzToLaImWNgoG4ABR/W9c65mYUYoYgRIHCaAURoEG2+lYLsb03reovudz6pGP+9eDz2d9n+odnr20BxtmYui8YxGJEMhYtEJVI8fygHZTIqm+4MLea1TeCwSQxrHEoVEUKqjcABYCox51DaJlIY7lM1ifyJvW3RPKf3jfOpoCWvXt6iNE8p/eN86NE8p/eN86gEvei9RGieU/vG+deaJ5b+8b50Asd0D7TF7I/up/quM8x9PFtJ8UbyT9701Y9b5n7EL15nlSeVR9reQUmd0nyIfaf4CnOkzuk+RD7T/AVWQyhv7mL3VyR/pzQ7M3/ALOtSVReQJAIFuQPWQKkdevKXrCsr/Epvh+BNhnRWvXryl6wo1y8pesKqXKy7oU7JM8hjiZV0RplQjH0MdO72vvsKXcPk5VIxN0aORhHK8cGsSEgfRjSWTaSdhJtarcyjkDCTsGmRWIt/wC4VBsbi4VgG28YNEmb+DYkuiPc3tI5kUepHYqB6hUISqi73P4y6yr4q3upMaAEnZYrKrkjz+KRs20Z0RrothcNNiZsVKNEIMSzrEG+/NbYib95F7WFT2EzZwURJjjRbqUsJGsqE3KoNKyC/mW1d+AwsEC6MKxxrvsthc8Z4z6TUqQmATM1sKIFXB4ubEQzJZYyMS0cM622GE7r7DdPKFt1ttT+ckRjgRUbFM+lZBGizPIx3ax5I3VV43NrcdSuOw0EyGOZY5Eber2YH8jWWDjiiQIhAVdw072/NiaLhBWmYOFxqzS6TSle+WEuoaDxXA2lxJF4ybgShBGzZ568xGEZMIA6Ml8qEgMhS4MjWYAjaDvv571Y+AwMEJcxaK61y7+PfSc7z4xNvytXJJm7hGkDsoYhtIBp3ZA3KCM5QH8qBCZNFYGdeUvWFea9eUvWFAbK1z+S3qNGvXlL1hWE0y6J8Zdx84oD3CfVp7I+Fbq5sLMugvjL5I+8OKtuvXlL1hQGyitevXlL1hRr15S9YUBspa7oGTIZMBO0qK7JE5TSF9E8YB2XHHvph168pesK5cfgMNPbXpDLo7tNVe199r0CGrI+HSTBQo4DKY0BF9h2ee1QHc9wscUmPSJVRFxNlVQFUfRruAphgyXhUjaNI4FjfykCoFb1gbDWOEyLhImDxRYeNhuZERWH5imcCbjsGcJgcWuKw2seR5G1+lHoyFz9ESzsHDjxQFsTsFqc820kGDgE19YIk0779LRF7+msvBmF1ms1cGsvfT0V0r8d+P01269eUvWFEXAFM6K169eUvWFGvXlL1hQGyitevXlL1hRr15S9YUAo56faIvZH91WPVb55ODPFYg+KNxv96rIrdM/YhevM8qTyqPtbyCkzuk+RD7T/AAFOdJndJ8iH2n+AqshlDf3MXurkj/TmhMZqIDhluBUzqxxDoqIzT+zLUzWR/iU3w/Amwx1Y4h0V4YxxDorOvDVS4u5wZ3wYNlWVHOkQoKasjSY2CnScEEnjFq5B3QIS0iiCbSiALqTh1Kgi4N2mAI9IJpfzvSBMVMIjBrXXSdJMTFCkkjLo3bypSQoFlsqmlLCTyQwRbGVlXVfVahLIb/WyYTUgbD4+mbg7DeiYSS2MjZ3w4jDNiFQpGLkabQ3YcY0ZCAPWRUfhe6Zg5dZq1kbU/WEIll4/GLWY+zeoXIOFwjxYiYSYd8Q0Eo1ceKTFamP7wEgVSVLAE3BsdgNhSzgcmyNhIXWLFGLvdCWQquG8g710TIx9jxd1zTSEQsGful4NIRMyTCJgCG1anYfOQrFl/MCpCfPDDLh457ExybFI0DY+YHxrX9AJqq5IRHhondJljaAWkM0aQXCtcasrpsdv3SRs3imPLGDDZMyZG4IDSwAjau8Hi2g1JCjDk7ukYaZpFWGe8d73SMXUWu48fydu+scH3TMLIxXVSr42iukIrPfzraTdVZZRE0Th1geMudQXVXlV45GOlHfSK3Oip2bfNsrYYAoiR4lhYSQatDMdYbPtGqZyxsBfaKhAuBC+UQEbh0CstWOIdFC1lQGOrHEOitOLjGrbYPJPm9FdFasX9W3sn4UBpydGNSmweSvm9FdOrHEOitGTfqU9lfhXTQGOrHEOijVjiHRWVFAY6scQ6K8KDiHRWdeNQEFNnXhl1hs7rCbSukLOiEbwWA2289r2rfjM4MPGsZJDa62qWNDI8l+Sqgm3GdgHnpTxmElwsOIw2DcvrGcpGcHK7K0lyw1lxGVufKJ2emuMZqnD4jBNiBM8MWG1JMJkskl7+OsJ0ipv6Rs21FSSw8FiBIL6tk22s8eieg11ascQ6KVMyo5RJib64YUyDvYTli9tH6S2sOmE0twbiNha1NlSQeascQ6KNWOIdFZUUBjqxxDoo1Y4h0VlRQFf5/qBiYrckf3VYFIHdA+0xeyP7qf63zP2IXrzPKk8qj7W8gpM7pPkQ+0/wFOdJndJ8iH2n+AqshlDf3MXurkj/TmhJZtYwLh1BDH1C4qV8JryX6v71CZv/Z1qSrK/xKb4fgTYdPhNeS/V/ejwkvJfq/vXNRVKFzoGUV5L9X9698JDkv1f3pCzkz4lhleGBYXdVJDMx0VbzK2kVBb0BtnoqOl7psrQFokhMi2DA3tpDywF0wT6LX/OmMFmDKC8h+p+9e+EV5L9X96SchZ898iQjVLq4lkJbTVbMbXJsdmw+nZUPB3TJmn0DHBGApJWRykjLfxHAkKlQeIrf1UBZxygvJfq0eEV5L9X96r4Z84hpgETDsmgxIWTSkJHnUK17W9BpiydnCkmEXEM0ahwSt20Abeb6Sxvs3VNAT/hFeS/V/eg5QXkP1f3pHzezvlxWHWbW4CPSLeI0jFgASNp0xxcVGDzvlfGSYdpMCFiWNtbrGtJp3uq3e1xbjO+oCjyMpLyX6v70eE15L9X965aKkHV4TXkv1f3rXicogow0X3H7v71qrXP5Leo1AN2BygBEg0X2KNy7N1b/Ca8l+r+9cGE+rT2RW6gOnwmvJfq/vR4TXkv1f3rmooDp8JryX6v70eE15L9X965qKA6fCS8l+r+9HhJeS/V/elKHOeWWKWaCFGiiZwNOUrJLq/LKgIQo2G19/orpXLskscMmGiBSVNMySyatIhxEAFi35W9NTQDJ4SHJfq/vR4SXkv1f3pdzay+cUshZAhikaMlX043I+8j2Fxttu3ipmlAdPhNeS/V/ejwmvJfq/vXNRUA6fCa8l+r+9HhMcl+r+9c1eWoBRz5nDYiIgEeKN4t96rEquM9PtEXsj+6rHrfM/YhevM8qTyqPtbyCkzuk+RD7T/AU50md0nyIfaf4CqyGUN/cxe6uSP9OaHZm/8AZ1qSqPzdhc4ddEKR6WI+ANSXesvJTrns1lf4lN8PwJsMaKy71l4k657NHesvEnXPZqpcTM4M2sTiMeHRykAh0b6Y0S9+QQ223n0fzpXkzIx8eHlVFcu7vo6uSJSATsYsdEgH0G9W33rJxJ1z2aO9peJOuezUJgFRQzVyPMJ5pp4mh04oolUyKXOgCGa8bEC5Nwb3rhx2Y07wTwgxWlZij6+YaIO7TSxDtxm9Pve0vEnXPZr3vaXiTrns1Kgr3FZNx8TIkeHaRBHYsmMJDMRYA61kKgbzsOyp7J2Q5YcFDAq4d3QANrrsgJ2kqFG3afRTH3tLxJ1z2aO9pOJOuezQCfj825dDSm+n8zQYOCDChgeNpmL7PRItc2aOaojxc8neQw8DJGscb6pm0lvpNZHcC+zaTc2p572l4k657NHesvEnXPZpUGAFe1l3rLxJ1z2aO9ZeJOuezQGNa5/Jb1Gt3esvEnXPZrCfDyaJuEtY/fPZoDVhPq09kfCt1a8Hh5DGtgttEb3I/wCNbu9ZeJOuezQGNFZd6y8Sdc9mjvWXiTrns0BjRWXesvEnXPZo71l4k657NAKOV81XcTRwJqlmJ0mGLkVPG3vqkA8b0AgHz12+CpoUihhSGbDJHq2ikOg5I+8Gsykf5SPzph72l4k657NHe0vEnXPZoBdzWyA+Had20EWZwyYeIkxxWFjYkDxmO02AHo85YKy71l4k657NHesvEnXPZoDGisu9ZeJOuezR3rLxJ1z2aAxorLvWXiTrns0d6y8Sdc9mgEvPT7RF7I/uqx6rnPWNhiItK19Ebjf73qFWNW6Z+xC9eZ5UnlUfa3kFJndJ8iH2n+ApzpM7pPkQ+0/wFVkMob+5i91ckf6c0JnNP7MtTVQ2af2VamayP8Sm+H4E2BXhr2vDVS4iZYy5OZ8UkEmM/wCnUM2iMGIlutwBrBpkcd+Ol1c6so6nAOXxF8XIEbxMKAwKs30Q0bqfF+/stf0Uz47MaSTF4iVjA8UxQiOQSsLqLHTVXVWG7YQa7MpZsz4hUWXvQiI6Udo5kKEAgFSsoI2EjZQHJk3LEhnmgllxqSJEH8ePCuAGNgyCFCS2w7CCNu6oLJuemIEM8pxEkjRz6pEkw4RCpawJKxqdO3m0vyqfyJmbiMPi5p9ZFeSJUTZNJosCTdhJISR6AwrTFmHiI1dVnjl1ztK4lgGpjlJuHSEXY2O0Xl2UUJiF7EZ34pcIJe+5FkOK1RXUIyCMyBSb6veFJtt/I0/+FViwwcyTSk30X73ZnJ22ukcYt1RUDlDMKY4WPDQyRhI5I5jJIrNJJIjhySFIAuR5t1Ms2CxEkWiZtS99rQorbPNbWhrH8qgCbkHL0z4ZZMXisdFL4xdRk8BVAJttbDG2y281y5Bz11+NlRMfiJcPGsZRkwqOXZidNXKQbBu27KacVmeCt2JxUl12YyVniOjtBESARqb2Nwn+1GQM3Zo8ZPiptUutjjjWKLSITV326RC777reapQDMh2VlXi17QBWnF/Vt7J+Fbq04v6tvZPwoDDJv1Keyvwrprmyb9TH7K/CumgCiiigCvGr2vGqFAgYXPaTEGeRWliw8LsgMWEMrHQvpO7tcW/yotxbfxSeMzgklxOFgwsqhJo3lefQDEooFggPigkneQd26vBmdPGJY8LiUiw8zMzI+GMkiF/rNVIJVABvs0lax491bZcy9AYdsJIIpMKhjjaSMzIyN5SuodSfWGFSDZmnlyaWTEwTlWkw0uhpqugHVlDoStzZrNY22bPNTJULm5m/3sJGd9ZLM5klk0NAFiAAFW50VAAABJ9dTVAe0UUUAUUUUAgd0D7TF7I/up/pA7oH2mL2R/dT/W+Z+xC9eZ5UnlUfa3kFJndI8iHzeM/wWnOtc2HV7aaq1t2koNums8vFsoiPpiNk3A7RBdCrSoiZNzoEMYQSJs4jJ/vAa6uGw5xOl/09Nng2Lm4+ovyo8Gxc3H1F+Vdliy6rW8XeZkgziJRIrfb1FPhsOcTpf9PRw2HOJ0v+nps8Gxc3H1F+VHg2Lm4+ovypaS2ou8mynPNb7eop8NhzidL/AKejhsOcTpf9PTZ4Ni5uPqL8qPBsXNx9RflS0ltRd4spzzW+3qKfDYc4nS/6ejhsOcTpf9PTZ4Ni5uPqL8qPBsXNx9RflS0ltRd4spzzW+3qKfDYc4nS/wCno4bDnE6X/T02eDYubj6i/KjwbFzcfUX5UtJbUXeLKc81vt6inw2HOJ0v+no4bf6idL/p6bPBsXNx9RflR4Ni5uPqL8qWktqLvFlOea329RT4bf6idL/p6OGw5xOl/wBPTZ4Ni5uPqL8qPBsXNx9RflS0ltRd4spzzW+3qKfDb/UTpf8AT14+eYIIMiWOze//AOFNvg2Lm4+ovyo8Gxc3H1F+VLSW1F3iynPNb7eooxZ4hVCiRLAWG19w/wDr1lw2HOJ0v+nps8Gxc3H1F+VHg2Lm4+ovypaS2ou8WU55rfb1FPhsOcTpf9PRw2HOJ0v+nps8Gxc3H1F+VHg2Lm4+ovypaS2ou8WU55rfb1FPhsOcTpf9PRw2HOJ0v+nps8Gxc3H1F+VHg6Lm4+ovypaS2ou8WU55rfb1FPhsOcTpf9PRw2HOJ0v+nrrbOLDBtE4Vgb2IaONCLmykhmFgfMTvtXbiMoYZDINSpMQJYBI77FLbATt2CqJHlVxMXedlk7oJjent6kPw2HOJ0v8Ap6OGw5xOl/09TONxuHifQMAJ2E2SKwVldgx0mBt9G/RWGOynhogpaAHTAK2SM+UDojfsJsPRt37DZbyuou8qkrPrT/kTD/HqRPDYc4nS/wCno4bDnE6X/T0xYI4eSPWCOMLdl8ZFFirFCNo5QIrnyti8PAVUxIXcMVUINujbZu3kkf14qtaS2ou8osGdTHEb7epC8NhzidL/AKejhsOcTpf9PUimV4NS0rYdQFLAgKjEhY9ZdRYaWzzDb/W2nJmceGnR2XDFdAxgho0UnWvoJvP5m/F6rrSW1F3kWU55rfb1FbL+VBPJG+mrEWWw0r7732xqKtOoR8XAus0oUGrRXP1ViGLAAEtYG6neRvFbsmZwpOQEVrG+26MBZVY3KMQPKA37warHjtiNa1iURteJaVlnwXvfEciq6mJKYt5K0UUVlN4UUUUAUUUUAUUUUAUUUUAUUUUAUUUUAUUUUAUUUUAUUUUAUUUUAUUUUApDMId8d8az6TXa22j4ltLS0d97+n+lSmMzcDiezkGZSL77Ei22/EbWtYi2+pmiqJDaiURDQ6ZiuVFVcRD4/N1ZXRi1tBwwsLHYhW5P3m8nyriy2tvvjj8gNKReQWVLBdWLaW3xrbhv83FstU1RS8bhKJGelMOI5MJgTHFoKw2EkHQFtraRFha++19/nN64MvZu98sraZGipULdgraRGlfRYEXAAuLHftqaoq1Dmq1xi7hs1mXDvCZANYzM7DTYnSTQH1jtYg2bZsuo2bTfLC5p6pJFSQtptCwMo0yNVJpkG2jcG26mCipIIhsiMxl03UCSNY/o49AjRLkk3Zgb6dvyrnyPmucPNrA4YaNiCvjE6KqG0h5xokbtzbdwqfooQqVP/9k="/>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zh-TW" altLang="en-US"/>
          </a:p>
        </p:txBody>
      </p:sp>
      <p:pic>
        <p:nvPicPr>
          <p:cNvPr id="14342" name="Picture 9" descr="http://www.csmonitor.com/var/ezflow_site/storage/images/media/images/oeuro_g1/11136326-1-eng-US/OEURO_g1_full_600.jpg"/>
          <p:cNvPicPr>
            <a:picLocks noChangeAspect="1" noChangeArrowheads="1"/>
          </p:cNvPicPr>
          <p:nvPr/>
        </p:nvPicPr>
        <p:blipFill>
          <a:blip r:embed="rId2" cstate="print"/>
          <a:srcRect/>
          <a:stretch>
            <a:fillRect/>
          </a:stretch>
        </p:blipFill>
        <p:spPr bwMode="auto">
          <a:xfrm>
            <a:off x="5097017" y="980730"/>
            <a:ext cx="4667250" cy="2143125"/>
          </a:xfrm>
          <a:prstGeom prst="rect">
            <a:avLst/>
          </a:prstGeom>
          <a:noFill/>
          <a:ln w="9525">
            <a:noFill/>
            <a:miter lim="800000"/>
            <a:headEnd/>
            <a:tailEnd/>
          </a:ln>
        </p:spPr>
      </p:pic>
      <p:pic>
        <p:nvPicPr>
          <p:cNvPr id="14343" name="Picture 2"/>
          <p:cNvPicPr>
            <a:picLocks noChangeAspect="1" noChangeArrowheads="1"/>
          </p:cNvPicPr>
          <p:nvPr/>
        </p:nvPicPr>
        <p:blipFill>
          <a:blip r:embed="rId3" cstate="print"/>
          <a:srcRect/>
          <a:stretch>
            <a:fillRect/>
          </a:stretch>
        </p:blipFill>
        <p:spPr bwMode="auto">
          <a:xfrm>
            <a:off x="4580743" y="3123855"/>
            <a:ext cx="5195887" cy="328612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標題 1"/>
          <p:cNvSpPr>
            <a:spLocks noGrp="1"/>
          </p:cNvSpPr>
          <p:nvPr>
            <p:ph type="title"/>
          </p:nvPr>
        </p:nvSpPr>
        <p:spPr>
          <a:xfrm>
            <a:off x="0" y="156388"/>
            <a:ext cx="9343897" cy="634082"/>
          </a:xfrm>
        </p:spPr>
        <p:txBody>
          <a:bodyPr/>
          <a:lstStyle/>
          <a:p>
            <a:pPr>
              <a:defRPr/>
            </a:pPr>
            <a:r>
              <a:rPr lang="zh-TW" altLang="en-US" sz="3800" dirty="0"/>
              <a:t>財政問題為歐洲主權債務危機發生之要因</a:t>
            </a:r>
          </a:p>
        </p:txBody>
      </p:sp>
      <p:sp>
        <p:nvSpPr>
          <p:cNvPr id="12292" name="投影片編號版面配置區 3"/>
          <p:cNvSpPr>
            <a:spLocks noGrp="1"/>
          </p:cNvSpPr>
          <p:nvPr>
            <p:ph type="sldNum" sz="quarter" idx="12"/>
          </p:nvPr>
        </p:nvSpPr>
        <p:spPr>
          <a:xfrm>
            <a:off x="7594600" y="6492877"/>
            <a:ext cx="2311400" cy="365125"/>
          </a:xfrm>
          <a:noFill/>
        </p:spPr>
        <p:txBody>
          <a:bodyPr/>
          <a:lstStyle/>
          <a:p>
            <a:fld id="{40EB4B35-328B-4546-BC74-6A145501D65D}" type="slidenum">
              <a:rPr lang="en-US" altLang="zh-TW" smtClean="0"/>
              <a:pPr/>
              <a:t>22</a:t>
            </a:fld>
            <a:endParaRPr lang="en-US" altLang="zh-TW" smtClean="0"/>
          </a:p>
        </p:txBody>
      </p:sp>
      <p:sp>
        <p:nvSpPr>
          <p:cNvPr id="12291" name="內容版面配置區 2"/>
          <p:cNvSpPr>
            <a:spLocks noGrp="1"/>
          </p:cNvSpPr>
          <p:nvPr>
            <p:ph idx="4294967295"/>
          </p:nvPr>
        </p:nvSpPr>
        <p:spPr>
          <a:xfrm>
            <a:off x="272481" y="908722"/>
            <a:ext cx="9433048" cy="4525963"/>
          </a:xfrm>
          <a:prstGeom prst="rect">
            <a:avLst/>
          </a:prstGeom>
        </p:spPr>
        <p:txBody>
          <a:bodyPr/>
          <a:lstStyle/>
          <a:p>
            <a:r>
              <a:rPr lang="zh-TW" altLang="en-US" sz="2800" dirty="0" smtClean="0"/>
              <a:t>問題國家的政府</a:t>
            </a:r>
            <a:r>
              <a:rPr lang="zh-TW" altLang="en-US" sz="2800" dirty="0" smtClean="0">
                <a:solidFill>
                  <a:srgbClr val="C00000"/>
                </a:solidFill>
              </a:rPr>
              <a:t>外債</a:t>
            </a:r>
            <a:r>
              <a:rPr lang="zh-TW" altLang="en-US" sz="2800" dirty="0" smtClean="0"/>
              <a:t>比偏高，各國間也交叉買債。</a:t>
            </a:r>
            <a:endParaRPr lang="en-US" altLang="zh-TW" sz="2800" dirty="0" smtClean="0"/>
          </a:p>
          <a:p>
            <a:pPr>
              <a:spcBef>
                <a:spcPts val="1800"/>
              </a:spcBef>
            </a:pPr>
            <a:r>
              <a:rPr lang="en-US" altLang="zh-TW" sz="2800" dirty="0" smtClean="0"/>
              <a:t>2008 </a:t>
            </a:r>
            <a:r>
              <a:rPr lang="zh-TW" altLang="en-US" sz="2800" dirty="0" smtClean="0"/>
              <a:t>年金融海嘯後，先進國家銀行警覺對南歐曝險偏高</a:t>
            </a:r>
            <a:endParaRPr lang="en-US" altLang="zh-TW" sz="2800" dirty="0" smtClean="0"/>
          </a:p>
          <a:p>
            <a:pPr>
              <a:spcBef>
                <a:spcPts val="1800"/>
              </a:spcBef>
            </a:pPr>
            <a:r>
              <a:rPr lang="zh-TW" altLang="en-US" sz="2800" dirty="0" smtClean="0"/>
              <a:t>債務去槓桿化為主流，演變成去歐洲化現象。</a:t>
            </a:r>
            <a:endParaRPr lang="en-US" altLang="zh-TW" sz="2800" dirty="0" smtClean="0"/>
          </a:p>
          <a:p>
            <a:pPr lvl="1"/>
            <a:r>
              <a:rPr lang="zh-TW" altLang="en-US" sz="2400" dirty="0" smtClean="0"/>
              <a:t>投資者去槓桿化（負債除以盈利大幅降低），加強流動資金，，改善資產負債表的品質。 </a:t>
            </a:r>
          </a:p>
          <a:p>
            <a:pPr lvl="1"/>
            <a:r>
              <a:rPr lang="zh-TW" altLang="en-US" sz="2400" dirty="0" smtClean="0"/>
              <a:t>投資者去槓桿化行動使得危機更加惡化，南歐債券更乏人問津</a:t>
            </a:r>
            <a:endParaRPr lang="en-US" altLang="zh-TW" sz="2400" dirty="0" smtClean="0"/>
          </a:p>
          <a:p>
            <a:endParaRPr lang="zh-TW" altLang="en-US" dirty="0" smtClean="0"/>
          </a:p>
        </p:txBody>
      </p:sp>
      <p:pic>
        <p:nvPicPr>
          <p:cNvPr id="12293"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416497" y="3861048"/>
            <a:ext cx="9058275" cy="2476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標題 1"/>
          <p:cNvSpPr>
            <a:spLocks noGrp="1"/>
          </p:cNvSpPr>
          <p:nvPr>
            <p:ph type="title"/>
          </p:nvPr>
        </p:nvSpPr>
        <p:spPr>
          <a:xfrm>
            <a:off x="776536" y="156388"/>
            <a:ext cx="8567361" cy="634082"/>
          </a:xfrm>
        </p:spPr>
        <p:txBody>
          <a:bodyPr>
            <a:noAutofit/>
          </a:bodyPr>
          <a:lstStyle/>
          <a:p>
            <a:r>
              <a:rPr lang="zh-TW" altLang="en-US" dirty="0"/>
              <a:t>歐盟救經濟</a:t>
            </a:r>
            <a:r>
              <a:rPr lang="en-US" altLang="zh-TW" dirty="0"/>
              <a:t>:</a:t>
            </a:r>
            <a:r>
              <a:rPr lang="zh-TW" altLang="en-US" dirty="0"/>
              <a:t>撙節</a:t>
            </a:r>
            <a:r>
              <a:rPr lang="zh-TW" altLang="en-US" dirty="0" smtClean="0"/>
              <a:t>支出</a:t>
            </a:r>
            <a:endParaRPr lang="zh-TW" altLang="en-US" dirty="0"/>
          </a:p>
        </p:txBody>
      </p:sp>
      <p:sp>
        <p:nvSpPr>
          <p:cNvPr id="15364" name="投影片編號版面配置區 3"/>
          <p:cNvSpPr>
            <a:spLocks noGrp="1"/>
          </p:cNvSpPr>
          <p:nvPr>
            <p:ph type="sldNum" sz="quarter" idx="12"/>
          </p:nvPr>
        </p:nvSpPr>
        <p:spPr>
          <a:noFill/>
        </p:spPr>
        <p:txBody>
          <a:bodyPr/>
          <a:lstStyle/>
          <a:p>
            <a:fld id="{643184FE-95B0-4B51-9783-D1E3E1FC4A49}" type="slidenum">
              <a:rPr lang="en-US" altLang="zh-TW" smtClean="0"/>
              <a:pPr/>
              <a:t>23</a:t>
            </a:fld>
            <a:endParaRPr lang="en-US" altLang="zh-TW" smtClean="0"/>
          </a:p>
        </p:txBody>
      </p:sp>
      <p:sp>
        <p:nvSpPr>
          <p:cNvPr id="15363" name="內容版面配置區 2"/>
          <p:cNvSpPr>
            <a:spLocks noGrp="1"/>
          </p:cNvSpPr>
          <p:nvPr>
            <p:ph idx="4294967295"/>
          </p:nvPr>
        </p:nvSpPr>
        <p:spPr>
          <a:xfrm>
            <a:off x="47160" y="980728"/>
            <a:ext cx="7429966" cy="4525963"/>
          </a:xfrm>
          <a:prstGeom prst="rect">
            <a:avLst/>
          </a:prstGeom>
        </p:spPr>
        <p:txBody>
          <a:bodyPr>
            <a:normAutofit fontScale="92500" lnSpcReduction="10000"/>
          </a:bodyPr>
          <a:lstStyle/>
          <a:p>
            <a:r>
              <a:rPr lang="zh-TW" altLang="en-US" sz="2800" dirty="0" smtClean="0">
                <a:solidFill>
                  <a:srgbClr val="C00000"/>
                </a:solidFill>
              </a:rPr>
              <a:t>歐盟領導人：德法領袖</a:t>
            </a:r>
            <a:endParaRPr lang="en-US" altLang="zh-TW" sz="2800" dirty="0" smtClean="0">
              <a:solidFill>
                <a:srgbClr val="C00000"/>
              </a:solidFill>
            </a:endParaRPr>
          </a:p>
          <a:p>
            <a:r>
              <a:rPr lang="zh-TW" altLang="en-US" sz="2800" dirty="0" smtClean="0"/>
              <a:t>鐵娘子梅克爾：德國記取通膨教訓，不用美國那一套，而是要治本</a:t>
            </a:r>
            <a:endParaRPr lang="en-US" altLang="zh-TW" sz="2800" dirty="0" smtClean="0"/>
          </a:p>
          <a:p>
            <a:r>
              <a:rPr lang="zh-TW" altLang="en-US" sz="2800" dirty="0" smtClean="0"/>
              <a:t>梅克爾早於歐元區債信危機浮現之時，就一直不斷重申政治改革，藉以提高財政紀律與加強經濟競爭力。</a:t>
            </a:r>
            <a:endParaRPr lang="en-US" altLang="zh-TW" sz="2800" dirty="0" smtClean="0"/>
          </a:p>
          <a:p>
            <a:r>
              <a:rPr lang="zh-TW" altLang="en-US" sz="2800" dirty="0" smtClean="0"/>
              <a:t>前法國總統薩克齊強力支持歐盟國家的改革。兩人形成「梅克齊」</a:t>
            </a:r>
            <a:r>
              <a:rPr lang="en-US" altLang="zh-TW" sz="2800" dirty="0" smtClean="0"/>
              <a:t>(</a:t>
            </a:r>
            <a:r>
              <a:rPr lang="en-US" altLang="zh-TW" sz="2800" dirty="0" err="1" smtClean="0"/>
              <a:t>Merkozy</a:t>
            </a:r>
            <a:r>
              <a:rPr lang="en-US" altLang="zh-TW" sz="2800" dirty="0" smtClean="0"/>
              <a:t>)</a:t>
            </a:r>
            <a:r>
              <a:rPr lang="zh-TW" altLang="en-US" sz="2800" dirty="0" smtClean="0"/>
              <a:t>連線</a:t>
            </a:r>
            <a:endParaRPr lang="en-US" altLang="zh-TW" sz="2800" dirty="0" smtClean="0"/>
          </a:p>
          <a:p>
            <a:r>
              <a:rPr lang="zh-TW" altLang="en-US" sz="2800" dirty="0" smtClean="0"/>
              <a:t>法國總統選舉</a:t>
            </a:r>
            <a:r>
              <a:rPr lang="en-US" altLang="zh-TW" sz="2800" dirty="0" smtClean="0"/>
              <a:t>2012/5</a:t>
            </a:r>
            <a:r>
              <a:rPr lang="zh-TW" altLang="en-US" sz="2800" dirty="0" smtClean="0"/>
              <a:t>變天，奧朗德當選</a:t>
            </a:r>
            <a:endParaRPr lang="en-US" altLang="zh-TW" sz="2800" dirty="0" smtClean="0"/>
          </a:p>
          <a:p>
            <a:r>
              <a:rPr lang="zh-TW" altLang="en-US" sz="2800" dirty="0" smtClean="0"/>
              <a:t>現在是梅蘭德</a:t>
            </a:r>
            <a:r>
              <a:rPr lang="en-US" altLang="zh-TW" sz="2800" dirty="0" smtClean="0"/>
              <a:t>(</a:t>
            </a:r>
            <a:r>
              <a:rPr lang="en-US" altLang="zh-TW" sz="2800" dirty="0" err="1" smtClean="0"/>
              <a:t>Merkande</a:t>
            </a:r>
            <a:r>
              <a:rPr lang="en-US" altLang="zh-TW" sz="2800" dirty="0" smtClean="0"/>
              <a:t>)</a:t>
            </a:r>
            <a:r>
              <a:rPr lang="zh-TW" altLang="en-US" sz="2800" dirty="0" smtClean="0"/>
              <a:t>或法琪拉</a:t>
            </a:r>
            <a:r>
              <a:rPr lang="en-US" altLang="zh-TW" sz="2800" dirty="0" smtClean="0"/>
              <a:t>(</a:t>
            </a:r>
            <a:r>
              <a:rPr lang="en-US" altLang="zh-TW" sz="2800" dirty="0" err="1" smtClean="0"/>
              <a:t>Frangela</a:t>
            </a:r>
            <a:r>
              <a:rPr lang="en-US" altLang="zh-TW" sz="2800" dirty="0" smtClean="0"/>
              <a:t>)</a:t>
            </a:r>
            <a:r>
              <a:rPr lang="zh-TW" altLang="en-US" sz="2800" dirty="0" smtClean="0"/>
              <a:t>連線</a:t>
            </a:r>
            <a:endParaRPr lang="en-US" altLang="zh-TW" sz="2800" dirty="0" smtClean="0"/>
          </a:p>
        </p:txBody>
      </p:sp>
      <p:pic>
        <p:nvPicPr>
          <p:cNvPr id="15365" name="Picture 8" descr="http://t0.gstatic.com/images?q=tbn:ANd9GcQw9U3AKKbjBVnzcSIGhj1LLGRJHPduixmaXrK2oU7hP2Z8fsvdLg"/>
          <p:cNvPicPr>
            <a:picLocks noChangeAspect="1" noChangeArrowheads="1"/>
          </p:cNvPicPr>
          <p:nvPr/>
        </p:nvPicPr>
        <p:blipFill>
          <a:blip r:embed="rId2" cstate="print"/>
          <a:srcRect/>
          <a:stretch>
            <a:fillRect/>
          </a:stretch>
        </p:blipFill>
        <p:spPr bwMode="auto">
          <a:xfrm>
            <a:off x="7426764" y="-5798"/>
            <a:ext cx="2238375" cy="1695450"/>
          </a:xfrm>
          <a:prstGeom prst="rect">
            <a:avLst/>
          </a:prstGeom>
          <a:noFill/>
          <a:ln w="9525">
            <a:noFill/>
            <a:miter lim="800000"/>
            <a:headEnd/>
            <a:tailEnd/>
          </a:ln>
        </p:spPr>
      </p:pic>
      <p:pic>
        <p:nvPicPr>
          <p:cNvPr id="15366" name="Picture 10" descr="http://t0.gstatic.com/images?q=tbn:ANd9GcSDBM3TZ75DFRt_ovzXo1W-ZL9pCtHnGnH8MGP0CVI83cGP7T4g"/>
          <p:cNvPicPr>
            <a:picLocks noChangeAspect="1" noChangeArrowheads="1"/>
          </p:cNvPicPr>
          <p:nvPr/>
        </p:nvPicPr>
        <p:blipFill>
          <a:blip r:embed="rId3" cstate="print"/>
          <a:srcRect/>
          <a:stretch>
            <a:fillRect/>
          </a:stretch>
        </p:blipFill>
        <p:spPr bwMode="auto">
          <a:xfrm>
            <a:off x="7641346" y="1806935"/>
            <a:ext cx="1714500" cy="1714500"/>
          </a:xfrm>
          <a:prstGeom prst="rect">
            <a:avLst/>
          </a:prstGeom>
          <a:noFill/>
          <a:ln w="9525">
            <a:noFill/>
            <a:miter lim="800000"/>
            <a:headEnd/>
            <a:tailEnd/>
          </a:ln>
        </p:spPr>
      </p:pic>
      <p:sp>
        <p:nvSpPr>
          <p:cNvPr id="15367" name="AutoShape 12" descr="data:image/jpeg;base64,/9j/4AAQSkZJRgABAQAAAQABAAD/2wCEAAkGBhQSERUUEhQWFRUVGBcYFxUYFxgXFxQXFBcXFxUaFRYXHCYeFxkjHBQVHy8gJCcqLCwsFR4xNTAqNSYrLCkBCQoKDgwOGg8PGikcHRwpKSwsLCwpKSwpLCkpKSkpKSwpLCkpLCkpLCkpLCksKSwsKSwsLCwpLCwpKSwpLCksLP/AABEIAMIBAwMBIgACEQEDEQH/xAAcAAEAAQUBAQAAAAAAAAAAAAAABgIDBAUHAQj/xABAEAABAwEFBQUGAwYGAwEAAAABAAIRAwQFEiExBkFRYXEHIoGRsRMyocHR8EJS4RQjM2KS8SRygqKyswhzwhb/xAAaAQEAAwEBAQAAAAAAAAAAAAAAAQIEBQMG/8QAIxEAAgIBBAIDAQEAAAAAAAAAAAECEQMEEiExMkETIlFhcf/aAAwDAQACEQMRAD8A7eiIpKhERAEREARFqLzv4MOGn3nbzub+qpOcYK2XjBydI2lSqGiSQAtdX2gptyEuPL9VFr1vsNBNR0xrnAHXh0GaiVt2qNQlrfdjWcLY45ZuHMx03Lnz1jfETbDSLuRP7ZtgWmB7NvJxk+QVuhtPUcfeZ/T9dFy119AZEufyZ3G+epHMq5SZj79NuBrRJeXfAGRzzXmsuR82e3xQXo6+zaMNgVDHhkfFbGxXtTq5NcJ4Tr0XFbPaqjqb3Nrio1rowtDjig97CXEGBIz01Vd2XvWstWm984cnDm2YmN29aMeSV8mfLijXB3RFrm7QWeAfaszExKMv+gTAfPQFbXOK7ZjUW+kbFFap2pp0cFdUpp9ENUERFJAREQBERAEREAREQBERAEREAREQBERAEREARFH9p789m0sae9Gcbp0HU+ipOagrZeEXJ0i1f20Gfs6R5OcPQc1Db1v9tFpJOnDVx3BvE81Zt14NYHEu0EuOvlzJ+Q4qIS+01M5AA7o/KCYHjz6riZMryyt9HYxYVBFq8b0c8e0q6SfZ057s8Xfmj4rBtLnkCZmA53MnQdACMua2V7XWH18IP7ukGt6mBi8cyt7XulpdI3tH6+io5qNGlY2Qao54dqco8Tlu4TK3FstFY0WAkkEkxpnDQOmpW1ZcgMmPsZDwzJ8VuWXU00qYjMfU/onzN0T8PBpLgxsYS1sE03ECMj3jl/tW4rXcHtmPwEcY7oLY6HGtpd1gDQBwBHmT9Vm+wECN36/VekJs8Z40QW565x+zqZGfjycdDlocjxCn12XcAAQTHOcvDcobtXdrmP8AaU8t/D9Cs/ZLbBrneyqHC8QIOjuk+mqunbKOFLgm77TukiPvLism7b/LXYahlv5uH6LW2iljEt8lpn2gtdnvynd1XpDI4vgzTxqSOnAr1R3ZS9S8GmTppxHJSJdOE1NWjnSjtdBERXKhERAEREAREQBERAEREAREQBERAEREBj3hbBSpvqO0YCfJcgvi/C95E950vceGLJvw9VKO1m//AGVFlFp71Q4iP5W+7PIu/wCK5XXt+E694tLnH/TDR81zdXK3tOjpIcbmVW+1Fz2tPu++ROu5k+Oa2VitrWvqxoCxo5NaY9PVQ91sJqO4mI6N0W4sgku55eJOXlksU47Y0dOH2ZuxTL895kn5lX33lgAa4bsvmPPPxVi7LX3S0jvRhHTes+97pxUweA+GXpqs9Nm2lRl2F4dTBHJXLNWh4B0PrP8AZYOz5JoMnUEg9Qf1WzpWWXA6KyiVfCNm1uY++iy7NorFPRZNBq1xjyYJs198WTGwtPhyXK9qrqe1+JkgtzkesrsNpYoVtbZIYXDcZ+oRXGQ8oUYOyHaG4RSrkkjedcue9S60uZaBNNwx7wYz681xS01RiluU/cFbW6toajYwuIc2IM5OA3H74K84PtGZSXTOq3Ra30arXFrhh1BGrd8HQxK6fQrB7Q5pkESPFcRp7SPewE5tynLvNPCfvVTjs82jDwaLjn7zM/MDlvXtpslPaZdRDi0TlERdExBERAEREAREQBERAEREAREQBERAERU1HwCTuE+SEnB+1C9Q+8KmeTMLOmAZ/ElQCtbiahPH9fqr2097GpaKr5kve4+BcStYwy6enxXO2W3J+zpwlSUUZNCXVRGp0U92fuV1QGREiDOg4kfJQ7Z6ialpawcZ6ALr9iqBjY4LPm7SN+HptFNkuCnTz1dxO7os02QRGqjl5bbim6BSc4D8QOSyLu2yo1TDu4efxzVUkvRZyk32bex3MxkxkCZjmeC2DaTRuWEba1zCWkERMjksgVBl0V1tRSW59mWCIVJqQtFe20dKh7zhPAH57lGn9oDqhhjWjPIkzPHJW3P0eez9J7UqytDtLSmk7flmOP3xS7r5D2jH3XHkQPMrPrUhUYRxC8m7PVR2nELwsuF0jQ5+Wo6rBa+Mx5c1J76svsqz2HIGSBuneFHrTZYOWh+wtWOVqjn5Y7XwZ9k2gdSkEy1w8xoQYW+2d2p9lXY9kANdi1mR+LhzUJrD92Op+SoslYtOW7MfMK7xJ/Zdnkpvpn2VZq4exr25hwDh0IkequKG9kt6mvdlLEZNMup+Dc2f7XDyUyW1O0Y2qYREUlQiIgCIiAIiIAiIgCIiAIiIAqK9PE0jiCPMQq0QHxrfbS2vUB/C5wjoSFjWVxLtVOu2rZk2a3ueBFOv+8aeZPfHgT8VBrGNTwXi1UTTF82THs+pg2sn+R3qAp/VbLsMwDChfZrQ71R3ER8QptbqEAu3gE9Tuy4rmZvI7WnX0Me03dZxk4YnHRoEuPRo065KKXns1Ua+aLA1vN+fjEj4lbanclptbXjG6kIEEmDVfMkGM2UwJAEc962GzuyDaAcbS5rn4cNMNIDh3i7ESzKczrOvQJGNK7Ep/bbV/wBLGylR3epPIz3cOnFSq3UTgkGCAQtVY7sDaoeBmJ728zpMZTHBbV8wV5rlM9Zdo5Xe92VKlVwBgznlkP7byr91ULLQP76v3hr3CW7t4AMd4Zjip6LAzFm0HPeMnZyJ49Crd63JZrRWFWrTqYssQaBhqRlBI0y4L0hJNVJnnkTXMFbMSleDXNhmEz7r2nE1xGcTq10bittdFoLm94QQVgW7Z4VKxrU5pkxIENBw+73RvHHVbSwNMSRB36Z9M1SknwXfKshvaFdveFUDI5O6jQqCUGudU9mxpe52TWgFzidYAGZK7DtDSa6kQ7NafZS6m0g6o1vfeYDiMw0btMtTK9YSSMuTG5tUcyva5a9m7tek+liktxCMXGDyyWos7sxyXVe0myn9kD3OLiKrIG4SHAwPALllCn3gtuOW6LZgy49k9vZ3nsAruFGuw+7ilvUZOHxautrmPYjYSyg8n8cOHjLHDzpg+K6cveHiZJ9sIiK5QIiIAiIgCIiAIiIAiIgCIiAIiICC9sGzLrZYQKbWl9N4diJAwMg48zuyGXJfOdooAOwN0GvNfUu29lfVs4osJHtXta4j8up9F83W+63tc97mFoLsuA/KOsBeGXjk04XfBJ+z50TO8Zea6K2ztIGUrluytpwObJ3kfALpljtUrmS8uTtRvZwXrTRaR3myrFKgNGtAHxWYTKqaAPqo22FOlRj+zAIAVxzMirdIkn703LLBHFWikJOjBDeIVeOF7U1ndv8AqqhCoWuzwNnUqtxAVJfAWNUqKWQlZhXqZEcTHmrlixU+4WwMh98l5UpSWk6AyswnEGkDPLwCUFV8kW7SyP2EN41GfDEfkuX3fZZfmuh9pFql1GiNDjefCGj/AOlHtm7rNW1MYB7xYP6jmtEZNRr9MOfmd/h3rs+ur2NkaDvz8HAO9XFShUUaQa0NGgy8lWujFUqOU3bCIisQEREAREQBERAEREAREQBERAEREBRUpgxO7NQbbvZmmLrrZd5s1Z/myCni022VkNSw2hjcy6k6B4SoatFoumfP+ytmbWpuGjmOJBHICPNTu7a3dC5tsNezLNXqMrnCHjDiOjXNO/4jyXQaFRpBwGRO7RcjLFxkfRYJKUESCgVavGocMN1OSxbHauKyvbN1K8r4ovtqVmktFqtntYa2mae6cQP9QkDyXgvutjweyJPXLzW9p1AVdphgOKQBvzCJWTKX8NVd1jtBql1Wp3PyBoA6TqepW1a2Mj4K6KzfwkHoZVmrWBV+EefLZ65WYlGEuCrLYCqT0WqlIkZZFe06mEOLy1rACSZgDiSStftDeLqNB1RkYmxE9Vy6+du61r/duaGMBzY0+8R+YnUctF6wxuXJ4TyqCpmXtNfItNqdUblSY3AzdLWySfEkqQdmlmL7fZx/NjP+lrneWQUCoVMcCIBMRxXWOxmw4rW6ruYwgeMD5r2jH7JHPyStNnZwiIuiYQiIgCIiAIiIAiIgCIiAIiIAiIgCIiALxzZEHevUQHzr2o9nZsxrV2zgNWQP5amY8nSPLitb2YW3KtTJ0LXAeYPyX0RtNcTbXZqlF494ZcnDNvxAXzFddQ2K3ODshidTfyzgHzAWbNG4tG7SzqaZ1qlSWqvWrUp5MBc4mGt4knL4LJs1tWWyoHOxRmMvquR7O9/hDLwsF5VPec1o4MdkOuESVi0tm7WRHtGwevoV0p1IOGitC7pMnVe6k/SEZxXZELDsJWyLq7xzaQzhvzPwUgsuz1SlBbXqVI/A+CCN+F2RB6rc0aBA3q4+VLdrk8ZZG2WrK8Fs88+R3yvK7sljv7riZyd6hWLXaoHReV+hXNli8aYqtc06b/Bcdq2YU6z85GIwR4xC7RYLJjYcX4wfIiFym97oLbX7Cg1zyThaIzJ6LRibtpGLPVJsxrqsbqlRrGiXOyAH3zC+kdg9lf2Kzhp/iPzfy5eCjfZr2Y/spbaLRBqxk0ZhhPE8R6yulBbsWOvszl5J3wgiIvc8giIgCIiAIiIAiIgCIiAIiIAiIgCIiAIiIAoLtL2UWa113VSC32hl2EwQ7QuG4zlI458lOkUNJ9kptdHCr4uird1U0X4nU9aVYjKozgToHt0I6FZF33q0mAdPNdotNmbUaWvaHNOoIkHwK4Ntnsu6xW13sSRTdDmjWA7d4Z+S52fBte5HY0urclsl2TazVwRqslrxxC5oy/a1LdI5fReu27I1BHKFnTZrkov2dPbVA3rEt1ua0ZkLnX/7eo7JgMq3UtNar77iBwH1UtspUU7NveW1Ax4G55z4rMsLTW1mPVay6tncRkjqVMLNZgwQB/dUqiXKy9ZmRA4fJQHtK2frPcytZ2kkNcHhp72uRHHKQuh4IjkPVRLai8WsLy53uMEMDoJe94wZfiAieUSvbC6kY9S04nKrhvW1sqtFCtWYZE4XuAABzLhMQvqLYTaI2uygvM1GEsfzjR0cx6FcBstMOc+oGhpqOkgZAcvviVKNl78dYqgqNM/nbue3eD68l1U7RyX3wd5RRKw9p9jfGJzqZiYc0+rZW6se0tmq/wAOvTdyxAHyOakGzReB0r1AEREAREQBERAEREAREQBERAEREARWrRamU24nua1o3uIA8yo1ePaVY6WQeah4ME/EwEBKkXK7z7bI/hUmj/M4u+AhQm+e1a3WiQ2qaTP5AG+RGfxQHf7wvejQaXVqrKYAmXOA9Vw+99v2Xla6uBsU6QApk+89oJlzuEkyBuBXN74vJ7pxOc8nVziS4/RXthyf2nkWOB8wvLMrgzRpm1kRNatNaq0PAOk+C3dagViiygnPxXLZ3GY1hozugKQ3bYcRED6LCsdASMlKrDSgcz8FVlaL9Gz4fD1WdTomFbosWTiUFWYV52oU6TqjjAaCZ/sua7QXsXE0gWmS19R7TIcQ3uNBgZNxEnn0Un2r2iwtLw3HTBcxhDh36wBnKZLWwJPHLLJczc9zpc4kuJk55mdVs0+P2znanIujYCuW6Ejz4cFTUt5gkndHmQtfVeRr9/VWnv7oM6u06CfWFuOebdts5jmr1G9YgA5+hUdFfyz8VSLSZ1+yhYn137WvZGCo9p5OIGXRSSwdp9pZkageP5wD8cj8VyFtqM7/AL6LPZbyYB++SWQdxu/tYB/i0gebHR/td9VJbr23slfJtUNd+V/cMnrkvnCleLhp9lZNO8ARpnz18D9+CmxZ9Rhy9XzZdO2dqsxmlVcAM8JJc08i05Ltuw22jLwol0BtVkB7Oujm8jCkiyTIiISEREAREQBEXjjAQFq12xlJjqlRwYxolznGABzK5ftF20gS2yNEbqj9Tzazd4+ShXaj2hm2Wg0qTv8ADUjAA0qOH4zxE6cuqgNW1EnNASa99sqtodNSo5x5kwOg0HgtPWvNzsgYWsL1kWdw368FAMsGBJzHqsepXnPcEfWnmrVQz/dSDCtT5Uj2Dod9x4ggeEFR6vTzhS7Yg9xroAwPgxMkE6nPg6MuCz539Ga9KvuidWWzh7c/1CuU7kzzIO+CFl2ayYTksw0zGi5j7O16MWy3UAZkLZ06Ibp8VZoUjPJZopyhVlNJYN7XgGggyGgd58GMvwh0Ri5a8JOSzatRrfecGgAk5jQankOegXLtrdrA9zqNBzhRDiQC4kFxmXQfdmTA3DdJK9ceNyZkzZVBGnvy8PbViWtDWDJoEaDiRqefyAWHhhWPaEHPl4deCqqGNTA4krpxjRyZStisrNqd/DH+Y+gWNVvDOGiTxSixxzcc/grFSt6oAXrj+miEKAVNH1K9B++iGfl9/BUk/fqpIMqhUyg6H4HcqA6Dkf1VuY817U1yQozJNb766Lc7GbVOsVsZUBOGYe38zHHPLpn4KLVHwqhUkcwJ8lZFbPsijVDmhzTIcAQeIIkFVqA9i20X7TdrWOMvs5NM8cOrD5GP9Knyg9lyEREAREQBQvtcv42W7amAw+sRSaeGOcZ/pDvNTRcd/wDIi3RTstLiaj/INaP+RQh9HEgZKApHom5QR0VMOeaotDpIhVAqsNj6qQGVDHeGaunRUHWVdp5gfeSElltOSPFSrYqz4m1QBm0zMmTPwAEHzUdpU5Kk2z732cF4pgtqEYnZy0NmchruzWTM7bRt06pKVHV7JZ8hxhZRoiFj0KxDQS0wYAcO810iRhI1MZ9J4KqrX/ldkC7Q5BuZJnRY9r/DofIn7Kg0K3Xt7GAkuADcuJk6CBqTw1KwalrNVpFHOR7wPcaToccd6ODQeEjUaTa6/m2NuIYXWmoO73YayBhxBv4RkBOZMCSQMpjG3RWc6V9I0u3G0zsHsMscl2gxU2nQPOgdwaNBBMmIgjfjx3+HBKtdziXOMkkkkzJJzJPNeO+PD9dy6UIbUcjJk3uzwcN335rBttkjvAkt+I/RZczojqgbzJ0GszyVyiMSy0oHVZWLI/evRU06ZjOOnBVVDlHihBbGZVappt+n38FcACBlLxoPvivKbe9n9yvZzJ+81TTOZP3khU9cFS4+norlUZ/e9Wych98/mpKlDxkrZMQVcG9U1G5KSDpHYTtB7C3mgT3LU0gcqlOXN+GMeIX0Qvje6LxdQr0qrfepPbUB/wAhBjxgr7Es1cPY17dHAOHRwkeqg9UXEREJCIiALg3/AJDn/FWf/wBJ/wCwoiFZdHKDojtPFEQhinqFkVV4igkoJ9VcZ9fkiIGbCxDPwHouibOMH7O3Ia/NeoudqPI62k8TIojCSW90h0gjIgxEgjQwT5rMuv8AeP7/AH/83e4cUReRqgjeHcuNbYPJtteSTDoE5wA1sDovEXrpfNmbW+BoZ97p9FdAyXiLonIR5TOR6/RYtL+IfvciIWLzyqa5z8vREQg93DqUJyPQ+hXiIVZSwr2nqev1RFKILlYZeStn5j0KIhBQRn5puRFJDLLtR9719f7Jn/A2X/0Uf+tqIheJtURFBcIiID//2Q=="/>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zh-TW" altLang="en-US"/>
          </a:p>
        </p:txBody>
      </p:sp>
      <p:pic>
        <p:nvPicPr>
          <p:cNvPr id="15368" name="Picture 2" descr="http://us.123rf.com/400wm/400/400/koya79/koya791211/koya79121100062/16592698-euro-notes-with-tighten-belt--european-financial-crisis-3d-concept.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68287" y="144932"/>
            <a:ext cx="1152525" cy="1152525"/>
          </a:xfrm>
          <a:prstGeom prst="rect">
            <a:avLst/>
          </a:prstGeom>
          <a:noFill/>
          <a:ln w="9525">
            <a:noFill/>
            <a:miter lim="800000"/>
            <a:headEnd/>
            <a:tailEnd/>
          </a:ln>
        </p:spPr>
      </p:pic>
      <p:pic>
        <p:nvPicPr>
          <p:cNvPr id="15369" name="Picture 2" descr="http://www.zerohedge.com/sites/default/files/images/user5/imageroot/2012/05/Holande%20Prez_0.jpg"/>
          <p:cNvPicPr>
            <a:picLocks noChangeAspect="1" noChangeArrowheads="1"/>
          </p:cNvPicPr>
          <p:nvPr/>
        </p:nvPicPr>
        <p:blipFill>
          <a:blip r:embed="rId5" cstate="print"/>
          <a:srcRect/>
          <a:stretch>
            <a:fillRect/>
          </a:stretch>
        </p:blipFill>
        <p:spPr bwMode="auto">
          <a:xfrm>
            <a:off x="2000672" y="5045572"/>
            <a:ext cx="2216150" cy="1524000"/>
          </a:xfrm>
          <a:prstGeom prst="rect">
            <a:avLst/>
          </a:prstGeom>
          <a:noFill/>
          <a:ln w="9525">
            <a:noFill/>
            <a:miter lim="800000"/>
            <a:headEnd/>
            <a:tailEnd/>
          </a:ln>
        </p:spPr>
      </p:pic>
      <p:sp>
        <p:nvSpPr>
          <p:cNvPr id="15370" name="AutoShape 4" descr="data:image/jpeg;base64,/9j/4AAQSkZJRgABAQAAAQABAAD/2wCEAAkGBhQSERUUEhQWFRUVGBcYFxUYFxgXFxQXFBcXFxUaFRYXHCYeFxkjHBQVHy8gJCcqLCwsFR4xNTAqNSYrLCkBCQoKDgwOGg8PGikcHRwpKSwsLCwpKSwpLCkpKSkpKSwpLCkpLCkpLCkpLCksKSwsKSwsLCwpLCwpKSwpLCksLP/AABEIAMIBAwMBIgACEQEDEQH/xAAcAAEAAQUBAQAAAAAAAAAAAAAABgIDBAUHAQj/xABAEAABAwEFBQUGAwYGAwEAAAABAAIRAwQFEiExBkFRYXEHIoGRsRMyocHR8EJS4RQjM2KS8SRygqKyswhzwhb/xAAaAQEAAwEBAQAAAAAAAAAAAAAAAQIEBQMG/8QAIxEAAgIBBAIDAQEAAAAAAAAAAAECEQMEEiExMkETIlFhcf/aAAwDAQACEQMRAD8A7eiIpKhERAEREARFqLzv4MOGn3nbzub+qpOcYK2XjBydI2lSqGiSQAtdX2gptyEuPL9VFr1vsNBNR0xrnAHXh0GaiVt2qNQlrfdjWcLY45ZuHMx03Lnz1jfETbDSLuRP7ZtgWmB7NvJxk+QVuhtPUcfeZ/T9dFy119AZEufyZ3G+epHMq5SZj79NuBrRJeXfAGRzzXmsuR82e3xQXo6+zaMNgVDHhkfFbGxXtTq5NcJ4Tr0XFbPaqjqb3Nrio1rowtDjig97CXEGBIz01Vd2XvWstWm984cnDm2YmN29aMeSV8mfLijXB3RFrm7QWeAfaszExKMv+gTAfPQFbXOK7ZjUW+kbFFap2pp0cFdUpp9ENUERFJAREQBERAEREAREQBERAEREAREQBERAEREARFH9p789m0sae9Gcbp0HU+ipOagrZeEXJ0i1f20Gfs6R5OcPQc1Db1v9tFpJOnDVx3BvE81Zt14NYHEu0EuOvlzJ+Q4qIS+01M5AA7o/KCYHjz6riZMryyt9HYxYVBFq8b0c8e0q6SfZ057s8Xfmj4rBtLnkCZmA53MnQdACMua2V7XWH18IP7ukGt6mBi8cyt7XulpdI3tH6+io5qNGlY2Qao54dqco8Tlu4TK3FstFY0WAkkEkxpnDQOmpW1ZcgMmPsZDwzJ8VuWXU00qYjMfU/onzN0T8PBpLgxsYS1sE03ECMj3jl/tW4rXcHtmPwEcY7oLY6HGtpd1gDQBwBHmT9Vm+wECN36/VekJs8Z40QW565x+zqZGfjycdDlocjxCn12XcAAQTHOcvDcobtXdrmP8AaU8t/D9Cs/ZLbBrneyqHC8QIOjuk+mqunbKOFLgm77TukiPvLism7b/LXYahlv5uH6LW2iljEt8lpn2gtdnvynd1XpDI4vgzTxqSOnAr1R3ZS9S8GmTppxHJSJdOE1NWjnSjtdBERXKhERAEREAREQBERAEREAREQBERAEREBj3hbBSpvqO0YCfJcgvi/C95E950vceGLJvw9VKO1m//AGVFlFp71Q4iP5W+7PIu/wCK5XXt+E694tLnH/TDR81zdXK3tOjpIcbmVW+1Fz2tPu++ROu5k+Oa2VitrWvqxoCxo5NaY9PVQ91sJqO4mI6N0W4sgku55eJOXlksU47Y0dOH2ZuxTL895kn5lX33lgAa4bsvmPPPxVi7LX3S0jvRhHTes+97pxUweA+GXpqs9Nm2lRl2F4dTBHJXLNWh4B0PrP8AZYOz5JoMnUEg9Qf1WzpWWXA6KyiVfCNm1uY++iy7NorFPRZNBq1xjyYJs198WTGwtPhyXK9qrqe1+JkgtzkesrsNpYoVtbZIYXDcZ+oRXGQ8oUYOyHaG4RSrkkjedcue9S60uZaBNNwx7wYz681xS01RiluU/cFbW6toajYwuIc2IM5OA3H74K84PtGZSXTOq3Ra30arXFrhh1BGrd8HQxK6fQrB7Q5pkESPFcRp7SPewE5tynLvNPCfvVTjs82jDwaLjn7zM/MDlvXtpslPaZdRDi0TlERdExBERAEREAREQBERAEREAREQBERAERU1HwCTuE+SEnB+1C9Q+8KmeTMLOmAZ/ElQCtbiahPH9fqr2097GpaKr5kve4+BcStYwy6enxXO2W3J+zpwlSUUZNCXVRGp0U92fuV1QGREiDOg4kfJQ7Z6ialpawcZ6ALr9iqBjY4LPm7SN+HptFNkuCnTz1dxO7os02QRGqjl5bbim6BSc4D8QOSyLu2yo1TDu4efxzVUkvRZyk32bex3MxkxkCZjmeC2DaTRuWEba1zCWkERMjksgVBl0V1tRSW59mWCIVJqQtFe20dKh7zhPAH57lGn9oDqhhjWjPIkzPHJW3P0eez9J7UqytDtLSmk7flmOP3xS7r5D2jH3XHkQPMrPrUhUYRxC8m7PVR2nELwsuF0jQ5+Wo6rBa+Mx5c1J76svsqz2HIGSBuneFHrTZYOWh+wtWOVqjn5Y7XwZ9k2gdSkEy1w8xoQYW+2d2p9lXY9kANdi1mR+LhzUJrD92Op+SoslYtOW7MfMK7xJ/Zdnkpvpn2VZq4exr25hwDh0IkequKG9kt6mvdlLEZNMup+Dc2f7XDyUyW1O0Y2qYREUlQiIgCIiAIiIAiIgCIiAIiIAqK9PE0jiCPMQq0QHxrfbS2vUB/C5wjoSFjWVxLtVOu2rZk2a3ueBFOv+8aeZPfHgT8VBrGNTwXi1UTTF82THs+pg2sn+R3qAp/VbLsMwDChfZrQ71R3ER8QptbqEAu3gE9Tuy4rmZvI7WnX0Me03dZxk4YnHRoEuPRo065KKXns1Ua+aLA1vN+fjEj4lbanclptbXjG6kIEEmDVfMkGM2UwJAEc962GzuyDaAcbS5rn4cNMNIDh3i7ESzKczrOvQJGNK7Ep/bbV/wBLGylR3epPIz3cOnFSq3UTgkGCAQtVY7sDaoeBmJ728zpMZTHBbV8wV5rlM9Zdo5Xe92VKlVwBgznlkP7byr91ULLQP76v3hr3CW7t4AMd4Zjip6LAzFm0HPeMnZyJ49Crd63JZrRWFWrTqYssQaBhqRlBI0y4L0hJNVJnnkTXMFbMSleDXNhmEz7r2nE1xGcTq10bittdFoLm94QQVgW7Z4VKxrU5pkxIENBw+73RvHHVbSwNMSRB36Z9M1SknwXfKshvaFdveFUDI5O6jQqCUGudU9mxpe52TWgFzidYAGZK7DtDSa6kQ7NafZS6m0g6o1vfeYDiMw0btMtTK9YSSMuTG5tUcyva5a9m7tek+liktxCMXGDyyWos7sxyXVe0myn9kD3OLiKrIG4SHAwPALllCn3gtuOW6LZgy49k9vZ3nsAruFGuw+7ilvUZOHxautrmPYjYSyg8n8cOHjLHDzpg+K6cveHiZJ9sIiK5QIiIAiIgCIiAIiIAiIgCIiAIiICC9sGzLrZYQKbWl9N4diJAwMg48zuyGXJfOdooAOwN0GvNfUu29lfVs4osJHtXta4j8up9F83W+63tc97mFoLsuA/KOsBeGXjk04XfBJ+z50TO8Zea6K2ztIGUrluytpwObJ3kfALpljtUrmS8uTtRvZwXrTRaR3myrFKgNGtAHxWYTKqaAPqo22FOlRj+zAIAVxzMirdIkn703LLBHFWikJOjBDeIVeOF7U1ndv8AqqhCoWuzwNnUqtxAVJfAWNUqKWQlZhXqZEcTHmrlixU+4WwMh98l5UpSWk6AyswnEGkDPLwCUFV8kW7SyP2EN41GfDEfkuX3fZZfmuh9pFql1GiNDjefCGj/AOlHtm7rNW1MYB7xYP6jmtEZNRr9MOfmd/h3rs+ur2NkaDvz8HAO9XFShUUaQa0NGgy8lWujFUqOU3bCIisQEREAREQBERAEREAREQBERAEREBRUpgxO7NQbbvZmmLrrZd5s1Z/myCni022VkNSw2hjcy6k6B4SoatFoumfP+ytmbWpuGjmOJBHICPNTu7a3dC5tsNezLNXqMrnCHjDiOjXNO/4jyXQaFRpBwGRO7RcjLFxkfRYJKUESCgVavGocMN1OSxbHauKyvbN1K8r4ovtqVmktFqtntYa2mae6cQP9QkDyXgvutjweyJPXLzW9p1AVdphgOKQBvzCJWTKX8NVd1jtBql1Wp3PyBoA6TqepW1a2Mj4K6KzfwkHoZVmrWBV+EefLZ65WYlGEuCrLYCqT0WqlIkZZFe06mEOLy1rACSZgDiSStftDeLqNB1RkYmxE9Vy6+du61r/duaGMBzY0+8R+YnUctF6wxuXJ4TyqCpmXtNfItNqdUblSY3AzdLWySfEkqQdmlmL7fZx/NjP+lrneWQUCoVMcCIBMRxXWOxmw4rW6ruYwgeMD5r2jH7JHPyStNnZwiIuiYQiIgCIiAIiIAiIgCIiAIiIAiIgCIiALxzZEHevUQHzr2o9nZsxrV2zgNWQP5amY8nSPLitb2YW3KtTJ0LXAeYPyX0RtNcTbXZqlF494ZcnDNvxAXzFddQ2K3ODshidTfyzgHzAWbNG4tG7SzqaZ1qlSWqvWrUp5MBc4mGt4knL4LJs1tWWyoHOxRmMvquR7O9/hDLwsF5VPec1o4MdkOuESVi0tm7WRHtGwevoV0p1IOGitC7pMnVe6k/SEZxXZELDsJWyLq7xzaQzhvzPwUgsuz1SlBbXqVI/A+CCN+F2RB6rc0aBA3q4+VLdrk8ZZG2WrK8Fs88+R3yvK7sljv7riZyd6hWLXaoHReV+hXNli8aYqtc06b/Bcdq2YU6z85GIwR4xC7RYLJjYcX4wfIiFym97oLbX7Cg1zyThaIzJ6LRibtpGLPVJsxrqsbqlRrGiXOyAH3zC+kdg9lf2Kzhp/iPzfy5eCjfZr2Y/spbaLRBqxk0ZhhPE8R6yulBbsWOvszl5J3wgiIvc8giIgCIiAIiIAiIgCIiAIiIAiIgCIiAIiIAoLtL2UWa113VSC32hl2EwQ7QuG4zlI458lOkUNJ9kptdHCr4uird1U0X4nU9aVYjKozgToHt0I6FZF33q0mAdPNdotNmbUaWvaHNOoIkHwK4Ntnsu6xW13sSRTdDmjWA7d4Z+S52fBte5HY0urclsl2TazVwRqslrxxC5oy/a1LdI5fReu27I1BHKFnTZrkov2dPbVA3rEt1ua0ZkLnX/7eo7JgMq3UtNar77iBwH1UtspUU7NveW1Ax4G55z4rMsLTW1mPVay6tncRkjqVMLNZgwQB/dUqiXKy9ZmRA4fJQHtK2frPcytZ2kkNcHhp72uRHHKQuh4IjkPVRLai8WsLy53uMEMDoJe94wZfiAieUSvbC6kY9S04nKrhvW1sqtFCtWYZE4XuAABzLhMQvqLYTaI2uygvM1GEsfzjR0cx6FcBstMOc+oGhpqOkgZAcvviVKNl78dYqgqNM/nbue3eD68l1U7RyX3wd5RRKw9p9jfGJzqZiYc0+rZW6se0tmq/wAOvTdyxAHyOakGzReB0r1AEREAREQBERAEREAREQBERAEREARWrRamU24nua1o3uIA8yo1ePaVY6WQeah4ME/EwEBKkXK7z7bI/hUmj/M4u+AhQm+e1a3WiQ2qaTP5AG+RGfxQHf7wvejQaXVqrKYAmXOA9Vw+99v2Xla6uBsU6QApk+89oJlzuEkyBuBXN74vJ7pxOc8nVziS4/RXthyf2nkWOB8wvLMrgzRpm1kRNatNaq0PAOk+C3dagViiygnPxXLZ3GY1hozugKQ3bYcRED6LCsdASMlKrDSgcz8FVlaL9Gz4fD1WdTomFbosWTiUFWYV52oU6TqjjAaCZ/sua7QXsXE0gWmS19R7TIcQ3uNBgZNxEnn0Un2r2iwtLw3HTBcxhDh36wBnKZLWwJPHLLJczc9zpc4kuJk55mdVs0+P2znanIujYCuW6Ejz4cFTUt5gkndHmQtfVeRr9/VWnv7oM6u06CfWFuOebdts5jmr1G9YgA5+hUdFfyz8VSLSZ1+yhYn137WvZGCo9p5OIGXRSSwdp9pZkageP5wD8cj8VyFtqM7/AL6LPZbyYB++SWQdxu/tYB/i0gebHR/td9VJbr23slfJtUNd+V/cMnrkvnCleLhp9lZNO8ARpnz18D9+CmxZ9Rhy9XzZdO2dqsxmlVcAM8JJc08i05Ltuw22jLwol0BtVkB7Oujm8jCkiyTIiISEREAREQBEXjjAQFq12xlJjqlRwYxolznGABzK5ftF20gS2yNEbqj9Tzazd4+ShXaj2hm2Wg0qTv8ADUjAA0qOH4zxE6cuqgNW1EnNASa99sqtodNSo5x5kwOg0HgtPWvNzsgYWsL1kWdw368FAMsGBJzHqsepXnPcEfWnmrVQz/dSDCtT5Uj2Dod9x4ggeEFR6vTzhS7Yg9xroAwPgxMkE6nPg6MuCz539Ga9KvuidWWzh7c/1CuU7kzzIO+CFl2ayYTksw0zGi5j7O16MWy3UAZkLZ06Ibp8VZoUjPJZopyhVlNJYN7XgGggyGgd58GMvwh0Ri5a8JOSzatRrfecGgAk5jQankOegXLtrdrA9zqNBzhRDiQC4kFxmXQfdmTA3DdJK9ceNyZkzZVBGnvy8PbViWtDWDJoEaDiRqefyAWHhhWPaEHPl4deCqqGNTA4krpxjRyZStisrNqd/DH+Y+gWNVvDOGiTxSixxzcc/grFSt6oAXrj+miEKAVNH1K9B++iGfl9/BUk/fqpIMqhUyg6H4HcqA6Dkf1VuY817U1yQozJNb766Lc7GbVOsVsZUBOGYe38zHHPLpn4KLVHwqhUkcwJ8lZFbPsijVDmhzTIcAQeIIkFVqA9i20X7TdrWOMvs5NM8cOrD5GP9Knyg9lyEREAREQBQvtcv42W7amAw+sRSaeGOcZ/pDvNTRcd/wDIi3RTstLiaj/INaP+RQh9HEgZKApHom5QR0VMOeaotDpIhVAqsNj6qQGVDHeGaunRUHWVdp5gfeSElltOSPFSrYqz4m1QBm0zMmTPwAEHzUdpU5Kk2z732cF4pgtqEYnZy0NmchruzWTM7bRt06pKVHV7JZ8hxhZRoiFj0KxDQS0wYAcO810iRhI1MZ9J4KqrX/ldkC7Q5BuZJnRY9r/DofIn7Kg0K3Xt7GAkuADcuJk6CBqTw1KwalrNVpFHOR7wPcaToccd6ODQeEjUaTa6/m2NuIYXWmoO73YayBhxBv4RkBOZMCSQMpjG3RWc6V9I0u3G0zsHsMscl2gxU2nQPOgdwaNBBMmIgjfjx3+HBKtdziXOMkkkkzJJzJPNeO+PD9dy6UIbUcjJk3uzwcN335rBttkjvAkt+I/RZczojqgbzJ0GszyVyiMSy0oHVZWLI/evRU06ZjOOnBVVDlHihBbGZVappt+n38FcACBlLxoPvivKbe9n9yvZzJ+81TTOZP3khU9cFS4+norlUZ/e9Wych98/mpKlDxkrZMQVcG9U1G5KSDpHYTtB7C3mgT3LU0gcqlOXN+GMeIX0Qvje6LxdQr0qrfepPbUB/wAhBjxgr7Es1cPY17dHAOHRwkeqg9UXEREJCIiALg3/AJDn/FWf/wBJ/wCwoiFZdHKDojtPFEQhinqFkVV4igkoJ9VcZ9fkiIGbCxDPwHouibOMH7O3Ia/NeoudqPI62k8TIojCSW90h0gjIgxEgjQwT5rMuv8AeP7/AH/83e4cUReRqgjeHcuNbYPJtteSTDoE5wA1sDovEXrpfNmbW+BoZ97p9FdAyXiLonIR5TOR6/RYtL+IfvciIWLzyqa5z8vREQg93DqUJyPQ+hXiIVZSwr2nqev1RFKILlYZeStn5j0KIhBQRn5puRFJDLLtR9719f7Jn/A2X/0Uf+tqIheJtURFBcIiID//2Q=="/>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zh-TW" altLang="en-US"/>
          </a:p>
        </p:txBody>
      </p:sp>
      <p:pic>
        <p:nvPicPr>
          <p:cNvPr id="15371" name="Picture 6" descr="http://i.telegraph.co.uk/multimedia/archive/02072/3_h_343_bild_2072234a.jpg"/>
          <p:cNvPicPr>
            <a:picLocks noChangeAspect="1" noChangeArrowheads="1"/>
          </p:cNvPicPr>
          <p:nvPr/>
        </p:nvPicPr>
        <p:blipFill>
          <a:blip r:embed="rId6" cstate="print"/>
          <a:srcRect/>
          <a:stretch>
            <a:fillRect/>
          </a:stretch>
        </p:blipFill>
        <p:spPr bwMode="auto">
          <a:xfrm>
            <a:off x="7782364" y="3574931"/>
            <a:ext cx="1882775" cy="1412875"/>
          </a:xfrm>
          <a:prstGeom prst="rect">
            <a:avLst/>
          </a:prstGeom>
          <a:noFill/>
          <a:ln w="9525">
            <a:noFill/>
            <a:miter lim="800000"/>
            <a:headEnd/>
            <a:tailEnd/>
          </a:ln>
        </p:spPr>
      </p:pic>
      <p:pic>
        <p:nvPicPr>
          <p:cNvPr id="29698" name="Picture 2" descr="http://pgw.udn.com.tw/gw/photo.php?u=http://uc.udn.com.tw/photo/2014/10/22/2/261166.jpg&amp;w=330&amp;h=1000"/>
          <p:cNvPicPr>
            <a:picLocks noChangeAspect="1" noChangeArrowheads="1"/>
          </p:cNvPicPr>
          <p:nvPr/>
        </p:nvPicPr>
        <p:blipFill>
          <a:blip r:embed="rId7" cstate="print"/>
          <a:srcRect/>
          <a:stretch>
            <a:fillRect/>
          </a:stretch>
        </p:blipFill>
        <p:spPr bwMode="auto">
          <a:xfrm>
            <a:off x="6120111" y="5020535"/>
            <a:ext cx="3545029" cy="1412776"/>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標題 1"/>
          <p:cNvSpPr>
            <a:spLocks noGrp="1"/>
          </p:cNvSpPr>
          <p:nvPr>
            <p:ph type="title"/>
          </p:nvPr>
        </p:nvSpPr>
        <p:spPr/>
        <p:txBody>
          <a:bodyPr/>
          <a:lstStyle/>
          <a:p>
            <a:r>
              <a:rPr lang="zh-TW" altLang="en-US" dirty="0"/>
              <a:t>德國的看法</a:t>
            </a:r>
          </a:p>
        </p:txBody>
      </p:sp>
      <p:sp>
        <p:nvSpPr>
          <p:cNvPr id="15364" name="投影片編號版面配置區 3"/>
          <p:cNvSpPr>
            <a:spLocks noGrp="1"/>
          </p:cNvSpPr>
          <p:nvPr>
            <p:ph type="sldNum" sz="quarter" idx="12"/>
          </p:nvPr>
        </p:nvSpPr>
        <p:spPr>
          <a:noFill/>
        </p:spPr>
        <p:txBody>
          <a:bodyPr/>
          <a:lstStyle/>
          <a:p>
            <a:fld id="{1865005D-61B0-433D-AF4C-DD2E682972F8}" type="slidenum">
              <a:rPr lang="en-US" altLang="zh-TW" smtClean="0"/>
              <a:pPr/>
              <a:t>24</a:t>
            </a:fld>
            <a:endParaRPr lang="en-US" altLang="zh-TW" smtClean="0"/>
          </a:p>
        </p:txBody>
      </p:sp>
      <p:sp>
        <p:nvSpPr>
          <p:cNvPr id="15363" name="內容版面配置區 2"/>
          <p:cNvSpPr>
            <a:spLocks noGrp="1"/>
          </p:cNvSpPr>
          <p:nvPr>
            <p:ph idx="4294967295"/>
          </p:nvPr>
        </p:nvSpPr>
        <p:spPr>
          <a:xfrm>
            <a:off x="56456" y="1391658"/>
            <a:ext cx="9906000" cy="3793610"/>
          </a:xfrm>
          <a:prstGeom prst="rect">
            <a:avLst/>
          </a:prstGeom>
        </p:spPr>
        <p:txBody>
          <a:bodyPr/>
          <a:lstStyle/>
          <a:p>
            <a:pPr>
              <a:spcBef>
                <a:spcPts val="1200"/>
              </a:spcBef>
            </a:pPr>
            <a:r>
              <a:rPr lang="zh-TW" altLang="en-US" sz="2800" dirty="0" smtClean="0"/>
              <a:t>戰爭不能解決問題</a:t>
            </a:r>
            <a:endParaRPr lang="en-US" altLang="zh-TW" sz="2800" dirty="0" smtClean="0"/>
          </a:p>
          <a:p>
            <a:pPr lvl="1">
              <a:spcBef>
                <a:spcPts val="1200"/>
              </a:spcBef>
            </a:pPr>
            <a:r>
              <a:rPr lang="zh-TW" altLang="en-US" dirty="0" smtClean="0"/>
              <a:t>兩次世界大戰的血淚教訓</a:t>
            </a:r>
            <a:endParaRPr lang="en-US" altLang="zh-TW" dirty="0" smtClean="0"/>
          </a:p>
          <a:p>
            <a:pPr lvl="1">
              <a:spcBef>
                <a:spcPts val="1200"/>
              </a:spcBef>
            </a:pPr>
            <a:r>
              <a:rPr lang="en-US" altLang="zh-TW" dirty="0" smtClean="0"/>
              <a:t>2003/2/5</a:t>
            </a:r>
            <a:r>
              <a:rPr lang="zh-TW" altLang="en-US" dirty="0" smtClean="0"/>
              <a:t> 布蘭登堡前面</a:t>
            </a:r>
            <a:r>
              <a:rPr lang="en-US" altLang="zh-TW" dirty="0" smtClean="0"/>
              <a:t>50 </a:t>
            </a:r>
            <a:r>
              <a:rPr lang="zh-TW" altLang="en-US" dirty="0" smtClean="0"/>
              <a:t>萬人大遊行反對美國出兵伊拉克</a:t>
            </a:r>
            <a:endParaRPr lang="en-US" altLang="zh-TW" dirty="0" smtClean="0"/>
          </a:p>
          <a:p>
            <a:pPr>
              <a:spcBef>
                <a:spcPts val="1800"/>
              </a:spcBef>
            </a:pPr>
            <a:r>
              <a:rPr lang="zh-TW" altLang="en-US" sz="2800" dirty="0" smtClean="0"/>
              <a:t>反對亂印鈔票，避免惡性通貨膨脹</a:t>
            </a:r>
            <a:endParaRPr lang="en-US" altLang="zh-TW" sz="2800" dirty="0" smtClean="0"/>
          </a:p>
          <a:p>
            <a:pPr lvl="1">
              <a:spcBef>
                <a:spcPts val="600"/>
              </a:spcBef>
            </a:pPr>
            <a:r>
              <a:rPr lang="zh-TW" altLang="en-US" dirty="0" smtClean="0"/>
              <a:t>威瑪共和的教訓</a:t>
            </a:r>
          </a:p>
        </p:txBody>
      </p:sp>
      <p:pic>
        <p:nvPicPr>
          <p:cNvPr id="15365" name="Picture 2" descr="超通貨膨脹 惡性通貨膨脹 聯準會 美聯儲 量化寬鬆 FED 通貨膨脹 通膨 通脹"/>
          <p:cNvPicPr>
            <a:picLocks noChangeAspect="1" noChangeArrowheads="1"/>
          </p:cNvPicPr>
          <p:nvPr/>
        </p:nvPicPr>
        <p:blipFill>
          <a:blip r:embed="rId2" cstate="print"/>
          <a:srcRect/>
          <a:stretch>
            <a:fillRect/>
          </a:stretch>
        </p:blipFill>
        <p:spPr bwMode="auto">
          <a:xfrm>
            <a:off x="3779125" y="4310456"/>
            <a:ext cx="3373438" cy="2428875"/>
          </a:xfrm>
          <a:prstGeom prst="rect">
            <a:avLst/>
          </a:prstGeom>
          <a:noFill/>
          <a:ln w="9525">
            <a:noFill/>
            <a:miter lim="800000"/>
            <a:headEnd/>
            <a:tailEnd/>
          </a:ln>
        </p:spPr>
      </p:pic>
      <p:pic>
        <p:nvPicPr>
          <p:cNvPr id="15366" name="Picture 4" descr="File:Billionmarks.jpg"/>
          <p:cNvPicPr>
            <a:picLocks noChangeAspect="1" noChangeArrowheads="1"/>
          </p:cNvPicPr>
          <p:nvPr/>
        </p:nvPicPr>
        <p:blipFill>
          <a:blip r:embed="rId3" cstate="print"/>
          <a:srcRect/>
          <a:stretch>
            <a:fillRect/>
          </a:stretch>
        </p:blipFill>
        <p:spPr bwMode="auto">
          <a:xfrm>
            <a:off x="344489" y="4725146"/>
            <a:ext cx="3143251" cy="2039937"/>
          </a:xfrm>
          <a:prstGeom prst="rect">
            <a:avLst/>
          </a:prstGeom>
          <a:noFill/>
          <a:ln w="9525">
            <a:noFill/>
            <a:miter lim="800000"/>
            <a:headEnd/>
            <a:tailEnd/>
          </a:ln>
        </p:spPr>
      </p:pic>
      <p:pic>
        <p:nvPicPr>
          <p:cNvPr id="15367" name="Picture 6" descr="http://upload.wikimedia.org/wikipedia/commons/thumb/f/ff/Bundesarchiv_Bild_102-00104%2C_Inflation%2C_Tapezieren_mit_Geldscheinen.jpg/220px-Bundesarchiv_Bild_102-00104%2C_Inflation%2C_Tapezieren_mit_Geldscheinen.jpg"/>
          <p:cNvPicPr>
            <a:picLocks noChangeAspect="1" noChangeArrowheads="1"/>
          </p:cNvPicPr>
          <p:nvPr/>
        </p:nvPicPr>
        <p:blipFill>
          <a:blip r:embed="rId4" cstate="print"/>
          <a:srcRect/>
          <a:stretch>
            <a:fillRect/>
          </a:stretch>
        </p:blipFill>
        <p:spPr bwMode="auto">
          <a:xfrm>
            <a:off x="7329264" y="3840741"/>
            <a:ext cx="2381250" cy="2867025"/>
          </a:xfrm>
          <a:prstGeom prst="rect">
            <a:avLst/>
          </a:prstGeom>
          <a:noFill/>
          <a:ln w="9525">
            <a:noFill/>
            <a:miter lim="800000"/>
            <a:headEnd/>
            <a:tailEnd/>
          </a:ln>
        </p:spPr>
      </p:pic>
      <p:pic>
        <p:nvPicPr>
          <p:cNvPr id="15368" name="Picture 8" descr="http://sphotos.xx.fbcdn.net/hphotos-prn1/p480x480/522741_10150703687223300_7297163299_9620859_2073527723_n.jpg"/>
          <p:cNvPicPr>
            <a:picLocks noChangeAspect="1" noChangeArrowheads="1"/>
          </p:cNvPicPr>
          <p:nvPr/>
        </p:nvPicPr>
        <p:blipFill>
          <a:blip r:embed="rId5" cstate="print"/>
          <a:srcRect/>
          <a:stretch>
            <a:fillRect/>
          </a:stretch>
        </p:blipFill>
        <p:spPr bwMode="auto">
          <a:xfrm>
            <a:off x="5980115" y="0"/>
            <a:ext cx="3925887" cy="264318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標題 1"/>
          <p:cNvSpPr>
            <a:spLocks noGrp="1"/>
          </p:cNvSpPr>
          <p:nvPr>
            <p:ph type="title"/>
          </p:nvPr>
        </p:nvSpPr>
        <p:spPr/>
        <p:txBody>
          <a:bodyPr/>
          <a:lstStyle/>
          <a:p>
            <a:r>
              <a:rPr lang="zh-TW" altLang="en-US" dirty="0"/>
              <a:t>歐盟、歐元區的形成</a:t>
            </a:r>
          </a:p>
        </p:txBody>
      </p:sp>
      <p:sp>
        <p:nvSpPr>
          <p:cNvPr id="16494" name="投影片編號版面配置區 3"/>
          <p:cNvSpPr>
            <a:spLocks noGrp="1"/>
          </p:cNvSpPr>
          <p:nvPr>
            <p:ph type="sldNum" sz="quarter" idx="12"/>
          </p:nvPr>
        </p:nvSpPr>
        <p:spPr>
          <a:noFill/>
        </p:spPr>
        <p:txBody>
          <a:bodyPr/>
          <a:lstStyle/>
          <a:p>
            <a:fld id="{B8AD20A6-2BE1-4A7A-A72C-6BE116BBE26C}" type="slidenum">
              <a:rPr lang="en-US" altLang="zh-TW" smtClean="0"/>
              <a:pPr/>
              <a:t>25</a:t>
            </a:fld>
            <a:endParaRPr lang="en-US" altLang="zh-TW" smtClean="0"/>
          </a:p>
        </p:txBody>
      </p:sp>
      <p:graphicFrame>
        <p:nvGraphicFramePr>
          <p:cNvPr id="5" name="內容版面配置區 4"/>
          <p:cNvGraphicFramePr>
            <a:graphicFrameLocks noGrp="1"/>
          </p:cNvGraphicFramePr>
          <p:nvPr>
            <p:ph idx="4294967295"/>
            <p:extLst>
              <p:ext uri="{D42A27DB-BD31-4B8C-83A1-F6EECF244321}">
                <p14:modId xmlns:p14="http://schemas.microsoft.com/office/powerpoint/2010/main" val="3695888150"/>
              </p:ext>
            </p:extLst>
          </p:nvPr>
        </p:nvGraphicFramePr>
        <p:xfrm>
          <a:off x="488504" y="980728"/>
          <a:ext cx="8914664" cy="5047389"/>
        </p:xfrm>
        <a:graphic>
          <a:graphicData uri="http://schemas.openxmlformats.org/drawingml/2006/table">
            <a:tbl>
              <a:tblPr/>
              <a:tblGrid>
                <a:gridCol w="756614"/>
                <a:gridCol w="763031"/>
                <a:gridCol w="381518"/>
                <a:gridCol w="763031"/>
                <a:gridCol w="381518"/>
                <a:gridCol w="763031"/>
                <a:gridCol w="763031"/>
                <a:gridCol w="782781"/>
                <a:gridCol w="514673"/>
                <a:gridCol w="53402"/>
                <a:gridCol w="31095"/>
                <a:gridCol w="1210966"/>
                <a:gridCol w="763031"/>
                <a:gridCol w="162227"/>
                <a:gridCol w="534873"/>
                <a:gridCol w="289842"/>
              </a:tblGrid>
              <a:tr h="1184007">
                <a:tc>
                  <a:txBody>
                    <a:bodyPr/>
                    <a:lstStyle/>
                    <a:p>
                      <a:pPr algn="r"/>
                      <a:r>
                        <a:rPr lang="zh-TW" altLang="en-US" sz="1400" b="1" dirty="0" smtClean="0"/>
                        <a:t>簽署</a:t>
                      </a:r>
                      <a:r>
                        <a:rPr lang="zh-TW" altLang="en-US" sz="1400" dirty="0"/>
                        <a:t/>
                      </a:r>
                      <a:br>
                        <a:rPr lang="zh-TW" altLang="en-US" sz="1400" dirty="0"/>
                      </a:br>
                      <a:r>
                        <a:rPr lang="zh-TW" altLang="en-US" sz="1400" b="1" dirty="0"/>
                        <a:t>生效</a:t>
                      </a:r>
                      <a:r>
                        <a:rPr lang="zh-TW" altLang="en-US" sz="1400" dirty="0"/>
                        <a:t/>
                      </a:r>
                      <a:br>
                        <a:rPr lang="zh-TW" altLang="en-US" sz="1400" dirty="0"/>
                      </a:br>
                      <a:r>
                        <a:rPr lang="zh-TW" altLang="en-US" sz="1400" b="1" u="none" strike="noStrike" dirty="0">
                          <a:solidFill>
                            <a:srgbClr val="0B0080"/>
                          </a:solidFill>
                          <a:hlinkClick r:id="rId2" tooltip="歐洲聯盟基本條約"/>
                        </a:rPr>
                        <a:t>條約</a:t>
                      </a:r>
                      <a:endParaRPr lang="zh-TW" altLang="en-US" sz="1400" dirty="0"/>
                    </a:p>
                  </a:txBody>
                  <a:tcPr marL="3405" marR="3405" marT="3384" marB="3384">
                    <a:lnL>
                      <a:noFill/>
                    </a:lnL>
                    <a:lnR w="9525" cap="flat" cmpd="sng" algn="ctr">
                      <a:solidFill>
                        <a:srgbClr val="C7C7C7"/>
                      </a:solidFill>
                      <a:prstDash val="solid"/>
                      <a:round/>
                      <a:headEnd type="none" w="med" len="med"/>
                      <a:tailEnd type="none" w="med" len="med"/>
                    </a:lnR>
                    <a:lnT>
                      <a:noFill/>
                    </a:lnT>
                    <a:lnB>
                      <a:noFill/>
                    </a:lnB>
                    <a:solidFill>
                      <a:srgbClr val="FFFFFF"/>
                    </a:solidFill>
                  </a:tcPr>
                </a:tc>
                <a:tc>
                  <a:txBody>
                    <a:bodyPr/>
                    <a:lstStyle/>
                    <a:p>
                      <a:r>
                        <a:rPr lang="en-US" altLang="zh-TW" sz="1400" dirty="0"/>
                        <a:t>1948</a:t>
                      </a:r>
                      <a:br>
                        <a:rPr lang="en-US" altLang="zh-TW" sz="1400" dirty="0"/>
                      </a:br>
                      <a:r>
                        <a:rPr lang="en-US" altLang="zh-TW" sz="1400" dirty="0"/>
                        <a:t>1948</a:t>
                      </a:r>
                      <a:br>
                        <a:rPr lang="en-US" altLang="zh-TW" sz="1400" dirty="0"/>
                      </a:br>
                      <a:r>
                        <a:rPr lang="zh-TW" altLang="en-US" sz="1400" b="1" u="none" strike="noStrike" dirty="0">
                          <a:solidFill>
                            <a:srgbClr val="0B0080"/>
                          </a:solidFill>
                          <a:hlinkClick r:id="rId3" tooltip="布魯塞爾條約 (1948年)"/>
                        </a:rPr>
                        <a:t>布魯塞爾條約</a:t>
                      </a:r>
                      <a:endParaRPr lang="zh-TW" altLang="en-US" sz="1400" dirty="0"/>
                    </a:p>
                  </a:txBody>
                  <a:tcPr marL="3405" marR="3405" marT="3384" marB="3384">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a:txBody>
                    <a:bodyPr/>
                    <a:lstStyle/>
                    <a:p>
                      <a:r>
                        <a:rPr lang="en-US" altLang="zh-TW" sz="1400" dirty="0"/>
                        <a:t>1951</a:t>
                      </a:r>
                      <a:br>
                        <a:rPr lang="en-US" altLang="zh-TW" sz="1400" dirty="0"/>
                      </a:br>
                      <a:r>
                        <a:rPr lang="en-US" altLang="zh-TW" sz="1400" dirty="0"/>
                        <a:t>1952</a:t>
                      </a:r>
                      <a:br>
                        <a:rPr lang="en-US" altLang="zh-TW" sz="1400" dirty="0"/>
                      </a:br>
                      <a:r>
                        <a:rPr lang="zh-TW" altLang="en-US" sz="1400" b="1" u="none" strike="noStrike" dirty="0">
                          <a:solidFill>
                            <a:srgbClr val="0B0080"/>
                          </a:solidFill>
                          <a:hlinkClick r:id="rId4" tooltip="巴黎條約 (1951年)"/>
                        </a:rPr>
                        <a:t>巴黎條約</a:t>
                      </a:r>
                      <a:endParaRPr lang="zh-TW" altLang="en-US" sz="1400" dirty="0"/>
                    </a:p>
                  </a:txBody>
                  <a:tcPr marL="3405" marR="3405" marT="3384" marB="3384">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a:txBody>
                    <a:bodyPr/>
                    <a:lstStyle/>
                    <a:p>
                      <a:r>
                        <a:rPr lang="en-US" altLang="zh-TW" sz="1400" dirty="0"/>
                        <a:t>1954</a:t>
                      </a:r>
                      <a:br>
                        <a:rPr lang="en-US" altLang="zh-TW" sz="1400" dirty="0"/>
                      </a:br>
                      <a:r>
                        <a:rPr lang="en-US" altLang="zh-TW" sz="1400" dirty="0"/>
                        <a:t>1955</a:t>
                      </a:r>
                      <a:br>
                        <a:rPr lang="en-US" altLang="zh-TW" sz="1400" dirty="0"/>
                      </a:br>
                      <a:r>
                        <a:rPr lang="zh-TW" altLang="en-US" sz="1400" b="1" u="none" strike="noStrike" dirty="0">
                          <a:solidFill>
                            <a:srgbClr val="A55858"/>
                          </a:solidFill>
                          <a:hlinkClick r:id="rId5" tooltip="倫敦與巴黎會議"/>
                        </a:rPr>
                        <a:t>布魯塞爾條約修正</a:t>
                      </a:r>
                      <a:endParaRPr lang="zh-TW" altLang="en-US" sz="1400" dirty="0"/>
                    </a:p>
                  </a:txBody>
                  <a:tcPr marL="3405" marR="3405" marT="3384" marB="3384">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a:txBody>
                    <a:bodyPr/>
                    <a:lstStyle/>
                    <a:p>
                      <a:r>
                        <a:rPr lang="en-US" altLang="zh-TW" sz="1400" dirty="0"/>
                        <a:t>1957</a:t>
                      </a:r>
                      <a:br>
                        <a:rPr lang="en-US" altLang="zh-TW" sz="1400" dirty="0"/>
                      </a:br>
                      <a:r>
                        <a:rPr lang="en-US" altLang="zh-TW" sz="1400" dirty="0"/>
                        <a:t>1958</a:t>
                      </a:r>
                      <a:br>
                        <a:rPr lang="en-US" altLang="zh-TW" sz="1400" dirty="0"/>
                      </a:br>
                      <a:r>
                        <a:rPr lang="zh-TW" altLang="en-US" sz="1400" b="1" u="none" strike="noStrike" dirty="0">
                          <a:solidFill>
                            <a:srgbClr val="0B0080"/>
                          </a:solidFill>
                          <a:hlinkClick r:id="rId6" tooltip="羅馬條約"/>
                        </a:rPr>
                        <a:t>羅馬條約</a:t>
                      </a:r>
                      <a:endParaRPr lang="zh-TW" altLang="en-US" sz="1400" dirty="0"/>
                    </a:p>
                  </a:txBody>
                  <a:tcPr marL="3405" marR="3405" marT="3384" marB="3384">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a:txBody>
                    <a:bodyPr/>
                    <a:lstStyle/>
                    <a:p>
                      <a:r>
                        <a:rPr lang="en-US" altLang="zh-TW" sz="1400" dirty="0"/>
                        <a:t>1965</a:t>
                      </a:r>
                      <a:br>
                        <a:rPr lang="en-US" altLang="zh-TW" sz="1400" dirty="0"/>
                      </a:br>
                      <a:r>
                        <a:rPr lang="en-US" altLang="zh-TW" sz="1400" dirty="0"/>
                        <a:t>1967</a:t>
                      </a:r>
                      <a:br>
                        <a:rPr lang="en-US" altLang="zh-TW" sz="1400" dirty="0"/>
                      </a:br>
                      <a:r>
                        <a:rPr lang="zh-TW" altLang="en-US" sz="1400" b="1" u="none" strike="noStrike" dirty="0">
                          <a:solidFill>
                            <a:srgbClr val="0B0080"/>
                          </a:solidFill>
                          <a:hlinkClick r:id="rId7" tooltip="合并條約"/>
                        </a:rPr>
                        <a:t>合併條約</a:t>
                      </a:r>
                      <a:endParaRPr lang="zh-TW" altLang="en-US" sz="1400" dirty="0"/>
                    </a:p>
                  </a:txBody>
                  <a:tcPr marL="3405" marR="3405" marT="3384" marB="3384">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a:txBody>
                    <a:bodyPr/>
                    <a:lstStyle/>
                    <a:p>
                      <a:r>
                        <a:rPr lang="en-US" sz="1400" dirty="0"/>
                        <a:t>1975</a:t>
                      </a:r>
                      <a:br>
                        <a:rPr lang="en-US" sz="1400" dirty="0"/>
                      </a:br>
                      <a:r>
                        <a:rPr lang="en-US" sz="1400" dirty="0"/>
                        <a:t>N/A</a:t>
                      </a:r>
                      <a:br>
                        <a:rPr lang="en-US" sz="1400" dirty="0"/>
                      </a:br>
                      <a:r>
                        <a:rPr lang="zh-TW" altLang="en-US" sz="1400" b="1" u="none" strike="noStrike" dirty="0">
                          <a:solidFill>
                            <a:srgbClr val="0B0080"/>
                          </a:solidFill>
                          <a:hlinkClick r:id="rId8" tooltip="歐洲理事會"/>
                        </a:rPr>
                        <a:t>歐洲理事會成立</a:t>
                      </a:r>
                      <a:endParaRPr lang="zh-TW" altLang="en-US" sz="1400" dirty="0"/>
                    </a:p>
                  </a:txBody>
                  <a:tcPr marL="3405" marR="3405" marT="3384" marB="3384">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a:txBody>
                    <a:bodyPr/>
                    <a:lstStyle/>
                    <a:p>
                      <a:r>
                        <a:rPr lang="en-US" altLang="zh-TW" sz="1400" dirty="0"/>
                        <a:t>1986</a:t>
                      </a:r>
                      <a:br>
                        <a:rPr lang="en-US" altLang="zh-TW" sz="1400" dirty="0"/>
                      </a:br>
                      <a:r>
                        <a:rPr lang="en-US" altLang="zh-TW" sz="1400" dirty="0"/>
                        <a:t>1987</a:t>
                      </a:r>
                      <a:br>
                        <a:rPr lang="en-US" altLang="zh-TW" sz="1400" dirty="0"/>
                      </a:br>
                      <a:r>
                        <a:rPr lang="zh-TW" altLang="en-US" sz="1400" b="1" u="none" strike="noStrike" dirty="0">
                          <a:solidFill>
                            <a:srgbClr val="A55858"/>
                          </a:solidFill>
                          <a:hlinkClick r:id="rId9" tooltip="單一歐洲法案"/>
                        </a:rPr>
                        <a:t>單一歐洲法案</a:t>
                      </a:r>
                      <a:endParaRPr lang="zh-TW" altLang="en-US" sz="1400" dirty="0"/>
                    </a:p>
                  </a:txBody>
                  <a:tcPr marL="3405" marR="3405" marT="3384" marB="3384">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gridSpan="2">
                  <a:txBody>
                    <a:bodyPr/>
                    <a:lstStyle/>
                    <a:p>
                      <a:r>
                        <a:rPr lang="en-US" altLang="zh-TW" sz="1400" dirty="0"/>
                        <a:t>1992</a:t>
                      </a:r>
                      <a:br>
                        <a:rPr lang="en-US" altLang="zh-TW" sz="1400" dirty="0"/>
                      </a:br>
                      <a:r>
                        <a:rPr lang="en-US" altLang="zh-TW" sz="1400" dirty="0"/>
                        <a:t>1993</a:t>
                      </a:r>
                      <a:br>
                        <a:rPr lang="en-US" altLang="zh-TW" sz="1400" dirty="0"/>
                      </a:br>
                      <a:r>
                        <a:rPr lang="zh-TW" altLang="en-US" sz="1400" b="1" u="none" strike="noStrike" dirty="0">
                          <a:solidFill>
                            <a:srgbClr val="0B0080"/>
                          </a:solidFill>
                          <a:hlinkClick r:id="rId10" tooltip="馬斯垂克條約"/>
                        </a:rPr>
                        <a:t>馬斯垂克</a:t>
                      </a:r>
                      <a:r>
                        <a:rPr lang="zh-TW" altLang="en-US" sz="1400" b="1" u="none" strike="noStrike" dirty="0" smtClean="0">
                          <a:solidFill>
                            <a:srgbClr val="0B0080"/>
                          </a:solidFill>
                          <a:hlinkClick r:id="rId10" tooltip="馬斯垂克條約"/>
                        </a:rPr>
                        <a:t>條約</a:t>
                      </a:r>
                      <a:r>
                        <a:rPr lang="zh-TW" altLang="en-US" sz="1400" b="1" u="none" strike="noStrike" dirty="0" smtClean="0">
                          <a:solidFill>
                            <a:srgbClr val="C00000"/>
                          </a:solidFill>
                        </a:rPr>
                        <a:t>歐元始確定</a:t>
                      </a:r>
                      <a:endParaRPr lang="zh-TW" altLang="en-US" sz="1400" dirty="0">
                        <a:solidFill>
                          <a:srgbClr val="C00000"/>
                        </a:solidFill>
                      </a:endParaRPr>
                    </a:p>
                  </a:txBody>
                  <a:tcPr marL="3405" marR="3405" marT="3384" marB="3384">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hMerge="1">
                  <a:txBody>
                    <a:bodyPr/>
                    <a:lstStyle/>
                    <a:p>
                      <a:endParaRPr lang="zh-TW" altLang="en-US"/>
                    </a:p>
                  </a:txBody>
                  <a:tcPr/>
                </a:tc>
                <a:tc gridSpan="2">
                  <a:txBody>
                    <a:bodyPr/>
                    <a:lstStyle/>
                    <a:p>
                      <a:r>
                        <a:rPr lang="en-US" altLang="zh-TW" sz="1400" dirty="0"/>
                        <a:t>1997</a:t>
                      </a:r>
                      <a:br>
                        <a:rPr lang="en-US" altLang="zh-TW" sz="1400" dirty="0"/>
                      </a:br>
                      <a:r>
                        <a:rPr lang="en-US" altLang="zh-TW" sz="1400" dirty="0"/>
                        <a:t>1999</a:t>
                      </a:r>
                      <a:br>
                        <a:rPr lang="en-US" altLang="zh-TW" sz="1400" dirty="0"/>
                      </a:br>
                      <a:r>
                        <a:rPr lang="zh-TW" altLang="en-US" sz="1400" b="1" u="none" strike="noStrike" dirty="0">
                          <a:solidFill>
                            <a:srgbClr val="A55858"/>
                          </a:solidFill>
                          <a:hlinkClick r:id="rId11" tooltip="阿姆斯特丹條約"/>
                        </a:rPr>
                        <a:t>阿姆斯特丹</a:t>
                      </a:r>
                      <a:r>
                        <a:rPr lang="zh-TW" altLang="en-US" sz="1400" b="1" u="none" strike="noStrike" dirty="0" smtClean="0">
                          <a:solidFill>
                            <a:srgbClr val="A55858"/>
                          </a:solidFill>
                          <a:hlinkClick r:id="rId11" tooltip="阿姆斯特丹條約"/>
                        </a:rPr>
                        <a:t>條約</a:t>
                      </a:r>
                      <a:endParaRPr lang="en-US" altLang="zh-TW" sz="1400" b="1" u="none" strike="noStrike" dirty="0" smtClean="0">
                        <a:solidFill>
                          <a:srgbClr val="A55858"/>
                        </a:solidFill>
                      </a:endParaRPr>
                    </a:p>
                    <a:p>
                      <a:r>
                        <a:rPr lang="zh-TW" altLang="en-US" sz="1400" b="1" u="none" strike="noStrike" dirty="0" smtClean="0">
                          <a:solidFill>
                            <a:srgbClr val="C00000"/>
                          </a:solidFill>
                        </a:rPr>
                        <a:t>歐元引入無形貨幣</a:t>
                      </a:r>
                      <a:endParaRPr lang="zh-TW" altLang="en-US" sz="1400" dirty="0">
                        <a:solidFill>
                          <a:srgbClr val="C00000"/>
                        </a:solidFill>
                      </a:endParaRPr>
                    </a:p>
                  </a:txBody>
                  <a:tcPr marL="3405" marR="3405" marT="3384" marB="3384">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hMerge="1">
                  <a:txBody>
                    <a:bodyPr/>
                    <a:lstStyle/>
                    <a:p>
                      <a:endParaRPr lang="zh-TW" altLang="en-US"/>
                    </a:p>
                  </a:txBody>
                  <a:tcPr/>
                </a:tc>
                <a:tc>
                  <a:txBody>
                    <a:bodyPr/>
                    <a:lstStyle/>
                    <a:p>
                      <a:r>
                        <a:rPr lang="en-US" altLang="zh-TW" sz="1400" dirty="0"/>
                        <a:t>2001</a:t>
                      </a:r>
                      <a:br>
                        <a:rPr lang="en-US" altLang="zh-TW" sz="1400" dirty="0"/>
                      </a:br>
                      <a:r>
                        <a:rPr lang="en-US" altLang="zh-TW" sz="1400" dirty="0"/>
                        <a:t>2003</a:t>
                      </a:r>
                      <a:br>
                        <a:rPr lang="en-US" altLang="zh-TW" sz="1400" dirty="0"/>
                      </a:br>
                      <a:r>
                        <a:rPr lang="zh-TW" altLang="en-US" sz="1400" b="1" u="none" strike="noStrike" dirty="0">
                          <a:solidFill>
                            <a:srgbClr val="A55858"/>
                          </a:solidFill>
                          <a:hlinkClick r:id="rId12" tooltip="尼斯條約"/>
                        </a:rPr>
                        <a:t>尼斯</a:t>
                      </a:r>
                      <a:r>
                        <a:rPr lang="zh-TW" altLang="en-US" sz="1400" b="1" u="none" strike="noStrike" dirty="0" smtClean="0">
                          <a:solidFill>
                            <a:srgbClr val="A55858"/>
                          </a:solidFill>
                          <a:hlinkClick r:id="rId12" tooltip="尼斯條約"/>
                        </a:rPr>
                        <a:t>條約</a:t>
                      </a:r>
                      <a:endParaRPr lang="en-US" altLang="zh-TW" sz="1400" b="1" u="none" strike="noStrike" dirty="0" smtClean="0">
                        <a:solidFill>
                          <a:srgbClr val="A55858"/>
                        </a:solidFill>
                      </a:endParaRPr>
                    </a:p>
                    <a:p>
                      <a:r>
                        <a:rPr lang="en-US" altLang="zh-TW" sz="1400" b="1" u="none" strike="noStrike" dirty="0" smtClean="0">
                          <a:solidFill>
                            <a:srgbClr val="C00000"/>
                          </a:solidFill>
                        </a:rPr>
                        <a:t>2002</a:t>
                      </a:r>
                      <a:r>
                        <a:rPr lang="zh-TW" altLang="en-US" sz="1400" b="1" u="none" strike="noStrike" dirty="0" smtClean="0">
                          <a:solidFill>
                            <a:srgbClr val="C00000"/>
                          </a:solidFill>
                        </a:rPr>
                        <a:t>歐元實體貨幣上路</a:t>
                      </a:r>
                      <a:endParaRPr lang="zh-TW" altLang="en-US" sz="1400" dirty="0">
                        <a:solidFill>
                          <a:srgbClr val="C00000"/>
                        </a:solidFill>
                      </a:endParaRPr>
                    </a:p>
                  </a:txBody>
                  <a:tcPr marL="3405" marR="3405" marT="3384" marB="3384">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gridSpan="2">
                  <a:txBody>
                    <a:bodyPr/>
                    <a:lstStyle/>
                    <a:p>
                      <a:r>
                        <a:rPr lang="en-US" altLang="zh-TW" sz="1400" dirty="0"/>
                        <a:t>2007</a:t>
                      </a:r>
                      <a:br>
                        <a:rPr lang="en-US" altLang="zh-TW" sz="1400" dirty="0"/>
                      </a:br>
                      <a:r>
                        <a:rPr lang="en-US" altLang="zh-TW" sz="1400" dirty="0"/>
                        <a:t>2009</a:t>
                      </a:r>
                      <a:br>
                        <a:rPr lang="en-US" altLang="zh-TW" sz="1400" dirty="0"/>
                      </a:br>
                      <a:r>
                        <a:rPr lang="zh-TW" altLang="en-US" sz="1400" b="1" u="none" strike="noStrike" dirty="0">
                          <a:solidFill>
                            <a:srgbClr val="0B0080"/>
                          </a:solidFill>
                          <a:hlinkClick r:id="rId13" tooltip="里斯本條約"/>
                        </a:rPr>
                        <a:t>里斯本條約</a:t>
                      </a:r>
                      <a:endParaRPr lang="zh-TW" altLang="en-US" sz="1400" dirty="0"/>
                    </a:p>
                  </a:txBody>
                  <a:tcPr marL="3405" marR="3405" marT="3384" marB="3384">
                    <a:lnL w="9525" cap="flat" cmpd="sng" algn="ctr">
                      <a:solidFill>
                        <a:srgbClr val="C7C7C7"/>
                      </a:solidFill>
                      <a:prstDash val="solid"/>
                      <a:round/>
                      <a:headEnd type="none" w="med" len="med"/>
                      <a:tailEnd type="none" w="med" len="med"/>
                    </a:lnL>
                    <a:lnR>
                      <a:noFill/>
                    </a:lnR>
                    <a:lnT>
                      <a:noFill/>
                    </a:lnT>
                    <a:lnB>
                      <a:noFill/>
                    </a:lnB>
                    <a:solidFill>
                      <a:srgbClr val="FFFFFF"/>
                    </a:solidFill>
                  </a:tcPr>
                </a:tc>
                <a:tc hMerge="1">
                  <a:txBody>
                    <a:bodyPr/>
                    <a:lstStyle/>
                    <a:p>
                      <a:endParaRPr lang="zh-TW" altLang="en-US"/>
                    </a:p>
                  </a:txBody>
                  <a:tcPr/>
                </a:tc>
                <a:tc rowSpan="3">
                  <a:txBody>
                    <a:bodyPr/>
                    <a:lstStyle/>
                    <a:p>
                      <a:endParaRPr lang="zh-TW" altLang="en-US" sz="1400" dirty="0"/>
                    </a:p>
                  </a:txBody>
                  <a:tcPr marL="3405" marR="3405" marT="3384" marB="3384">
                    <a:lnL>
                      <a:noFill/>
                    </a:lnL>
                    <a:lnR>
                      <a:noFill/>
                    </a:lnR>
                    <a:lnT>
                      <a:noFill/>
                    </a:lnT>
                    <a:lnB>
                      <a:noFill/>
                    </a:lnB>
                    <a:solidFill>
                      <a:srgbClr val="FFFFFF"/>
                    </a:solidFill>
                  </a:tcPr>
                </a:tc>
              </a:tr>
              <a:tr h="112206">
                <a:tc rowSpan="11">
                  <a:txBody>
                    <a:bodyPr/>
                    <a:lstStyle/>
                    <a:p>
                      <a:r>
                        <a:rPr lang="zh-TW" altLang="en-US" sz="1400"/>
                        <a:t> </a:t>
                      </a:r>
                    </a:p>
                  </a:txBody>
                  <a:tcPr marL="3405" marR="3405" marT="3384" marB="3384" anchor="ctr">
                    <a:lnL>
                      <a:noFill/>
                    </a:lnL>
                    <a:lnR w="9525" cap="flat" cmpd="sng" algn="ctr">
                      <a:solidFill>
                        <a:srgbClr val="C7C7C7"/>
                      </a:solidFill>
                      <a:prstDash val="solid"/>
                      <a:round/>
                      <a:headEnd type="none" w="med" len="med"/>
                      <a:tailEnd type="none" w="med" len="med"/>
                    </a:lnR>
                    <a:lnT>
                      <a:noFill/>
                    </a:lnT>
                    <a:lnB>
                      <a:noFill/>
                    </a:lnB>
                    <a:solidFill>
                      <a:srgbClr val="FFFFFF"/>
                    </a:solidFill>
                  </a:tcPr>
                </a:tc>
                <a:tc rowSpan="9">
                  <a:txBody>
                    <a:bodyPr/>
                    <a:lstStyle/>
                    <a:p>
                      <a:r>
                        <a:rPr lang="zh-TW" altLang="en-US" sz="60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rowSpan="4">
                  <a:txBody>
                    <a:bodyPr/>
                    <a:lstStyle/>
                    <a:p>
                      <a:r>
                        <a:rPr lang="zh-TW" altLang="en-US" sz="60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rowSpan="4">
                  <a:txBody>
                    <a:bodyPr/>
                    <a:lstStyle/>
                    <a:p>
                      <a:r>
                        <a:rPr lang="zh-TW" altLang="en-US" sz="60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rowSpan="3">
                  <a:txBody>
                    <a:bodyPr/>
                    <a:lstStyle/>
                    <a:p>
                      <a:r>
                        <a:rPr lang="zh-TW" altLang="en-US" sz="60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rowSpan="2">
                  <a:txBody>
                    <a:bodyPr/>
                    <a:lstStyle/>
                    <a:p>
                      <a:r>
                        <a:rPr lang="zh-TW" altLang="en-US" sz="1400" dirty="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rowSpan="2">
                  <a:txBody>
                    <a:bodyPr/>
                    <a:lstStyle/>
                    <a:p>
                      <a:r>
                        <a:rPr lang="zh-TW" altLang="en-US" sz="140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rowSpan="2">
                  <a:txBody>
                    <a:bodyPr/>
                    <a:lstStyle/>
                    <a:p>
                      <a:r>
                        <a:rPr lang="zh-TW" altLang="en-US" sz="140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gridSpan="2">
                  <a:txBody>
                    <a:bodyPr/>
                    <a:lstStyle/>
                    <a:p>
                      <a:r>
                        <a:rPr lang="zh-TW" altLang="en-US" sz="60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hMerge="1">
                  <a:txBody>
                    <a:bodyPr/>
                    <a:lstStyle/>
                    <a:p>
                      <a:endParaRPr lang="zh-TW" altLang="en-US"/>
                    </a:p>
                  </a:txBody>
                  <a:tcPr/>
                </a:tc>
                <a:tc gridSpan="2">
                  <a:txBody>
                    <a:bodyPr/>
                    <a:lstStyle/>
                    <a:p>
                      <a:r>
                        <a:rPr lang="zh-TW" altLang="en-US" sz="60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hMerge="1">
                  <a:txBody>
                    <a:bodyPr/>
                    <a:lstStyle/>
                    <a:p>
                      <a:endParaRPr lang="zh-TW" altLang="en-US"/>
                    </a:p>
                  </a:txBody>
                  <a:tcPr/>
                </a:tc>
                <a:tc>
                  <a:txBody>
                    <a:bodyPr/>
                    <a:lstStyle/>
                    <a:p>
                      <a:r>
                        <a:rPr lang="zh-TW" altLang="en-US" sz="60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a:txBody>
                    <a:bodyPr/>
                    <a:lstStyle/>
                    <a:p>
                      <a:r>
                        <a:rPr lang="zh-TW" altLang="en-US" sz="600"/>
                        <a:t> </a:t>
                      </a:r>
                    </a:p>
                  </a:txBody>
                  <a:tcPr marL="3405" marR="3405" marT="3384" marB="3384" anchor="ctr">
                    <a:lnL w="9525" cap="flat" cmpd="sng" algn="ctr">
                      <a:solidFill>
                        <a:srgbClr val="C7C7C7"/>
                      </a:solidFill>
                      <a:prstDash val="solid"/>
                      <a:round/>
                      <a:headEnd type="none" w="med" len="med"/>
                      <a:tailEnd type="none" w="med" len="med"/>
                    </a:lnL>
                    <a:lnR>
                      <a:noFill/>
                    </a:lnR>
                    <a:lnT>
                      <a:noFill/>
                    </a:lnT>
                    <a:lnB>
                      <a:noFill/>
                    </a:lnB>
                    <a:solidFill>
                      <a:srgbClr val="FFFFFF"/>
                    </a:solidFill>
                  </a:tcPr>
                </a:tc>
                <a:tc>
                  <a:txBody>
                    <a:bodyPr/>
                    <a:lstStyle/>
                    <a:p>
                      <a:endParaRPr lang="zh-TW" altLang="en-US" sz="600"/>
                    </a:p>
                  </a:txBody>
                  <a:tcPr marL="32687" marR="32687" marT="16241" marB="16241">
                    <a:lnL>
                      <a:noFill/>
                    </a:lnL>
                    <a:lnT>
                      <a:noFill/>
                    </a:lnT>
                  </a:tcPr>
                </a:tc>
                <a:tc vMerge="1">
                  <a:txBody>
                    <a:bodyPr/>
                    <a:lstStyle/>
                    <a:p>
                      <a:endParaRPr lang="zh-TW" altLang="en-US"/>
                    </a:p>
                  </a:txBody>
                  <a:tcPr/>
                </a:tc>
              </a:tr>
              <a:tr h="212304">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gridSpan="5">
                  <a:txBody>
                    <a:bodyPr/>
                    <a:lstStyle/>
                    <a:p>
                      <a:r>
                        <a:rPr lang="zh-TW" altLang="en-US" sz="1400" u="none" strike="noStrike" dirty="0">
                          <a:solidFill>
                            <a:schemeClr val="bg1"/>
                          </a:solidFill>
                        </a:rPr>
                        <a:t>歐盟三支柱</a:t>
                      </a:r>
                      <a:endParaRPr lang="zh-TW" altLang="en-US" sz="1400" dirty="0">
                        <a:solidFill>
                          <a:schemeClr val="bg1"/>
                        </a:solidFill>
                      </a:endParaRPr>
                    </a:p>
                  </a:txBody>
                  <a:tcPr marL="3405" marR="3405" marT="3384" marB="3384" anchor="ctr">
                    <a:lnL w="28575" cap="flat" cmpd="sng" algn="ctr">
                      <a:solidFill>
                        <a:srgbClr val="3C67FF"/>
                      </a:solidFill>
                      <a:prstDash val="solid"/>
                      <a:round/>
                      <a:headEnd type="none" w="med" len="med"/>
                      <a:tailEnd type="none" w="med" len="med"/>
                    </a:lnL>
                    <a:lnR w="28575" cap="flat" cmpd="sng" algn="ctr">
                      <a:solidFill>
                        <a:srgbClr val="3C67FF"/>
                      </a:solidFill>
                      <a:prstDash val="solid"/>
                      <a:round/>
                      <a:headEnd type="none" w="med" len="med"/>
                      <a:tailEnd type="none" w="med" len="med"/>
                    </a:lnR>
                    <a:lnT>
                      <a:noFill/>
                    </a:lnT>
                    <a:lnB>
                      <a:noFill/>
                    </a:lnB>
                    <a:solidFill>
                      <a:srgbClr val="3C67FF"/>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rowSpan="2">
                  <a:txBody>
                    <a:bodyPr/>
                    <a:lstStyle/>
                    <a:p>
                      <a:r>
                        <a:rPr lang="zh-TW" altLang="en-US" sz="1400"/>
                        <a:t> </a:t>
                      </a:r>
                    </a:p>
                  </a:txBody>
                  <a:tcPr marL="3405" marR="3405" marT="3384" marB="3384" anchor="ctr">
                    <a:lnL w="28575" cap="flat" cmpd="sng" algn="ctr">
                      <a:solidFill>
                        <a:srgbClr val="3C67FF"/>
                      </a:solidFill>
                      <a:prstDash val="solid"/>
                      <a:round/>
                      <a:headEnd type="none" w="med" len="med"/>
                      <a:tailEnd type="none" w="med" len="med"/>
                    </a:lnL>
                    <a:lnR>
                      <a:noFill/>
                    </a:lnR>
                    <a:lnT>
                      <a:noFill/>
                    </a:lnT>
                    <a:lnB>
                      <a:noFill/>
                    </a:lnB>
                    <a:solidFill>
                      <a:srgbClr val="FFFFFF"/>
                    </a:solidFill>
                  </a:tcPr>
                </a:tc>
                <a:tc>
                  <a:txBody>
                    <a:bodyPr/>
                    <a:lstStyle/>
                    <a:p>
                      <a:endParaRPr lang="zh-TW" altLang="en-US" sz="1400"/>
                    </a:p>
                  </a:txBody>
                  <a:tcPr marL="32687" marR="32687" marT="16241" marB="16241">
                    <a:lnL>
                      <a:noFill/>
                    </a:lnL>
                  </a:tcPr>
                </a:tc>
                <a:tc vMerge="1">
                  <a:txBody>
                    <a:bodyPr/>
                    <a:lstStyle/>
                    <a:p>
                      <a:endParaRPr lang="zh-TW" altLang="en-US"/>
                    </a:p>
                  </a:txBody>
                  <a:tcPr/>
                </a:tc>
              </a:tr>
              <a:tr h="212304">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gridSpan="3">
                  <a:txBody>
                    <a:bodyPr/>
                    <a:lstStyle/>
                    <a:p>
                      <a:r>
                        <a:rPr lang="zh-TW" altLang="en-US" sz="1400" u="none" strike="noStrike" dirty="0">
                          <a:solidFill>
                            <a:schemeClr val="bg1"/>
                          </a:solidFill>
                        </a:rPr>
                        <a:t>歐洲各大共同體</a:t>
                      </a:r>
                      <a:endParaRPr lang="zh-TW" altLang="en-US" sz="1400" dirty="0">
                        <a:solidFill>
                          <a:schemeClr val="bg1"/>
                        </a:solidFill>
                      </a:endParaRPr>
                    </a:p>
                  </a:txBody>
                  <a:tcPr marL="3405" marR="3405" marT="3384" marB="3384" anchor="ctr">
                    <a:lnL w="28575" cap="flat" cmpd="sng" algn="ctr">
                      <a:solidFill>
                        <a:srgbClr val="464646"/>
                      </a:solidFill>
                      <a:prstDash val="solid"/>
                      <a:round/>
                      <a:headEnd type="none" w="med" len="med"/>
                      <a:tailEnd type="none" w="med" len="med"/>
                    </a:lnL>
                    <a:lnR w="28575" cap="flat" cmpd="sng" algn="ctr">
                      <a:solidFill>
                        <a:srgbClr val="3C67FF"/>
                      </a:solidFill>
                      <a:prstDash val="solid"/>
                      <a:round/>
                      <a:headEnd type="none" w="med" len="med"/>
                      <a:tailEnd type="none" w="med" len="med"/>
                    </a:lnR>
                    <a:lnT>
                      <a:noFill/>
                    </a:lnT>
                    <a:lnB>
                      <a:noFill/>
                    </a:lnB>
                    <a:solidFill>
                      <a:srgbClr val="464646"/>
                    </a:solidFill>
                  </a:tcPr>
                </a:tc>
                <a:tc hMerge="1">
                  <a:txBody>
                    <a:bodyPr/>
                    <a:lstStyle/>
                    <a:p>
                      <a:endParaRPr lang="zh-TW" altLang="en-US"/>
                    </a:p>
                  </a:txBody>
                  <a:tcPr/>
                </a:tc>
                <a:tc hMerge="1">
                  <a:txBody>
                    <a:bodyPr/>
                    <a:lstStyle/>
                    <a:p>
                      <a:endParaRPr lang="zh-TW" altLang="en-US"/>
                    </a:p>
                  </a:txBody>
                  <a:tcPr/>
                </a:tc>
                <a:tc gridSpan="5">
                  <a:txBody>
                    <a:bodyPr/>
                    <a:lstStyle/>
                    <a:p>
                      <a:r>
                        <a:rPr lang="zh-TW" altLang="en-US" sz="1400"/>
                        <a:t> </a:t>
                      </a:r>
                    </a:p>
                  </a:txBody>
                  <a:tcPr marL="3405" marR="3405" marT="3384" marB="3384" anchor="ctr">
                    <a:lnL w="28575" cap="flat" cmpd="sng" algn="ctr">
                      <a:solidFill>
                        <a:srgbClr val="3C67FF"/>
                      </a:solidFill>
                      <a:prstDash val="solid"/>
                      <a:round/>
                      <a:headEnd type="none" w="med" len="med"/>
                      <a:tailEnd type="none" w="med" len="med"/>
                    </a:lnL>
                    <a:lnR w="28575" cap="flat" cmpd="sng" algn="ctr">
                      <a:solidFill>
                        <a:srgbClr val="464646"/>
                      </a:solidFill>
                      <a:prstDash val="solid"/>
                      <a:round/>
                      <a:headEnd type="none" w="med" len="med"/>
                      <a:tailEnd type="none" w="med" len="med"/>
                    </a:lnR>
                    <a:lnT>
                      <a:noFill/>
                    </a:lnT>
                    <a:lnB>
                      <a:noFill/>
                    </a:lnB>
                    <a:solidFill>
                      <a:srgbClr val="464646"/>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vMerge="1">
                  <a:txBody>
                    <a:bodyPr/>
                    <a:lstStyle/>
                    <a:p>
                      <a:endParaRPr lang="zh-TW" altLang="en-US"/>
                    </a:p>
                  </a:txBody>
                  <a:tcPr/>
                </a:tc>
                <a:tc>
                  <a:txBody>
                    <a:bodyPr/>
                    <a:lstStyle/>
                    <a:p>
                      <a:endParaRPr lang="zh-TW" altLang="en-US" sz="1400"/>
                    </a:p>
                  </a:txBody>
                  <a:tcPr marL="32687" marR="32687" marT="16241" marB="16241">
                    <a:lnL>
                      <a:noFill/>
                    </a:lnL>
                  </a:tcPr>
                </a:tc>
                <a:tc>
                  <a:txBody>
                    <a:bodyPr/>
                    <a:lstStyle/>
                    <a:p>
                      <a:endParaRPr lang="zh-TW" altLang="en-US" sz="600"/>
                    </a:p>
                  </a:txBody>
                  <a:tcPr marL="32687" marR="32687" marT="16241" marB="16241">
                    <a:lnT>
                      <a:noFill/>
                    </a:lnT>
                  </a:tcPr>
                </a:tc>
              </a:tr>
              <a:tr h="374350">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endParaRPr lang="zh-TW" altLang="en-US" sz="600"/>
                    </a:p>
                  </a:txBody>
                  <a:tcPr marL="3405" marR="3405" marT="3384" marB="3384" anchor="ctr">
                    <a:lnL>
                      <a:noFill/>
                    </a:lnL>
                    <a:lnR w="28575" cap="flat" cmpd="sng" algn="ctr">
                      <a:solidFill>
                        <a:srgbClr val="464646"/>
                      </a:solidFill>
                      <a:prstDash val="solid"/>
                      <a:round/>
                      <a:headEnd type="none" w="med" len="med"/>
                      <a:tailEnd type="none" w="med" len="med"/>
                    </a:lnR>
                    <a:lnT>
                      <a:noFill/>
                    </a:lnT>
                    <a:lnB>
                      <a:noFill/>
                    </a:lnB>
                    <a:solidFill>
                      <a:srgbClr val="42B995"/>
                    </a:solidFill>
                  </a:tcPr>
                </a:tc>
                <a:tc gridSpan="3">
                  <a:txBody>
                    <a:bodyPr/>
                    <a:lstStyle/>
                    <a:p>
                      <a:r>
                        <a:rPr lang="zh-TW" altLang="en-US" sz="1400" u="none" strike="noStrike" dirty="0">
                          <a:solidFill>
                            <a:srgbClr val="0000FF"/>
                          </a:solidFill>
                        </a:rPr>
                        <a:t>歐洲原子能共同體</a:t>
                      </a:r>
                      <a:r>
                        <a:rPr lang="zh-TW" altLang="en-US" sz="1400" dirty="0">
                          <a:solidFill>
                            <a:srgbClr val="0000FF"/>
                          </a:solidFill>
                        </a:rPr>
                        <a:t/>
                      </a:r>
                      <a:br>
                        <a:rPr lang="zh-TW" altLang="en-US" sz="1400" dirty="0">
                          <a:solidFill>
                            <a:srgbClr val="0000FF"/>
                          </a:solidFill>
                        </a:rPr>
                      </a:br>
                      <a:r>
                        <a:rPr lang="en-US" altLang="zh-TW" sz="1400" dirty="0">
                          <a:solidFill>
                            <a:srgbClr val="0000FF"/>
                          </a:solidFill>
                        </a:rPr>
                        <a:t>(</a:t>
                      </a:r>
                      <a:r>
                        <a:rPr lang="en-US" sz="1400" dirty="0">
                          <a:solidFill>
                            <a:srgbClr val="0000FF"/>
                          </a:solidFill>
                        </a:rPr>
                        <a:t>EURATOM)</a:t>
                      </a:r>
                    </a:p>
                  </a:txBody>
                  <a:tcPr marL="3405" marR="3405" marT="3384" marB="3384" anchor="ctr">
                    <a:lnL w="28575" cap="flat" cmpd="sng" algn="ctr">
                      <a:solidFill>
                        <a:srgbClr val="464646"/>
                      </a:solidFill>
                      <a:prstDash val="solid"/>
                      <a:round/>
                      <a:headEnd type="none" w="med" len="med"/>
                      <a:tailEnd type="none" w="med" len="med"/>
                    </a:lnL>
                    <a:lnR w="28575" cap="flat" cmpd="sng" algn="ctr">
                      <a:solidFill>
                        <a:srgbClr val="3C67FF"/>
                      </a:solidFill>
                      <a:prstDash val="solid"/>
                      <a:round/>
                      <a:headEnd type="none" w="med" len="med"/>
                      <a:tailEnd type="none" w="med" len="med"/>
                    </a:lnR>
                    <a:lnT>
                      <a:noFill/>
                    </a:lnT>
                    <a:lnB>
                      <a:noFill/>
                    </a:lnB>
                    <a:solidFill>
                      <a:srgbClr val="42B995"/>
                    </a:solidFill>
                  </a:tcPr>
                </a:tc>
                <a:tc hMerge="1">
                  <a:txBody>
                    <a:bodyPr/>
                    <a:lstStyle/>
                    <a:p>
                      <a:endParaRPr lang="zh-TW" altLang="en-US"/>
                    </a:p>
                  </a:txBody>
                  <a:tcPr/>
                </a:tc>
                <a:tc hMerge="1">
                  <a:txBody>
                    <a:bodyPr/>
                    <a:lstStyle/>
                    <a:p>
                      <a:endParaRPr lang="zh-TW" altLang="en-US"/>
                    </a:p>
                  </a:txBody>
                  <a:tcPr/>
                </a:tc>
                <a:tc gridSpan="5">
                  <a:txBody>
                    <a:bodyPr/>
                    <a:lstStyle/>
                    <a:p>
                      <a:endParaRPr lang="zh-TW" altLang="en-US" sz="1400"/>
                    </a:p>
                  </a:txBody>
                  <a:tcPr marL="3405" marR="3405" marT="3384" marB="3384" anchor="ctr">
                    <a:lnL w="28575" cap="flat" cmpd="sng" algn="ctr">
                      <a:solidFill>
                        <a:srgbClr val="3C67FF"/>
                      </a:solidFill>
                      <a:prstDash val="solid"/>
                      <a:round/>
                      <a:headEnd type="none" w="med" len="med"/>
                      <a:tailEnd type="none" w="med" len="med"/>
                    </a:lnL>
                    <a:lnR w="28575" cap="flat" cmpd="sng" algn="ctr">
                      <a:solidFill>
                        <a:srgbClr val="3C67FF"/>
                      </a:solidFill>
                      <a:prstDash val="solid"/>
                      <a:round/>
                      <a:headEnd type="none" w="med" len="med"/>
                      <a:tailEnd type="none" w="med" len="med"/>
                    </a:lnR>
                    <a:lnT>
                      <a:noFill/>
                    </a:lnT>
                    <a:lnB>
                      <a:noFill/>
                    </a:lnB>
                    <a:solidFill>
                      <a:srgbClr val="42B995"/>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gridSpan="2">
                  <a:txBody>
                    <a:bodyPr/>
                    <a:lstStyle/>
                    <a:p>
                      <a:endParaRPr lang="zh-TW" altLang="en-US" sz="1400"/>
                    </a:p>
                  </a:txBody>
                  <a:tcPr marL="3405" marR="3405" marT="3384" marB="3384" anchor="ctr">
                    <a:lnL w="28575" cap="flat" cmpd="sng" algn="ctr">
                      <a:solidFill>
                        <a:srgbClr val="3C67FF"/>
                      </a:solidFill>
                      <a:prstDash val="solid"/>
                      <a:round/>
                      <a:headEnd type="none" w="med" len="med"/>
                      <a:tailEnd type="none" w="med" len="med"/>
                    </a:lnL>
                    <a:lnR>
                      <a:noFill/>
                    </a:lnR>
                    <a:lnT>
                      <a:noFill/>
                    </a:lnT>
                    <a:lnB>
                      <a:noFill/>
                    </a:lnB>
                    <a:solidFill>
                      <a:srgbClr val="52C1A0"/>
                    </a:solidFill>
                  </a:tcPr>
                </a:tc>
                <a:tc hMerge="1">
                  <a:txBody>
                    <a:bodyPr/>
                    <a:lstStyle/>
                    <a:p>
                      <a:endParaRPr lang="zh-TW" altLang="en-US"/>
                    </a:p>
                  </a:txBody>
                  <a:tcPr/>
                </a:tc>
                <a:tc>
                  <a:txBody>
                    <a:bodyPr/>
                    <a:lstStyle/>
                    <a:p>
                      <a:endParaRPr lang="zh-TW" altLang="en-US" sz="600" dirty="0"/>
                    </a:p>
                  </a:txBody>
                  <a:tcPr marL="3405" marR="3405" marT="3384" marB="3384" anchor="ctr">
                    <a:lnL>
                      <a:noFill/>
                    </a:lnL>
                    <a:lnR>
                      <a:noFill/>
                    </a:lnR>
                    <a:lnB>
                      <a:noFill/>
                    </a:lnB>
                    <a:solidFill>
                      <a:srgbClr val="67C7AB"/>
                    </a:solidFill>
                  </a:tcPr>
                </a:tc>
              </a:tr>
              <a:tr h="258307">
                <a:tc vMerge="1">
                  <a:txBody>
                    <a:bodyPr/>
                    <a:lstStyle/>
                    <a:p>
                      <a:endParaRPr lang="zh-TW" altLang="en-US"/>
                    </a:p>
                  </a:txBody>
                  <a:tcPr/>
                </a:tc>
                <a:tc vMerge="1">
                  <a:txBody>
                    <a:bodyPr/>
                    <a:lstStyle/>
                    <a:p>
                      <a:endParaRPr lang="zh-TW" altLang="en-US"/>
                    </a:p>
                  </a:txBody>
                  <a:tcPr/>
                </a:tc>
                <a:tc gridSpan="3">
                  <a:txBody>
                    <a:bodyPr/>
                    <a:lstStyle/>
                    <a:p>
                      <a:endParaRPr lang="zh-TW" altLang="en-US" sz="600"/>
                    </a:p>
                  </a:txBody>
                  <a:tcPr marL="3405" marR="3405" marT="3384" marB="3384" anchor="ctr">
                    <a:lnL>
                      <a:noFill/>
                    </a:lnL>
                    <a:lnR w="28575" cap="flat" cmpd="sng" algn="ctr">
                      <a:solidFill>
                        <a:srgbClr val="464646"/>
                      </a:solidFill>
                      <a:prstDash val="solid"/>
                      <a:round/>
                      <a:headEnd type="none" w="med" len="med"/>
                      <a:tailEnd type="none" w="med" len="med"/>
                    </a:lnR>
                    <a:lnT>
                      <a:noFill/>
                    </a:lnT>
                    <a:lnB>
                      <a:noFill/>
                    </a:lnB>
                    <a:solidFill>
                      <a:srgbClr val="93DAE7"/>
                    </a:solidFill>
                  </a:tcPr>
                </a:tc>
                <a:tc hMerge="1">
                  <a:txBody>
                    <a:bodyPr/>
                    <a:lstStyle/>
                    <a:p>
                      <a:endParaRPr lang="zh-TW" altLang="en-US"/>
                    </a:p>
                  </a:txBody>
                  <a:tcPr/>
                </a:tc>
                <a:tc hMerge="1">
                  <a:txBody>
                    <a:bodyPr/>
                    <a:lstStyle/>
                    <a:p>
                      <a:endParaRPr lang="zh-TW" altLang="en-US"/>
                    </a:p>
                  </a:txBody>
                  <a:tcPr/>
                </a:tc>
                <a:tc gridSpan="3">
                  <a:txBody>
                    <a:bodyPr/>
                    <a:lstStyle/>
                    <a:p>
                      <a:r>
                        <a:rPr lang="zh-TW" altLang="en-US" sz="1400" u="none" strike="noStrike" dirty="0">
                          <a:solidFill>
                            <a:srgbClr val="0000FF"/>
                          </a:solidFill>
                        </a:rPr>
                        <a:t>歐洲煤鋼共同體</a:t>
                      </a:r>
                      <a:r>
                        <a:rPr lang="zh-TW" altLang="en-US" sz="1400" dirty="0">
                          <a:solidFill>
                            <a:srgbClr val="0000FF"/>
                          </a:solidFill>
                        </a:rPr>
                        <a:t> </a:t>
                      </a:r>
                      <a:r>
                        <a:rPr lang="en-US" altLang="zh-TW" sz="1400" dirty="0">
                          <a:solidFill>
                            <a:srgbClr val="0000FF"/>
                          </a:solidFill>
                        </a:rPr>
                        <a:t>(ECSC)</a:t>
                      </a:r>
                    </a:p>
                  </a:txBody>
                  <a:tcPr marL="3405" marR="3405" marT="3384" marB="3384" anchor="ctr">
                    <a:lnL w="28575" cap="flat" cmpd="sng" algn="ctr">
                      <a:solidFill>
                        <a:srgbClr val="464646"/>
                      </a:solidFill>
                      <a:prstDash val="solid"/>
                      <a:round/>
                      <a:headEnd type="none" w="med" len="med"/>
                      <a:tailEnd type="none" w="med" len="med"/>
                    </a:lnL>
                    <a:lnR w="28575" cap="flat" cmpd="sng" algn="ctr">
                      <a:solidFill>
                        <a:srgbClr val="3C67FF"/>
                      </a:solidFill>
                      <a:prstDash val="solid"/>
                      <a:round/>
                      <a:headEnd type="none" w="med" len="med"/>
                      <a:tailEnd type="none" w="med" len="med"/>
                    </a:lnR>
                    <a:lnT>
                      <a:noFill/>
                    </a:lnT>
                    <a:lnB>
                      <a:noFill/>
                    </a:lnB>
                    <a:solidFill>
                      <a:srgbClr val="93DAE7"/>
                    </a:solidFill>
                  </a:tcPr>
                </a:tc>
                <a:tc hMerge="1">
                  <a:txBody>
                    <a:bodyPr/>
                    <a:lstStyle/>
                    <a:p>
                      <a:endParaRPr lang="zh-TW" altLang="en-US"/>
                    </a:p>
                  </a:txBody>
                  <a:tcPr/>
                </a:tc>
                <a:tc hMerge="1">
                  <a:txBody>
                    <a:bodyPr/>
                    <a:lstStyle/>
                    <a:p>
                      <a:endParaRPr lang="zh-TW" altLang="en-US"/>
                    </a:p>
                  </a:txBody>
                  <a:tcPr/>
                </a:tc>
                <a:tc gridSpan="4">
                  <a:txBody>
                    <a:bodyPr/>
                    <a:lstStyle/>
                    <a:p>
                      <a:pPr algn="r"/>
                      <a:r>
                        <a:rPr lang="zh-TW" altLang="en-US" sz="1400" i="1"/>
                        <a:t>條約於</a:t>
                      </a:r>
                      <a:r>
                        <a:rPr lang="en-US" altLang="zh-TW" sz="1400" i="1"/>
                        <a:t>2002</a:t>
                      </a:r>
                      <a:r>
                        <a:rPr lang="zh-TW" altLang="en-US" sz="1400" i="1"/>
                        <a:t>年終止</a:t>
                      </a:r>
                      <a:endParaRPr lang="zh-TW" altLang="en-US" sz="1400"/>
                    </a:p>
                  </a:txBody>
                  <a:tcPr marL="3405" marR="10215" marT="3384" marB="3384" anchor="ctr">
                    <a:lnL w="28575" cap="flat" cmpd="sng" algn="ctr">
                      <a:solidFill>
                        <a:srgbClr val="3C67FF"/>
                      </a:solidFill>
                      <a:prstDash val="solid"/>
                      <a:round/>
                      <a:headEnd type="none" w="med" len="med"/>
                      <a:tailEnd type="none" w="med" len="med"/>
                    </a:lnL>
                    <a:lnR>
                      <a:noFill/>
                    </a:lnR>
                    <a:lnT>
                      <a:noFill/>
                    </a:lnT>
                    <a:lnB>
                      <a:noFill/>
                    </a:lnB>
                    <a:solidFill>
                      <a:srgbClr val="93DAE7"/>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endParaRPr lang="zh-TW" altLang="en-US" sz="1400"/>
                    </a:p>
                  </a:txBody>
                  <a:tcPr marL="3405" marR="3405" marT="3384" marB="3384" anchor="ctr">
                    <a:lnL>
                      <a:noFill/>
                    </a:lnL>
                    <a:lnR w="28575" cap="flat" cmpd="sng" algn="ctr">
                      <a:solidFill>
                        <a:srgbClr val="3C67FF"/>
                      </a:solidFill>
                      <a:prstDash val="solid"/>
                      <a:round/>
                      <a:headEnd type="none" w="med" len="med"/>
                      <a:tailEnd type="none" w="med" len="med"/>
                    </a:lnR>
                    <a:lnT>
                      <a:noFill/>
                    </a:lnT>
                    <a:lnB>
                      <a:noFill/>
                    </a:lnB>
                    <a:solidFill>
                      <a:srgbClr val="44B72E"/>
                    </a:solidFill>
                  </a:tcPr>
                </a:tc>
                <a:tc rowSpan="6" gridSpan="2">
                  <a:txBody>
                    <a:bodyPr/>
                    <a:lstStyle/>
                    <a:p>
                      <a:r>
                        <a:rPr lang="zh-TW" altLang="en-US" sz="1400" b="1" dirty="0">
                          <a:solidFill>
                            <a:schemeClr val="bg1"/>
                          </a:solidFill>
                        </a:rPr>
                        <a:t>歐洲聯盟</a:t>
                      </a:r>
                      <a:r>
                        <a:rPr lang="zh-TW" altLang="en-US" sz="1400" dirty="0">
                          <a:solidFill>
                            <a:schemeClr val="bg1"/>
                          </a:solidFill>
                        </a:rPr>
                        <a:t> </a:t>
                      </a:r>
                      <a:r>
                        <a:rPr lang="en-US" altLang="zh-TW" sz="1400" dirty="0">
                          <a:solidFill>
                            <a:schemeClr val="bg1"/>
                          </a:solidFill>
                        </a:rPr>
                        <a:t>(</a:t>
                      </a:r>
                      <a:r>
                        <a:rPr lang="en-US" sz="1400" dirty="0">
                          <a:solidFill>
                            <a:schemeClr val="bg1"/>
                          </a:solidFill>
                        </a:rPr>
                        <a:t>EU)</a:t>
                      </a:r>
                    </a:p>
                  </a:txBody>
                  <a:tcPr marL="3405" marR="3405" marT="3384" marB="3384" anchor="ctr">
                    <a:lnL w="28575" cap="flat" cmpd="sng" algn="ctr">
                      <a:solidFill>
                        <a:srgbClr val="3C67FF"/>
                      </a:solidFill>
                      <a:prstDash val="solid"/>
                      <a:round/>
                      <a:headEnd type="none" w="med" len="med"/>
                      <a:tailEnd type="none" w="med" len="med"/>
                    </a:lnL>
                    <a:lnR>
                      <a:noFill/>
                    </a:lnR>
                    <a:lnT>
                      <a:noFill/>
                    </a:lnT>
                    <a:lnB>
                      <a:noFill/>
                    </a:lnB>
                    <a:solidFill>
                      <a:srgbClr val="192192"/>
                    </a:solidFill>
                  </a:tcPr>
                </a:tc>
                <a:tc rowSpan="6" hMerge="1">
                  <a:txBody>
                    <a:bodyPr/>
                    <a:lstStyle/>
                    <a:p>
                      <a:endParaRPr lang="zh-TW" altLang="en-US"/>
                    </a:p>
                  </a:txBody>
                  <a:tcPr/>
                </a:tc>
                <a:tc rowSpan="7">
                  <a:txBody>
                    <a:bodyPr/>
                    <a:lstStyle/>
                    <a:p>
                      <a:endParaRPr lang="zh-TW" altLang="en-US" sz="600" dirty="0"/>
                    </a:p>
                  </a:txBody>
                  <a:tcPr marL="3405" marR="3405" marT="3384" marB="3384" anchor="ctr">
                    <a:lnL>
                      <a:noFill/>
                    </a:lnL>
                    <a:lnR>
                      <a:noFill/>
                    </a:lnR>
                    <a:lnT>
                      <a:noFill/>
                    </a:lnT>
                    <a:lnB>
                      <a:noFill/>
                    </a:lnB>
                    <a:solidFill>
                      <a:srgbClr val="272F9E"/>
                    </a:solidFill>
                  </a:tcPr>
                </a:tc>
              </a:tr>
              <a:tr h="190098">
                <a:tc vMerge="1">
                  <a:txBody>
                    <a:bodyPr/>
                    <a:lstStyle/>
                    <a:p>
                      <a:endParaRPr lang="zh-TW" altLang="en-US"/>
                    </a:p>
                  </a:txBody>
                  <a:tcPr/>
                </a:tc>
                <a:tc vMerge="1">
                  <a:txBody>
                    <a:bodyPr/>
                    <a:lstStyle/>
                    <a:p>
                      <a:endParaRPr lang="zh-TW" altLang="en-US"/>
                    </a:p>
                  </a:txBody>
                  <a:tcPr/>
                </a:tc>
                <a:tc rowSpan="4">
                  <a:txBody>
                    <a:bodyPr/>
                    <a:lstStyle/>
                    <a:p>
                      <a:r>
                        <a:rPr lang="zh-TW" altLang="en-US" sz="60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rowSpan="4">
                  <a:txBody>
                    <a:bodyPr/>
                    <a:lstStyle/>
                    <a:p>
                      <a:r>
                        <a:rPr lang="zh-TW" altLang="en-US" sz="600"/>
                        <a:t> </a:t>
                      </a:r>
                    </a:p>
                  </a:txBody>
                  <a:tcPr marL="3405" marR="3405" marT="3384" marB="3384" anchor="ctr">
                    <a:lnL w="9525" cap="flat" cmpd="sng" algn="ctr">
                      <a:solidFill>
                        <a:srgbClr val="C7C7C7"/>
                      </a:solidFill>
                      <a:prstDash val="solid"/>
                      <a:round/>
                      <a:headEnd type="none" w="med" len="med"/>
                      <a:tailEnd type="none" w="med" len="med"/>
                    </a:lnL>
                    <a:lnR>
                      <a:noFill/>
                    </a:lnR>
                    <a:lnT>
                      <a:noFill/>
                    </a:lnT>
                    <a:lnB>
                      <a:noFill/>
                    </a:lnB>
                    <a:solidFill>
                      <a:srgbClr val="FFFFFF"/>
                    </a:solidFill>
                  </a:tcPr>
                </a:tc>
                <a:tc>
                  <a:txBody>
                    <a:bodyPr/>
                    <a:lstStyle/>
                    <a:p>
                      <a:endParaRPr lang="zh-TW" altLang="en-US" sz="600"/>
                    </a:p>
                  </a:txBody>
                  <a:tcPr marL="3405" marR="3405" marT="3384" marB="3384" anchor="ctr">
                    <a:lnL>
                      <a:noFill/>
                    </a:lnL>
                    <a:lnR w="28575" cap="flat" cmpd="sng" algn="ctr">
                      <a:solidFill>
                        <a:srgbClr val="464646"/>
                      </a:solidFill>
                      <a:prstDash val="solid"/>
                      <a:round/>
                      <a:headEnd type="none" w="med" len="med"/>
                      <a:tailEnd type="none" w="med" len="med"/>
                    </a:lnR>
                    <a:lnT>
                      <a:noFill/>
                    </a:lnT>
                    <a:lnB>
                      <a:noFill/>
                    </a:lnB>
                    <a:solidFill>
                      <a:srgbClr val="5FCF4D"/>
                    </a:solidFill>
                  </a:tcPr>
                </a:tc>
                <a:tc gridSpan="3">
                  <a:txBody>
                    <a:bodyPr/>
                    <a:lstStyle/>
                    <a:p>
                      <a:r>
                        <a:rPr lang="zh-TW" altLang="en-US" sz="1400" u="none" strike="noStrike" dirty="0">
                          <a:solidFill>
                            <a:srgbClr val="0000FF"/>
                          </a:solidFill>
                        </a:rPr>
                        <a:t>歐洲經濟共同體</a:t>
                      </a:r>
                      <a:r>
                        <a:rPr lang="zh-TW" altLang="en-US" sz="1400" dirty="0">
                          <a:solidFill>
                            <a:srgbClr val="0000FF"/>
                          </a:solidFill>
                        </a:rPr>
                        <a:t> </a:t>
                      </a:r>
                      <a:r>
                        <a:rPr lang="en-US" altLang="zh-TW" sz="1400" dirty="0">
                          <a:solidFill>
                            <a:srgbClr val="0000FF"/>
                          </a:solidFill>
                        </a:rPr>
                        <a:t>(EEC)</a:t>
                      </a:r>
                    </a:p>
                  </a:txBody>
                  <a:tcPr marL="3405" marR="3405" marT="3384" marB="3384" anchor="ctr">
                    <a:lnL w="28575" cap="flat" cmpd="sng" algn="ctr">
                      <a:solidFill>
                        <a:srgbClr val="464646"/>
                      </a:solidFill>
                      <a:prstDash val="solid"/>
                      <a:round/>
                      <a:headEnd type="none" w="med" len="med"/>
                      <a:tailEnd type="none" w="med" len="med"/>
                    </a:lnL>
                    <a:lnR w="28575" cap="flat" cmpd="sng" algn="ctr">
                      <a:solidFill>
                        <a:srgbClr val="3C67FF"/>
                      </a:solidFill>
                      <a:prstDash val="solid"/>
                      <a:round/>
                      <a:headEnd type="none" w="med" len="med"/>
                      <a:tailEnd type="none" w="med" len="med"/>
                    </a:lnR>
                    <a:lnT>
                      <a:noFill/>
                    </a:lnT>
                    <a:lnB w="28575" cap="flat" cmpd="sng" algn="ctr">
                      <a:solidFill>
                        <a:srgbClr val="464646"/>
                      </a:solidFill>
                      <a:prstDash val="solid"/>
                      <a:round/>
                      <a:headEnd type="none" w="med" len="med"/>
                      <a:tailEnd type="none" w="med" len="med"/>
                    </a:lnB>
                    <a:solidFill>
                      <a:srgbClr val="5FCF4D"/>
                    </a:solidFill>
                  </a:tcPr>
                </a:tc>
                <a:tc hMerge="1">
                  <a:txBody>
                    <a:bodyPr/>
                    <a:lstStyle/>
                    <a:p>
                      <a:endParaRPr lang="zh-TW" altLang="en-US"/>
                    </a:p>
                  </a:txBody>
                  <a:tcPr/>
                </a:tc>
                <a:tc hMerge="1">
                  <a:txBody>
                    <a:bodyPr/>
                    <a:lstStyle/>
                    <a:p>
                      <a:endParaRPr lang="zh-TW" altLang="en-US"/>
                    </a:p>
                  </a:txBody>
                  <a:tcPr/>
                </a:tc>
                <a:tc gridSpan="3">
                  <a:txBody>
                    <a:bodyPr/>
                    <a:lstStyle/>
                    <a:p>
                      <a:endParaRPr lang="zh-TW" altLang="en-US" sz="1400"/>
                    </a:p>
                  </a:txBody>
                  <a:tcPr marL="3405" marR="3405" marT="3384" marB="3384" anchor="ctr">
                    <a:lnL w="28575" cap="flat" cmpd="sng" algn="ctr">
                      <a:solidFill>
                        <a:srgbClr val="3C67FF"/>
                      </a:solidFill>
                      <a:prstDash val="solid"/>
                      <a:round/>
                      <a:headEnd type="none" w="med" len="med"/>
                      <a:tailEnd type="none" w="med" len="med"/>
                    </a:lnL>
                    <a:lnR>
                      <a:noFill/>
                    </a:lnR>
                    <a:lnT>
                      <a:noFill/>
                    </a:lnT>
                    <a:lnB w="28575" cap="flat" cmpd="sng" algn="ctr">
                      <a:solidFill>
                        <a:srgbClr val="464646"/>
                      </a:solidFill>
                      <a:prstDash val="solid"/>
                      <a:round/>
                      <a:headEnd type="none" w="med" len="med"/>
                      <a:tailEnd type="none" w="med" len="med"/>
                    </a:lnB>
                    <a:solidFill>
                      <a:srgbClr val="44B72E"/>
                    </a:solidFill>
                  </a:tcPr>
                </a:tc>
                <a:tc hMerge="1">
                  <a:txBody>
                    <a:bodyPr/>
                    <a:lstStyle/>
                    <a:p>
                      <a:endParaRPr lang="zh-TW" altLang="en-US"/>
                    </a:p>
                  </a:txBody>
                  <a:tcPr/>
                </a:tc>
                <a:tc hMerge="1">
                  <a:txBody>
                    <a:bodyPr/>
                    <a:lstStyle/>
                    <a:p>
                      <a:endParaRPr lang="en-US" sz="1400" dirty="0"/>
                    </a:p>
                  </a:txBody>
                  <a:tcPr marL="3384" marR="3384" marT="3384" marB="3384" anchor="ctr">
                    <a:lnL>
                      <a:noFill/>
                    </a:lnL>
                    <a:lnR w="28575" cap="flat" cmpd="sng" algn="ctr">
                      <a:solidFill>
                        <a:srgbClr val="464646"/>
                      </a:solidFill>
                      <a:prstDash val="solid"/>
                      <a:round/>
                      <a:headEnd type="none" w="med" len="med"/>
                      <a:tailEnd type="none" w="med" len="med"/>
                    </a:lnR>
                    <a:lnT>
                      <a:noFill/>
                    </a:lnT>
                    <a:lnB w="28575" cap="flat" cmpd="sng" algn="ctr">
                      <a:solidFill>
                        <a:srgbClr val="464646"/>
                      </a:solidFill>
                      <a:prstDash val="solid"/>
                      <a:round/>
                      <a:headEnd type="none" w="med" len="med"/>
                      <a:tailEnd type="none" w="med" len="med"/>
                    </a:lnB>
                    <a:solidFill>
                      <a:schemeClr val="accent2"/>
                    </a:solidFill>
                  </a:tcPr>
                </a:tc>
                <a:tc rowSpan="2" gridSpan="2">
                  <a:txBody>
                    <a:bodyPr/>
                    <a:lstStyle/>
                    <a:p>
                      <a:r>
                        <a:rPr lang="zh-TW" altLang="en-US" sz="1400" u="none" strike="noStrike" dirty="0">
                          <a:solidFill>
                            <a:srgbClr val="FF0000"/>
                          </a:solidFill>
                          <a:hlinkClick r:id="rId14" tooltip="歐洲共同體"/>
                        </a:rPr>
                        <a:t>歐洲共同體</a:t>
                      </a:r>
                      <a:r>
                        <a:rPr lang="zh-TW" altLang="en-US" sz="1400" dirty="0">
                          <a:solidFill>
                            <a:srgbClr val="FF0000"/>
                          </a:solidFill>
                        </a:rPr>
                        <a:t> </a:t>
                      </a:r>
                      <a:r>
                        <a:rPr lang="en-US" altLang="zh-TW" sz="1400" dirty="0"/>
                        <a:t>(</a:t>
                      </a:r>
                      <a:r>
                        <a:rPr lang="en-US" sz="1400" dirty="0"/>
                        <a:t>EC)</a:t>
                      </a:r>
                    </a:p>
                  </a:txBody>
                  <a:tcPr marL="3405" marR="3405" marT="3384" marB="3384" anchor="ctr">
                    <a:lnL>
                      <a:noFill/>
                    </a:lnL>
                    <a:lnR w="28575" cap="flat" cmpd="sng" algn="ctr">
                      <a:solidFill>
                        <a:srgbClr val="464646"/>
                      </a:solidFill>
                      <a:prstDash val="solid"/>
                      <a:round/>
                      <a:headEnd type="none" w="med" len="med"/>
                      <a:tailEnd type="none" w="med" len="med"/>
                    </a:lnR>
                    <a:lnT>
                      <a:noFill/>
                    </a:lnT>
                    <a:lnB w="28575" cap="flat" cmpd="sng" algn="ctr">
                      <a:solidFill>
                        <a:srgbClr val="464646"/>
                      </a:solidFill>
                      <a:prstDash val="solid"/>
                      <a:round/>
                      <a:headEnd type="none" w="med" len="med"/>
                      <a:tailEnd type="none" w="med" len="med"/>
                    </a:lnB>
                    <a:solidFill>
                      <a:schemeClr val="accent2"/>
                    </a:solidFill>
                  </a:tcPr>
                </a:tc>
                <a:tc rowSpan="2" h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tc vMerge="1">
                  <a:txBody>
                    <a:bodyPr/>
                    <a:lstStyle/>
                    <a:p>
                      <a:endParaRPr lang="zh-TW" altLang="en-US"/>
                    </a:p>
                  </a:txBody>
                  <a:tcPr/>
                </a:tc>
              </a:tr>
              <a:tr h="190098">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rowSpan="3">
                  <a:txBody>
                    <a:bodyPr/>
                    <a:lstStyle/>
                    <a:p>
                      <a:r>
                        <a:rPr lang="zh-TW" altLang="en-US" sz="600"/>
                        <a:t> </a:t>
                      </a:r>
                    </a:p>
                  </a:txBody>
                  <a:tcPr marL="3405" marR="3405" marT="3384" marB="3384" anchor="ctr">
                    <a:lnL w="9525" cap="flat" cmpd="sng" algn="ctr">
                      <a:solidFill>
                        <a:srgbClr val="C7C7C7"/>
                      </a:solidFill>
                      <a:prstDash val="solid"/>
                      <a:round/>
                      <a:headEnd type="none" w="med" len="med"/>
                      <a:tailEnd type="none" w="med" len="med"/>
                    </a:lnL>
                    <a:lnR w="9525" cap="flat" cmpd="sng" algn="ctr">
                      <a:solidFill>
                        <a:srgbClr val="C7C7C7"/>
                      </a:solidFill>
                      <a:prstDash val="solid"/>
                      <a:round/>
                      <a:headEnd type="none" w="med" len="med"/>
                      <a:tailEnd type="none" w="med" len="med"/>
                    </a:lnR>
                    <a:lnT>
                      <a:noFill/>
                    </a:lnT>
                    <a:lnB>
                      <a:noFill/>
                    </a:lnB>
                    <a:solidFill>
                      <a:srgbClr val="FFFFFF"/>
                    </a:solidFill>
                  </a:tcPr>
                </a:tc>
                <a:tc rowSpan="3">
                  <a:txBody>
                    <a:bodyPr/>
                    <a:lstStyle/>
                    <a:p>
                      <a:r>
                        <a:rPr lang="zh-TW" altLang="en-US" sz="1400" dirty="0">
                          <a:solidFill>
                            <a:srgbClr val="0000FF"/>
                          </a:solidFill>
                        </a:rPr>
                        <a:t> </a:t>
                      </a:r>
                    </a:p>
                  </a:txBody>
                  <a:tcPr marL="3405" marR="3405" marT="3384" marB="3384" anchor="ctr">
                    <a:lnL w="9525" cap="flat" cmpd="sng" algn="ctr">
                      <a:solidFill>
                        <a:srgbClr val="C7C7C7"/>
                      </a:solidFill>
                      <a:prstDash val="solid"/>
                      <a:round/>
                      <a:headEnd type="none" w="med" len="med"/>
                      <a:tailEnd type="none" w="med" len="med"/>
                    </a:lnL>
                    <a:lnR w="28575" cap="flat" cmpd="sng" algn="ctr">
                      <a:solidFill>
                        <a:srgbClr val="464646"/>
                      </a:solidFill>
                      <a:prstDash val="dot"/>
                      <a:round/>
                      <a:headEnd type="none" w="med" len="med"/>
                      <a:tailEnd type="none" w="med" len="med"/>
                    </a:lnR>
                    <a:lnT w="28575" cap="flat" cmpd="sng" algn="ctr">
                      <a:solidFill>
                        <a:srgbClr val="464646"/>
                      </a:solidFill>
                      <a:prstDash val="solid"/>
                      <a:round/>
                      <a:headEnd type="none" w="med" len="med"/>
                      <a:tailEnd type="none" w="med" len="med"/>
                    </a:lnT>
                    <a:lnB>
                      <a:noFill/>
                    </a:lnB>
                    <a:solidFill>
                      <a:srgbClr val="FFFFFF"/>
                    </a:solidFill>
                  </a:tcPr>
                </a:tc>
                <a:tc rowSpan="2" gridSpan="2">
                  <a:txBody>
                    <a:bodyPr/>
                    <a:lstStyle/>
                    <a:p>
                      <a:r>
                        <a:rPr lang="en-US" sz="1400" u="none" strike="noStrike" dirty="0">
                          <a:solidFill>
                            <a:srgbClr val="0000FF"/>
                          </a:solidFill>
                        </a:rPr>
                        <a:t>TREVI</a:t>
                      </a:r>
                      <a:endParaRPr lang="en-US" sz="1400" dirty="0">
                        <a:solidFill>
                          <a:srgbClr val="0000FF"/>
                        </a:solidFill>
                      </a:endParaRPr>
                    </a:p>
                  </a:txBody>
                  <a:tcPr marL="3405" marR="3405" marT="3384" marB="3384" anchor="ctr">
                    <a:lnL w="28575" cap="flat" cmpd="sng" algn="ctr">
                      <a:solidFill>
                        <a:srgbClr val="464646"/>
                      </a:solidFill>
                      <a:prstDash val="dot"/>
                      <a:round/>
                      <a:headEnd type="none" w="med" len="med"/>
                      <a:tailEnd type="none" w="med" len="med"/>
                    </a:lnL>
                    <a:lnR w="28575" cap="flat" cmpd="sng" algn="ctr">
                      <a:solidFill>
                        <a:srgbClr val="3C67FF"/>
                      </a:solidFill>
                      <a:prstDash val="solid"/>
                      <a:round/>
                      <a:headEnd type="none" w="med" len="med"/>
                      <a:tailEnd type="none" w="med" len="med"/>
                    </a:lnR>
                    <a:lnT w="28575" cap="flat" cmpd="sng" algn="ctr">
                      <a:solidFill>
                        <a:srgbClr val="464646"/>
                      </a:solidFill>
                      <a:prstDash val="dot"/>
                      <a:round/>
                      <a:headEnd type="none" w="med" len="med"/>
                      <a:tailEnd type="none" w="med" len="med"/>
                    </a:lnT>
                    <a:lnB w="28575" cap="flat" cmpd="sng" algn="ctr">
                      <a:solidFill>
                        <a:srgbClr val="464646"/>
                      </a:solidFill>
                      <a:prstDash val="dot"/>
                      <a:round/>
                      <a:headEnd type="none" w="med" len="med"/>
                      <a:tailEnd type="none" w="med" len="med"/>
                    </a:lnB>
                    <a:solidFill>
                      <a:srgbClr val="FFFF97"/>
                    </a:solidFill>
                  </a:tcPr>
                </a:tc>
                <a:tc rowSpan="2" hMerge="1">
                  <a:txBody>
                    <a:bodyPr/>
                    <a:lstStyle/>
                    <a:p>
                      <a:endParaRPr lang="zh-TW" altLang="en-US"/>
                    </a:p>
                  </a:txBody>
                  <a:tcPr/>
                </a:tc>
                <a:tc rowSpan="2">
                  <a:txBody>
                    <a:bodyPr/>
                    <a:lstStyle/>
                    <a:p>
                      <a:r>
                        <a:rPr lang="zh-TW" altLang="en-US" sz="1400" u="none" strike="noStrike" dirty="0">
                          <a:solidFill>
                            <a:srgbClr val="A55858"/>
                          </a:solidFill>
                        </a:rPr>
                        <a:t>司法與內政合作</a:t>
                      </a:r>
                      <a:r>
                        <a:rPr lang="en-US" altLang="zh-TW" sz="1400" dirty="0"/>
                        <a:t>(JHA)</a:t>
                      </a:r>
                    </a:p>
                  </a:txBody>
                  <a:tcPr marL="3405" marR="3405" marT="3384" marB="3384" anchor="ctr">
                    <a:lnL w="28575" cap="flat" cmpd="sng" algn="ctr">
                      <a:solidFill>
                        <a:srgbClr val="3C67FF"/>
                      </a:solidFill>
                      <a:prstDash val="solid"/>
                      <a:round/>
                      <a:headEnd type="none" w="med" len="med"/>
                      <a:tailEnd type="none" w="med" len="med"/>
                    </a:lnL>
                    <a:lnR>
                      <a:noFill/>
                    </a:lnR>
                    <a:lnT w="28575" cap="flat" cmpd="sng" algn="ctr">
                      <a:solidFill>
                        <a:srgbClr val="464646"/>
                      </a:solidFill>
                      <a:prstDash val="solid"/>
                      <a:round/>
                      <a:headEnd type="none" w="med" len="med"/>
                      <a:tailEnd type="none" w="med" len="med"/>
                    </a:lnT>
                    <a:lnB>
                      <a:noFill/>
                    </a:lnB>
                    <a:solidFill>
                      <a:srgbClr val="E6E600"/>
                    </a:solidFill>
                  </a:tcPr>
                </a:tc>
                <a:tc gridSpan="2">
                  <a:txBody>
                    <a:bodyPr/>
                    <a:lstStyle/>
                    <a:p>
                      <a:r>
                        <a:rPr lang="zh-TW" altLang="en-US" sz="1400"/>
                        <a:t> </a:t>
                      </a:r>
                    </a:p>
                  </a:txBody>
                  <a:tcPr marL="3405" marR="3405" marT="3384" marB="3384" anchor="ctr">
                    <a:lnL>
                      <a:noFill/>
                    </a:lnL>
                    <a:lnR w="28575" cap="flat" cmpd="sng" algn="ctr">
                      <a:solidFill>
                        <a:srgbClr val="464646"/>
                      </a:solidFill>
                      <a:prstDash val="solid"/>
                      <a:round/>
                      <a:headEnd type="none" w="med" len="med"/>
                      <a:tailEnd type="none" w="med" len="med"/>
                    </a:lnR>
                    <a:lnT w="28575" cap="flat" cmpd="sng" algn="ctr">
                      <a:solidFill>
                        <a:srgbClr val="464646"/>
                      </a:solidFill>
                      <a:prstDash val="solid"/>
                      <a:round/>
                      <a:headEnd type="none" w="med" len="med"/>
                      <a:tailEnd type="none" w="med" len="med"/>
                    </a:lnT>
                    <a:lnB>
                      <a:noFill/>
                    </a:lnB>
                    <a:solidFill>
                      <a:srgbClr val="E6E600"/>
                    </a:solidFill>
                  </a:tcPr>
                </a:tc>
                <a:tc h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tc vMerge="1">
                  <a:txBody>
                    <a:bodyPr/>
                    <a:lstStyle/>
                    <a:p>
                      <a:endParaRPr lang="zh-TW" altLang="en-US"/>
                    </a:p>
                  </a:txBody>
                  <a:tcPr/>
                </a:tc>
              </a:tr>
              <a:tr h="925700">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tc vMerge="1">
                  <a:txBody>
                    <a:bodyPr/>
                    <a:lstStyle/>
                    <a:p>
                      <a:endParaRPr lang="zh-TW" altLang="en-US"/>
                    </a:p>
                  </a:txBody>
                  <a:tcPr/>
                </a:tc>
                <a:tc gridSpan="2">
                  <a:txBody>
                    <a:bodyPr/>
                    <a:lstStyle/>
                    <a:p>
                      <a:r>
                        <a:rPr lang="zh-TW" altLang="en-US" sz="1400" dirty="0"/>
                        <a:t> </a:t>
                      </a:r>
                    </a:p>
                  </a:txBody>
                  <a:tcPr marL="3405" marR="3405" marT="3384" marB="3384" anchor="ctr">
                    <a:lnL>
                      <a:noFill/>
                    </a:lnL>
                    <a:lnR>
                      <a:noFill/>
                    </a:lnR>
                    <a:lnT>
                      <a:noFill/>
                    </a:lnT>
                    <a:lnB>
                      <a:noFill/>
                    </a:lnB>
                    <a:solidFill>
                      <a:srgbClr val="E6E600"/>
                    </a:solidFill>
                  </a:tcPr>
                </a:tc>
                <a:tc hMerge="1">
                  <a:txBody>
                    <a:bodyPr/>
                    <a:lstStyle/>
                    <a:p>
                      <a:endParaRPr lang="en-US" sz="1400" dirty="0"/>
                    </a:p>
                  </a:txBody>
                  <a:tcPr marL="3384" marR="3384" marT="3384" marB="3384" anchor="ctr">
                    <a:lnL>
                      <a:noFill/>
                    </a:lnL>
                    <a:lnR w="28575" cap="flat" cmpd="sng" algn="ctr">
                      <a:solidFill>
                        <a:srgbClr val="3C67FF"/>
                      </a:solidFill>
                      <a:prstDash val="solid"/>
                      <a:round/>
                      <a:headEnd type="none" w="med" len="med"/>
                      <a:tailEnd type="none" w="med" len="med"/>
                    </a:lnR>
                    <a:lnT w="28575" cap="flat" cmpd="sng" algn="ctr">
                      <a:solidFill>
                        <a:srgbClr val="464646"/>
                      </a:solidFill>
                      <a:prstDash val="solid"/>
                      <a:round/>
                      <a:headEnd type="none" w="med" len="med"/>
                      <a:tailEnd type="none" w="med" len="med"/>
                    </a:lnT>
                    <a:lnB>
                      <a:noFill/>
                    </a:lnB>
                    <a:solidFill>
                      <a:srgbClr val="D4BE00"/>
                    </a:solidFill>
                  </a:tcPr>
                </a:tc>
                <a:tc gridSpan="2">
                  <a:txBody>
                    <a:bodyPr/>
                    <a:lstStyle/>
                    <a:p>
                      <a:r>
                        <a:rPr lang="zh-TW" altLang="en-US" sz="1400" u="none" strike="noStrike" dirty="0">
                          <a:solidFill>
                            <a:srgbClr val="A55858"/>
                          </a:solidFill>
                        </a:rPr>
                        <a:t>刑事方面的警察和司法合作</a:t>
                      </a:r>
                      <a:r>
                        <a:rPr lang="zh-TW" altLang="en-US" sz="1400" dirty="0"/>
                        <a:t> </a:t>
                      </a:r>
                      <a:r>
                        <a:rPr lang="en-US" altLang="zh-TW" sz="1400" dirty="0"/>
                        <a:t>(</a:t>
                      </a:r>
                      <a:r>
                        <a:rPr lang="en-US" sz="1400" dirty="0"/>
                        <a:t>PJCC)</a:t>
                      </a:r>
                    </a:p>
                  </a:txBody>
                  <a:tcPr marL="3405" marR="3405" marT="3384" marB="3384" anchor="ctr">
                    <a:lnL>
                      <a:noFill/>
                    </a:lnL>
                    <a:lnR w="28575" cap="flat" cmpd="sng" algn="ctr">
                      <a:solidFill>
                        <a:srgbClr val="3C67FF"/>
                      </a:solidFill>
                      <a:prstDash val="solid"/>
                      <a:round/>
                      <a:headEnd type="none" w="med" len="med"/>
                      <a:tailEnd type="none" w="med" len="med"/>
                    </a:lnR>
                    <a:lnT w="28575" cap="flat" cmpd="sng" algn="ctr">
                      <a:solidFill>
                        <a:srgbClr val="464646"/>
                      </a:solidFill>
                      <a:prstDash val="solid"/>
                      <a:round/>
                      <a:headEnd type="none" w="med" len="med"/>
                      <a:tailEnd type="none" w="med" len="med"/>
                    </a:lnT>
                    <a:lnB>
                      <a:noFill/>
                    </a:lnB>
                    <a:solidFill>
                      <a:srgbClr val="D4BE00"/>
                    </a:solidFill>
                  </a:tcPr>
                </a:tc>
                <a:tc h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tc vMerge="1">
                  <a:txBody>
                    <a:bodyPr/>
                    <a:lstStyle/>
                    <a:p>
                      <a:endParaRPr lang="zh-TW" altLang="en-US"/>
                    </a:p>
                  </a:txBody>
                  <a:tcPr/>
                </a:tc>
              </a:tr>
              <a:tr h="426617">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vMerge="1">
                  <a:txBody>
                    <a:bodyPr/>
                    <a:lstStyle/>
                    <a:p>
                      <a:endParaRPr lang="zh-TW" altLang="en-US"/>
                    </a:p>
                  </a:txBody>
                  <a:tcPr/>
                </a:tc>
                <a:tc>
                  <a:txBody>
                    <a:bodyPr/>
                    <a:lstStyle/>
                    <a:p>
                      <a:r>
                        <a:rPr lang="zh-TW" altLang="en-US" sz="1400"/>
                        <a:t> </a:t>
                      </a:r>
                    </a:p>
                  </a:txBody>
                  <a:tcPr marL="3405" marR="3405" marT="3384" marB="3384" anchor="ctr">
                    <a:lnL w="9525" cap="flat" cmpd="sng" algn="ctr">
                      <a:solidFill>
                        <a:srgbClr val="C7C7C7"/>
                      </a:solidFill>
                      <a:prstDash val="solid"/>
                      <a:round/>
                      <a:headEnd type="none" w="med" len="med"/>
                      <a:tailEnd type="none" w="med" len="med"/>
                    </a:lnL>
                    <a:lnR w="28575" cap="flat" cmpd="sng" algn="ctr">
                      <a:solidFill>
                        <a:srgbClr val="464646"/>
                      </a:solidFill>
                      <a:prstDash val="dot"/>
                      <a:round/>
                      <a:headEnd type="none" w="med" len="med"/>
                      <a:tailEnd type="none" w="med" len="med"/>
                    </a:lnR>
                    <a:lnT w="28575" cap="flat" cmpd="sng" algn="ctr">
                      <a:solidFill>
                        <a:srgbClr val="464646"/>
                      </a:solidFill>
                      <a:prstDash val="dot"/>
                      <a:round/>
                      <a:headEnd type="none" w="med" len="med"/>
                      <a:tailEnd type="none" w="med" len="med"/>
                    </a:lnT>
                    <a:lnB>
                      <a:noFill/>
                    </a:lnB>
                    <a:solidFill>
                      <a:srgbClr val="FFFFFF"/>
                    </a:solidFill>
                  </a:tcPr>
                </a:tc>
                <a:tc>
                  <a:txBody>
                    <a:bodyPr/>
                    <a:lstStyle/>
                    <a:p>
                      <a:r>
                        <a:rPr lang="zh-TW" altLang="en-US" sz="1400" u="none" strike="noStrike" dirty="0">
                          <a:solidFill>
                            <a:srgbClr val="0000FF"/>
                          </a:solidFill>
                        </a:rPr>
                        <a:t>歐洲政治</a:t>
                      </a:r>
                      <a:r>
                        <a:rPr lang="zh-TW" altLang="en-US" sz="1400" u="none" strike="noStrike" dirty="0" smtClean="0">
                          <a:solidFill>
                            <a:srgbClr val="0000FF"/>
                          </a:solidFill>
                        </a:rPr>
                        <a:t>合作</a:t>
                      </a:r>
                      <a:endParaRPr lang="en-US" altLang="zh-TW" sz="1400" u="none" strike="noStrike" dirty="0" smtClean="0">
                        <a:solidFill>
                          <a:srgbClr val="0000FF"/>
                        </a:solidFill>
                      </a:endParaRPr>
                    </a:p>
                    <a:p>
                      <a:r>
                        <a:rPr lang="zh-TW" altLang="en-US" sz="1400" dirty="0"/>
                        <a:t> </a:t>
                      </a:r>
                      <a:r>
                        <a:rPr lang="en-US" altLang="zh-TW" sz="1400" dirty="0"/>
                        <a:t>(</a:t>
                      </a:r>
                      <a:r>
                        <a:rPr lang="en-US" sz="1400" dirty="0"/>
                        <a:t>EPC)</a:t>
                      </a:r>
                    </a:p>
                  </a:txBody>
                  <a:tcPr marL="3405" marR="3405" marT="3384" marB="3384" anchor="ctr">
                    <a:lnL w="28575" cap="flat" cmpd="sng" algn="ctr">
                      <a:solidFill>
                        <a:srgbClr val="464646"/>
                      </a:solidFill>
                      <a:prstDash val="dot"/>
                      <a:round/>
                      <a:headEnd type="none" w="med" len="med"/>
                      <a:tailEnd type="none" w="med" len="med"/>
                    </a:lnL>
                    <a:lnR w="28575" cap="flat" cmpd="sng" algn="ctr">
                      <a:solidFill>
                        <a:srgbClr val="3C67FF"/>
                      </a:solidFill>
                      <a:prstDash val="solid"/>
                      <a:round/>
                      <a:headEnd type="none" w="med" len="med"/>
                      <a:tailEnd type="none" w="med" len="med"/>
                    </a:lnR>
                    <a:lnT w="28575" cap="flat" cmpd="sng" algn="ctr">
                      <a:solidFill>
                        <a:srgbClr val="464646"/>
                      </a:solidFill>
                      <a:prstDash val="dot"/>
                      <a:round/>
                      <a:headEnd type="none" w="med" len="med"/>
                      <a:tailEnd type="none" w="med" len="med"/>
                    </a:lnT>
                    <a:lnB w="28575" cap="flat" cmpd="sng" algn="ctr">
                      <a:solidFill>
                        <a:srgbClr val="464646"/>
                      </a:solidFill>
                      <a:prstDash val="dot"/>
                      <a:round/>
                      <a:headEnd type="none" w="med" len="med"/>
                      <a:tailEnd type="none" w="med" len="med"/>
                    </a:lnB>
                    <a:solidFill>
                      <a:srgbClr val="CA7FC8"/>
                    </a:solidFill>
                  </a:tcPr>
                </a:tc>
                <a:tc gridSpan="5">
                  <a:txBody>
                    <a:bodyPr/>
                    <a:lstStyle/>
                    <a:p>
                      <a:r>
                        <a:rPr lang="zh-TW" altLang="en-US" sz="1400" u="none" strike="noStrike" dirty="0">
                          <a:solidFill>
                            <a:srgbClr val="0B0080"/>
                          </a:solidFill>
                        </a:rPr>
                        <a:t>共同外交與安全政策</a:t>
                      </a:r>
                      <a:r>
                        <a:rPr lang="zh-TW" altLang="en-US" sz="1400" dirty="0"/>
                        <a:t> </a:t>
                      </a:r>
                      <a:r>
                        <a:rPr lang="en-US" altLang="zh-TW" sz="1400" dirty="0"/>
                        <a:t>(CFSP)</a:t>
                      </a:r>
                    </a:p>
                  </a:txBody>
                  <a:tcPr marL="3405" marR="3405" marT="3384" marB="3384" anchor="ctr">
                    <a:lnL w="28575" cap="flat" cmpd="sng" algn="ctr">
                      <a:solidFill>
                        <a:srgbClr val="3C67FF"/>
                      </a:solidFill>
                      <a:prstDash val="solid"/>
                      <a:round/>
                      <a:headEnd type="none" w="med" len="med"/>
                      <a:tailEnd type="none" w="med" len="med"/>
                    </a:lnL>
                    <a:lnR w="28575" cap="flat" cmpd="sng" algn="ctr">
                      <a:solidFill>
                        <a:srgbClr val="3C67FF"/>
                      </a:solidFill>
                      <a:prstDash val="solid"/>
                      <a:round/>
                      <a:headEnd type="none" w="med" len="med"/>
                      <a:tailEnd type="none" w="med" len="med"/>
                    </a:lnR>
                    <a:lnT>
                      <a:noFill/>
                    </a:lnT>
                    <a:lnB w="28575" cap="flat" cmpd="sng" algn="ctr">
                      <a:solidFill>
                        <a:srgbClr val="3C67FF"/>
                      </a:solidFill>
                      <a:prstDash val="solid"/>
                      <a:round/>
                      <a:headEnd type="none" w="med" len="med"/>
                      <a:tailEnd type="none" w="med" len="med"/>
                    </a:lnB>
                    <a:solidFill>
                      <a:srgbClr val="AD76C9"/>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tc vMerge="1">
                  <a:txBody>
                    <a:bodyPr/>
                    <a:lstStyle/>
                    <a:p>
                      <a:endParaRPr lang="zh-TW" altLang="en-US"/>
                    </a:p>
                  </a:txBody>
                  <a:tcPr/>
                </a:tc>
              </a:tr>
              <a:tr h="190098">
                <a:tc vMerge="1">
                  <a:txBody>
                    <a:bodyPr/>
                    <a:lstStyle/>
                    <a:p>
                      <a:endParaRPr lang="zh-TW" altLang="en-US"/>
                    </a:p>
                  </a:txBody>
                  <a:tcPr/>
                </a:tc>
                <a:tc rowSpan="2" gridSpan="2">
                  <a:txBody>
                    <a:bodyPr/>
                    <a:lstStyle/>
                    <a:p>
                      <a:r>
                        <a:rPr lang="zh-TW" altLang="en-US" sz="1400" i="1" dirty="0"/>
                        <a:t>鬆散的個體</a:t>
                      </a:r>
                      <a:endParaRPr lang="zh-TW" altLang="en-US" sz="1400" dirty="0"/>
                    </a:p>
                  </a:txBody>
                  <a:tcPr marL="3405" marR="3405" marT="3384" marB="3384" anchor="ctr">
                    <a:lnL>
                      <a:noFill/>
                    </a:lnL>
                    <a:lnR>
                      <a:noFill/>
                    </a:lnR>
                    <a:lnT>
                      <a:noFill/>
                    </a:lnT>
                    <a:lnB>
                      <a:noFill/>
                    </a:lnB>
                    <a:solidFill>
                      <a:srgbClr val="A3C5DC"/>
                    </a:solidFill>
                  </a:tcPr>
                </a:tc>
                <a:tc rowSpan="2" hMerge="1">
                  <a:txBody>
                    <a:bodyPr/>
                    <a:lstStyle/>
                    <a:p>
                      <a:endParaRPr lang="zh-TW" altLang="en-US"/>
                    </a:p>
                  </a:txBody>
                  <a:tcPr/>
                </a:tc>
                <a:tc rowSpan="2" gridSpan="5">
                  <a:txBody>
                    <a:bodyPr/>
                    <a:lstStyle/>
                    <a:p>
                      <a:r>
                        <a:rPr lang="zh-TW" altLang="en-US" sz="1400" u="none" strike="noStrike" dirty="0">
                          <a:solidFill>
                            <a:srgbClr val="0000FF"/>
                          </a:solidFill>
                        </a:rPr>
                        <a:t>西歐聯盟</a:t>
                      </a:r>
                      <a:r>
                        <a:rPr lang="zh-TW" altLang="en-US" sz="1400" dirty="0"/>
                        <a:t> </a:t>
                      </a:r>
                      <a:r>
                        <a:rPr lang="en-US" altLang="zh-TW" sz="1400" dirty="0"/>
                        <a:t>(</a:t>
                      </a:r>
                      <a:r>
                        <a:rPr lang="en-US" sz="1400" dirty="0"/>
                        <a:t>WEU)</a:t>
                      </a:r>
                    </a:p>
                  </a:txBody>
                  <a:tcPr marL="3405" marR="3405" marT="3384" marB="3384" anchor="ctr">
                    <a:lnL>
                      <a:noFill/>
                    </a:lnL>
                    <a:lnR>
                      <a:noFill/>
                    </a:lnR>
                    <a:lnT>
                      <a:noFill/>
                    </a:lnT>
                    <a:lnB>
                      <a:noFill/>
                    </a:lnB>
                    <a:solidFill>
                      <a:srgbClr val="7AA7CB"/>
                    </a:solidFill>
                  </a:tcPr>
                </a:tc>
                <a:tc rowSpan="2" hMerge="1">
                  <a:txBody>
                    <a:bodyPr/>
                    <a:lstStyle/>
                    <a:p>
                      <a:endParaRPr lang="zh-TW" altLang="en-US"/>
                    </a:p>
                  </a:txBody>
                  <a:tcPr/>
                </a:tc>
                <a:tc rowSpan="2" hMerge="1">
                  <a:txBody>
                    <a:bodyPr/>
                    <a:lstStyle/>
                    <a:p>
                      <a:endParaRPr lang="zh-TW" altLang="en-US"/>
                    </a:p>
                  </a:txBody>
                  <a:tcPr/>
                </a:tc>
                <a:tc rowSpan="2" hMerge="1">
                  <a:txBody>
                    <a:bodyPr/>
                    <a:lstStyle/>
                    <a:p>
                      <a:endParaRPr lang="zh-TW" altLang="en-US"/>
                    </a:p>
                  </a:txBody>
                  <a:tcPr/>
                </a:tc>
                <a:tc rowSpan="2" hMerge="1">
                  <a:txBody>
                    <a:bodyPr/>
                    <a:lstStyle/>
                    <a:p>
                      <a:endParaRPr lang="zh-TW" altLang="en-US"/>
                    </a:p>
                  </a:txBody>
                  <a:tcPr/>
                </a:tc>
                <a:tc rowSpan="2" gridSpan="2">
                  <a:txBody>
                    <a:bodyPr/>
                    <a:lstStyle/>
                    <a:p>
                      <a:r>
                        <a:rPr lang="zh-TW" altLang="en-US" sz="1400"/>
                        <a:t> </a:t>
                      </a:r>
                    </a:p>
                  </a:txBody>
                  <a:tcPr marL="3405" marR="3405" marT="3384" marB="3384" anchor="ctr">
                    <a:lnL>
                      <a:noFill/>
                    </a:lnL>
                    <a:lnR w="28575" cap="flat" cmpd="sng" algn="ctr">
                      <a:solidFill>
                        <a:srgbClr val="3C67FF"/>
                      </a:solidFill>
                      <a:prstDash val="solid"/>
                      <a:round/>
                      <a:headEnd type="none" w="med" len="med"/>
                      <a:tailEnd type="none" w="med" len="med"/>
                    </a:lnR>
                    <a:lnT w="28575" cap="flat" cmpd="sng" algn="ctr">
                      <a:solidFill>
                        <a:srgbClr val="3C67FF"/>
                      </a:solidFill>
                      <a:prstDash val="solid"/>
                      <a:round/>
                      <a:headEnd type="none" w="med" len="med"/>
                      <a:tailEnd type="none" w="med" len="med"/>
                    </a:lnT>
                    <a:lnB>
                      <a:noFill/>
                    </a:lnB>
                    <a:solidFill>
                      <a:srgbClr val="7AA7CB"/>
                    </a:solidFill>
                  </a:tcPr>
                </a:tc>
                <a:tc rowSpan="2" hMerge="1">
                  <a:txBody>
                    <a:bodyPr/>
                    <a:lstStyle/>
                    <a:p>
                      <a:endParaRPr lang="zh-TW" altLang="en-US"/>
                    </a:p>
                  </a:txBody>
                  <a:tcPr/>
                </a:tc>
                <a:tc gridSpan="3">
                  <a:txBody>
                    <a:bodyPr/>
                    <a:lstStyle/>
                    <a:p>
                      <a:r>
                        <a:rPr lang="zh-TW" altLang="en-US" sz="1400" dirty="0"/>
                        <a:t> </a:t>
                      </a:r>
                    </a:p>
                  </a:txBody>
                  <a:tcPr marL="3405" marR="3405" marT="3384" marB="3384" anchor="ctr">
                    <a:lnL w="28575" cap="flat" cmpd="sng" algn="ctr">
                      <a:solidFill>
                        <a:srgbClr val="3C67FF"/>
                      </a:solidFill>
                      <a:prstDash val="solid"/>
                      <a:round/>
                      <a:headEnd type="none" w="med" len="med"/>
                      <a:tailEnd type="none" w="med" len="med"/>
                    </a:lnL>
                    <a:lnR w="28575" cap="flat" cmpd="sng" algn="ctr">
                      <a:solidFill>
                        <a:srgbClr val="3C67FF"/>
                      </a:solidFill>
                      <a:prstDash val="solid"/>
                      <a:round/>
                      <a:headEnd type="none" w="med" len="med"/>
                      <a:tailEnd type="none" w="med" len="med"/>
                    </a:lnR>
                    <a:lnT>
                      <a:noFill/>
                    </a:lnT>
                    <a:lnB w="28575" cap="flat" cmpd="sng" algn="ctr">
                      <a:solidFill>
                        <a:srgbClr val="3C67FF"/>
                      </a:solidFill>
                      <a:prstDash val="solid"/>
                      <a:round/>
                      <a:headEnd type="none" w="med" len="med"/>
                      <a:tailEnd type="none" w="med" len="med"/>
                    </a:lnB>
                    <a:solidFill>
                      <a:srgbClr val="AD76C9"/>
                    </a:solidFill>
                  </a:tcPr>
                </a:tc>
                <a:tc hMerge="1">
                  <a:txBody>
                    <a:bodyPr/>
                    <a:lstStyle/>
                    <a:p>
                      <a:endParaRPr lang="zh-TW" altLang="en-US"/>
                    </a:p>
                  </a:txBody>
                  <a:tcPr/>
                </a:tc>
                <a:tc h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tc vMerge="1">
                  <a:txBody>
                    <a:bodyPr/>
                    <a:lstStyle/>
                    <a:p>
                      <a:endParaRPr lang="zh-TW" altLang="en-US"/>
                    </a:p>
                  </a:txBody>
                  <a:tcPr/>
                </a:tc>
              </a:tr>
              <a:tr h="174153">
                <a:tc v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tc gridSpan="5"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hMerge="1" vMerge="1">
                  <a:txBody>
                    <a:bodyPr/>
                    <a:lstStyle/>
                    <a:p>
                      <a:endParaRPr lang="zh-TW" altLang="en-US"/>
                    </a:p>
                  </a:txBody>
                  <a:tcPr/>
                </a:tc>
                <a:tc gridSpan="2" vMerge="1">
                  <a:txBody>
                    <a:bodyPr/>
                    <a:lstStyle/>
                    <a:p>
                      <a:endParaRPr lang="zh-TW" altLang="en-US"/>
                    </a:p>
                  </a:txBody>
                  <a:tcPr/>
                </a:tc>
                <a:tc hMerge="1" vMerge="1">
                  <a:txBody>
                    <a:bodyPr/>
                    <a:lstStyle/>
                    <a:p>
                      <a:endParaRPr lang="zh-TW" altLang="en-US"/>
                    </a:p>
                  </a:txBody>
                  <a:tcPr/>
                </a:tc>
                <a:tc gridSpan="4">
                  <a:txBody>
                    <a:bodyPr/>
                    <a:lstStyle/>
                    <a:p>
                      <a:pPr algn="r"/>
                      <a:r>
                        <a:rPr lang="zh-TW" altLang="en-US" sz="1400" i="1" dirty="0"/>
                        <a:t>條約於</a:t>
                      </a:r>
                      <a:r>
                        <a:rPr lang="en-US" altLang="zh-TW" sz="1400" i="1" dirty="0" smtClean="0"/>
                        <a:t>2011</a:t>
                      </a:r>
                      <a:r>
                        <a:rPr lang="zh-TW" altLang="en-US" sz="1400" i="1" dirty="0" smtClean="0"/>
                        <a:t>年</a:t>
                      </a:r>
                      <a:r>
                        <a:rPr lang="zh-TW" altLang="en-US" sz="1400" i="1" dirty="0"/>
                        <a:t>失效</a:t>
                      </a:r>
                      <a:endParaRPr lang="zh-TW" altLang="en-US" sz="1400" dirty="0"/>
                    </a:p>
                  </a:txBody>
                  <a:tcPr marL="3405" marR="10215" marT="3384" marB="3384" anchor="ctr">
                    <a:lnL>
                      <a:noFill/>
                    </a:lnL>
                    <a:lnR>
                      <a:noFill/>
                    </a:lnR>
                    <a:lnT w="28575" cap="flat" cmpd="sng" algn="ctr">
                      <a:solidFill>
                        <a:srgbClr val="3C67FF"/>
                      </a:solidFill>
                      <a:prstDash val="solid"/>
                      <a:round/>
                      <a:headEnd type="none" w="med" len="med"/>
                      <a:tailEnd type="none" w="med" len="med"/>
                    </a:lnT>
                    <a:lnB>
                      <a:noFill/>
                    </a:lnB>
                    <a:solidFill>
                      <a:srgbClr val="7AA7CB"/>
                    </a:solidFill>
                  </a:tcPr>
                </a:tc>
                <a:tc hMerge="1">
                  <a:txBody>
                    <a:bodyPr/>
                    <a:lstStyle/>
                    <a:p>
                      <a:endParaRPr lang="zh-TW" altLang="en-US"/>
                    </a:p>
                  </a:txBody>
                  <a:tcPr/>
                </a:tc>
                <a:tc hMerge="1">
                  <a:txBody>
                    <a:bodyPr/>
                    <a:lstStyle/>
                    <a:p>
                      <a:endParaRPr lang="zh-TW" altLang="en-US"/>
                    </a:p>
                  </a:txBody>
                  <a:tcPr/>
                </a:tc>
                <a:tc hMerge="1">
                  <a:txBody>
                    <a:bodyPr/>
                    <a:lstStyle/>
                    <a:p>
                      <a:endParaRPr lang="zh-TW" altLang="en-US"/>
                    </a:p>
                  </a:txBody>
                  <a:tcPr/>
                </a:tc>
                <a:tc>
                  <a:txBody>
                    <a:bodyPr/>
                    <a:lstStyle/>
                    <a:p>
                      <a:r>
                        <a:rPr lang="zh-TW" altLang="en-US" sz="1400" dirty="0"/>
                        <a:t> </a:t>
                      </a:r>
                    </a:p>
                  </a:txBody>
                  <a:tcPr marL="3405" marR="3405" marT="3384" marB="3384" anchor="ctr">
                    <a:lnL>
                      <a:noFill/>
                    </a:lnL>
                    <a:lnR>
                      <a:noFill/>
                    </a:lnR>
                    <a:lnT>
                      <a:noFill/>
                    </a:lnT>
                    <a:lnB>
                      <a:noFill/>
                    </a:lnB>
                    <a:solidFill>
                      <a:srgbClr val="192192"/>
                    </a:solidFill>
                  </a:tcPr>
                </a:tc>
                <a:tc vMerge="1">
                  <a:txBody>
                    <a:bodyPr/>
                    <a:lstStyle/>
                    <a:p>
                      <a:endParaRPr lang="zh-TW" altLang="en-US"/>
                    </a:p>
                  </a:txBody>
                  <a:tcPr/>
                </a:tc>
              </a:tr>
            </a:tbl>
          </a:graphicData>
        </a:graphic>
      </p:graphicFrame>
      <p:pic>
        <p:nvPicPr>
          <p:cNvPr id="16495" name="Picture 2" descr="Pix.gif"/>
          <p:cNvPicPr>
            <a:picLocks noChangeAspect="1" noChangeArrowheads="1"/>
          </p:cNvPicPr>
          <p:nvPr/>
        </p:nvPicPr>
        <p:blipFill>
          <a:blip r:embed="rId15"/>
          <a:srcRect/>
          <a:stretch>
            <a:fillRect/>
          </a:stretch>
        </p:blipFill>
        <p:spPr bwMode="auto">
          <a:xfrm>
            <a:off x="2" y="19"/>
            <a:ext cx="9525" cy="9525"/>
          </a:xfrm>
          <a:prstGeom prst="rect">
            <a:avLst/>
          </a:prstGeom>
          <a:noFill/>
          <a:ln w="9525">
            <a:noFill/>
            <a:miter lim="800000"/>
            <a:headEnd/>
            <a:tailEnd/>
          </a:ln>
        </p:spPr>
      </p:pic>
      <p:pic>
        <p:nvPicPr>
          <p:cNvPr id="16496" name="Picture 3" descr="Pix.gif"/>
          <p:cNvPicPr>
            <a:picLocks noChangeAspect="1" noChangeArrowheads="1"/>
          </p:cNvPicPr>
          <p:nvPr/>
        </p:nvPicPr>
        <p:blipFill>
          <a:blip r:embed="rId15"/>
          <a:srcRect/>
          <a:stretch>
            <a:fillRect/>
          </a:stretch>
        </p:blipFill>
        <p:spPr bwMode="auto">
          <a:xfrm>
            <a:off x="2" y="19"/>
            <a:ext cx="9525" cy="9525"/>
          </a:xfrm>
          <a:prstGeom prst="rect">
            <a:avLst/>
          </a:prstGeom>
          <a:noFill/>
          <a:ln w="9525">
            <a:noFill/>
            <a:miter lim="800000"/>
            <a:headEnd/>
            <a:tailEnd/>
          </a:ln>
        </p:spPr>
      </p:pic>
      <p:pic>
        <p:nvPicPr>
          <p:cNvPr id="16497" name="Picture 4" descr="Pix.gif"/>
          <p:cNvPicPr>
            <a:picLocks noChangeAspect="1" noChangeArrowheads="1"/>
          </p:cNvPicPr>
          <p:nvPr/>
        </p:nvPicPr>
        <p:blipFill>
          <a:blip r:embed="rId15"/>
          <a:srcRect/>
          <a:stretch>
            <a:fillRect/>
          </a:stretch>
        </p:blipFill>
        <p:spPr bwMode="auto">
          <a:xfrm>
            <a:off x="2" y="19"/>
            <a:ext cx="9525" cy="9525"/>
          </a:xfrm>
          <a:prstGeom prst="rect">
            <a:avLst/>
          </a:prstGeom>
          <a:noFill/>
          <a:ln w="9525">
            <a:noFill/>
            <a:miter lim="800000"/>
            <a:headEnd/>
            <a:tailEnd/>
          </a:ln>
        </p:spPr>
      </p:pic>
      <p:pic>
        <p:nvPicPr>
          <p:cNvPr id="16498" name="Picture 5" descr="Pix.gif"/>
          <p:cNvPicPr>
            <a:picLocks noChangeAspect="1" noChangeArrowheads="1"/>
          </p:cNvPicPr>
          <p:nvPr/>
        </p:nvPicPr>
        <p:blipFill>
          <a:blip r:embed="rId15"/>
          <a:srcRect/>
          <a:stretch>
            <a:fillRect/>
          </a:stretch>
        </p:blipFill>
        <p:spPr bwMode="auto">
          <a:xfrm>
            <a:off x="2" y="19"/>
            <a:ext cx="9525" cy="9525"/>
          </a:xfrm>
          <a:prstGeom prst="rect">
            <a:avLst/>
          </a:prstGeom>
          <a:noFill/>
          <a:ln w="9525">
            <a:noFill/>
            <a:miter lim="800000"/>
            <a:headEnd/>
            <a:tailEnd/>
          </a:ln>
        </p:spPr>
      </p:pic>
      <p:pic>
        <p:nvPicPr>
          <p:cNvPr id="16499" name="Picture 6" descr="Pix.gif"/>
          <p:cNvPicPr>
            <a:picLocks noChangeAspect="1" noChangeArrowheads="1"/>
          </p:cNvPicPr>
          <p:nvPr/>
        </p:nvPicPr>
        <p:blipFill>
          <a:blip r:embed="rId15"/>
          <a:srcRect/>
          <a:stretch>
            <a:fillRect/>
          </a:stretch>
        </p:blipFill>
        <p:spPr bwMode="auto">
          <a:xfrm>
            <a:off x="2" y="19"/>
            <a:ext cx="9525" cy="9525"/>
          </a:xfrm>
          <a:prstGeom prst="rect">
            <a:avLst/>
          </a:prstGeom>
          <a:noFill/>
          <a:ln w="9525">
            <a:noFill/>
            <a:miter lim="800000"/>
            <a:headEnd/>
            <a:tailEnd/>
          </a:ln>
        </p:spPr>
      </p:pic>
      <p:pic>
        <p:nvPicPr>
          <p:cNvPr id="16500" name="Picture 7" descr="Pix.gif"/>
          <p:cNvPicPr>
            <a:picLocks noChangeAspect="1" noChangeArrowheads="1"/>
          </p:cNvPicPr>
          <p:nvPr/>
        </p:nvPicPr>
        <p:blipFill>
          <a:blip r:embed="rId15"/>
          <a:srcRect/>
          <a:stretch>
            <a:fillRect/>
          </a:stretch>
        </p:blipFill>
        <p:spPr bwMode="auto">
          <a:xfrm>
            <a:off x="2" y="19"/>
            <a:ext cx="9525" cy="9525"/>
          </a:xfrm>
          <a:prstGeom prst="rect">
            <a:avLst/>
          </a:prstGeom>
          <a:noFill/>
          <a:ln w="9525">
            <a:noFill/>
            <a:miter lim="800000"/>
            <a:headEnd/>
            <a:tailEnd/>
          </a:ln>
        </p:spPr>
      </p:pic>
      <p:pic>
        <p:nvPicPr>
          <p:cNvPr id="16501" name="Picture 8" descr="Pix.gif"/>
          <p:cNvPicPr>
            <a:picLocks noChangeAspect="1" noChangeArrowheads="1"/>
          </p:cNvPicPr>
          <p:nvPr/>
        </p:nvPicPr>
        <p:blipFill>
          <a:blip r:embed="rId15"/>
          <a:srcRect/>
          <a:stretch>
            <a:fillRect/>
          </a:stretch>
        </p:blipFill>
        <p:spPr bwMode="auto">
          <a:xfrm>
            <a:off x="2" y="19"/>
            <a:ext cx="9525" cy="9525"/>
          </a:xfrm>
          <a:prstGeom prst="rect">
            <a:avLst/>
          </a:prstGeom>
          <a:noFill/>
          <a:ln w="9525">
            <a:noFill/>
            <a:miter lim="800000"/>
            <a:headEnd/>
            <a:tailEnd/>
          </a:ln>
        </p:spPr>
      </p:pic>
      <p:pic>
        <p:nvPicPr>
          <p:cNvPr id="16502" name="Picture 9" descr="Pix.gif"/>
          <p:cNvPicPr>
            <a:picLocks noChangeAspect="1" noChangeArrowheads="1"/>
          </p:cNvPicPr>
          <p:nvPr/>
        </p:nvPicPr>
        <p:blipFill>
          <a:blip r:embed="rId15"/>
          <a:srcRect/>
          <a:stretch>
            <a:fillRect/>
          </a:stretch>
        </p:blipFill>
        <p:spPr bwMode="auto">
          <a:xfrm>
            <a:off x="2" y="19"/>
            <a:ext cx="9525" cy="952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投影片編號版面配置區 3"/>
          <p:cNvSpPr>
            <a:spLocks noGrp="1"/>
          </p:cNvSpPr>
          <p:nvPr>
            <p:ph type="sldNum" sz="quarter" idx="12"/>
          </p:nvPr>
        </p:nvSpPr>
        <p:spPr>
          <a:noFill/>
        </p:spPr>
        <p:txBody>
          <a:bodyPr/>
          <a:lstStyle/>
          <a:p>
            <a:fld id="{0B1654E8-837D-42C8-A8CF-6FB0D7EA8FC4}" type="slidenum">
              <a:rPr lang="en-US" altLang="zh-TW" smtClean="0"/>
              <a:pPr/>
              <a:t>26</a:t>
            </a:fld>
            <a:endParaRPr lang="en-US" altLang="zh-TW" smtClean="0"/>
          </a:p>
        </p:txBody>
      </p:sp>
      <p:pic>
        <p:nvPicPr>
          <p:cNvPr id="16391" name="Picture 13" descr="http://sphotos-f.ak.fbcdn.net/hphotos-ak-ash4/299119_347785245338015_1483633162_n.jpg"/>
          <p:cNvPicPr>
            <a:picLocks noChangeAspect="1" noChangeArrowheads="1"/>
          </p:cNvPicPr>
          <p:nvPr/>
        </p:nvPicPr>
        <p:blipFill>
          <a:blip r:embed="rId2" cstate="print"/>
          <a:srcRect/>
          <a:stretch>
            <a:fillRect/>
          </a:stretch>
        </p:blipFill>
        <p:spPr bwMode="auto">
          <a:xfrm>
            <a:off x="272482" y="529028"/>
            <a:ext cx="4333871" cy="2925176"/>
          </a:xfrm>
          <a:prstGeom prst="rect">
            <a:avLst/>
          </a:prstGeom>
          <a:noFill/>
          <a:ln w="9525">
            <a:noFill/>
            <a:miter lim="800000"/>
            <a:headEnd/>
            <a:tailEnd/>
          </a:ln>
        </p:spPr>
      </p:pic>
      <p:sp>
        <p:nvSpPr>
          <p:cNvPr id="10" name="矩形 9"/>
          <p:cNvSpPr/>
          <p:nvPr/>
        </p:nvSpPr>
        <p:spPr>
          <a:xfrm>
            <a:off x="4702748" y="344362"/>
            <a:ext cx="4243469" cy="369332"/>
          </a:xfrm>
          <a:prstGeom prst="rect">
            <a:avLst/>
          </a:prstGeom>
        </p:spPr>
        <p:txBody>
          <a:bodyPr wrap="none">
            <a:spAutoFit/>
          </a:bodyPr>
          <a:lstStyle/>
          <a:p>
            <a:r>
              <a:rPr lang="zh-TW" altLang="en-US" dirty="0" smtClean="0">
                <a:solidFill>
                  <a:srgbClr val="C00000"/>
                </a:solidFill>
                <a:latin typeface="+mn-ea"/>
                <a:ea typeface="+mn-ea"/>
              </a:rPr>
              <a:t>歐盟財政協議</a:t>
            </a:r>
            <a:r>
              <a:rPr lang="zh-TW" altLang="en-US" dirty="0" smtClean="0">
                <a:latin typeface="+mn-ea"/>
                <a:ea typeface="+mn-ea"/>
              </a:rPr>
              <a:t>於</a:t>
            </a:r>
            <a:r>
              <a:rPr lang="en-US" altLang="zh-TW" dirty="0" smtClean="0">
                <a:latin typeface="+mn-ea"/>
                <a:ea typeface="+mn-ea"/>
              </a:rPr>
              <a:t>2013</a:t>
            </a:r>
            <a:r>
              <a:rPr lang="zh-TW" altLang="en-US" dirty="0" smtClean="0">
                <a:latin typeface="+mn-ea"/>
                <a:ea typeface="+mn-ea"/>
              </a:rPr>
              <a:t>年</a:t>
            </a:r>
            <a:r>
              <a:rPr lang="en-US" altLang="zh-TW" dirty="0" smtClean="0">
                <a:latin typeface="+mn-ea"/>
                <a:ea typeface="+mn-ea"/>
              </a:rPr>
              <a:t>1</a:t>
            </a:r>
            <a:r>
              <a:rPr lang="zh-TW" altLang="en-US" dirty="0" smtClean="0">
                <a:latin typeface="+mn-ea"/>
                <a:ea typeface="+mn-ea"/>
              </a:rPr>
              <a:t>月</a:t>
            </a:r>
            <a:r>
              <a:rPr lang="en-US" altLang="zh-TW" dirty="0" smtClean="0">
                <a:latin typeface="+mn-ea"/>
                <a:ea typeface="+mn-ea"/>
              </a:rPr>
              <a:t>1</a:t>
            </a:r>
            <a:r>
              <a:rPr lang="zh-TW" altLang="en-US" dirty="0" smtClean="0">
                <a:latin typeface="+mn-ea"/>
                <a:ea typeface="+mn-ea"/>
              </a:rPr>
              <a:t>日起生效。</a:t>
            </a:r>
            <a:endParaRPr lang="en-US" altLang="zh-TW" dirty="0" smtClean="0">
              <a:latin typeface="+mn-ea"/>
              <a:ea typeface="+mn-ea"/>
            </a:endParaRPr>
          </a:p>
        </p:txBody>
      </p:sp>
      <p:pic>
        <p:nvPicPr>
          <p:cNvPr id="11" name="Picture 8" descr="http://1804.img.pp.sohu.com.cn/images/blog/2013/2/9/14/16/34e1c6bceee74b9o_13d8176e266g2_blog.jpg"/>
          <p:cNvPicPr>
            <a:picLocks noChangeAspect="1" noChangeArrowheads="1"/>
          </p:cNvPicPr>
          <p:nvPr/>
        </p:nvPicPr>
        <p:blipFill>
          <a:blip r:embed="rId3" cstate="email"/>
          <a:srcRect/>
          <a:stretch>
            <a:fillRect/>
          </a:stretch>
        </p:blipFill>
        <p:spPr bwMode="auto">
          <a:xfrm>
            <a:off x="4808984" y="3657485"/>
            <a:ext cx="4643470" cy="3169003"/>
          </a:xfrm>
          <a:prstGeom prst="rect">
            <a:avLst/>
          </a:prstGeom>
          <a:noFill/>
          <a:ln w="9525">
            <a:noFill/>
            <a:miter lim="800000"/>
            <a:headEnd/>
            <a:tailEnd/>
          </a:ln>
        </p:spPr>
      </p:pic>
      <p:sp>
        <p:nvSpPr>
          <p:cNvPr id="69634" name="AutoShape 2" descr="http://4.bp.blogspot.com/-_KvgQEISdzA/T7I5L_U2kCI/AAAAAAAANzs/Olkx_3RxuBg/s400/CG03_%E6%AD%90%E7%9B%9F%E8%B2%A1%E6%94%BF%E5%A5%91%E7%B4%84%E8%A6%81%E9%BB%9E+copy+copy.jpg"/>
          <p:cNvSpPr>
            <a:spLocks noChangeAspect="1" noChangeArrowheads="1"/>
          </p:cNvSpPr>
          <p:nvPr/>
        </p:nvSpPr>
        <p:spPr bwMode="auto">
          <a:xfrm>
            <a:off x="168540" y="-144463"/>
            <a:ext cx="3302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sp>
        <p:nvSpPr>
          <p:cNvPr id="69636" name="AutoShape 4" descr="http://4.bp.blogspot.com/-_KvgQEISdzA/T7I5L_U2kCI/AAAAAAAANzs/Olkx_3RxuBg/s400/CG03_%E6%AD%90%E7%9B%9F%E8%B2%A1%E6%94%BF%E5%A5%91%E7%B4%84%E8%A6%81%E9%BB%9E+copy+copy.jpg"/>
          <p:cNvSpPr>
            <a:spLocks noChangeAspect="1" noChangeArrowheads="1"/>
          </p:cNvSpPr>
          <p:nvPr/>
        </p:nvSpPr>
        <p:spPr bwMode="auto">
          <a:xfrm>
            <a:off x="168540" y="-144463"/>
            <a:ext cx="3302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sp>
        <p:nvSpPr>
          <p:cNvPr id="69638" name="AutoShape 6" descr="http://4.bp.blogspot.com/-_KvgQEISdzA/T7I5L_U2kCI/AAAAAAAANzs/Olkx_3RxuBg/s400/CG03_%E6%AD%90%E7%9B%9F%E8%B2%A1%E6%94%BF%E5%A5%91%E7%B4%84%E8%A6%81%E9%BB%9E+copy+copy.jpg"/>
          <p:cNvSpPr>
            <a:spLocks noChangeAspect="1" noChangeArrowheads="1"/>
          </p:cNvSpPr>
          <p:nvPr/>
        </p:nvSpPr>
        <p:spPr bwMode="auto">
          <a:xfrm>
            <a:off x="168540" y="-144463"/>
            <a:ext cx="3302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sp>
        <p:nvSpPr>
          <p:cNvPr id="69640" name="AutoShape 8" descr="http://4.bp.blogspot.com/-_KvgQEISdzA/T7I5L_U2kCI/AAAAAAAANzs/Olkx_3RxuBg/s400/CG03_%E6%AD%90%E7%9B%9F%E8%B2%A1%E6%94%BF%E5%A5%91%E7%B4%84%E8%A6%81%E9%BB%9E+copy+copy.jpg"/>
          <p:cNvSpPr>
            <a:spLocks noChangeAspect="1" noChangeArrowheads="1"/>
          </p:cNvSpPr>
          <p:nvPr/>
        </p:nvSpPr>
        <p:spPr bwMode="auto">
          <a:xfrm>
            <a:off x="168540" y="-144463"/>
            <a:ext cx="3302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18" name="圖片 17" descr="CG03_歐盟財政契約要點 copy copy.jpg"/>
          <p:cNvPicPr>
            <a:picLocks noChangeAspect="1"/>
          </p:cNvPicPr>
          <p:nvPr/>
        </p:nvPicPr>
        <p:blipFill>
          <a:blip r:embed="rId4" cstate="print"/>
          <a:stretch>
            <a:fillRect/>
          </a:stretch>
        </p:blipFill>
        <p:spPr>
          <a:xfrm>
            <a:off x="4826846" y="761808"/>
            <a:ext cx="4488688" cy="2796798"/>
          </a:xfrm>
          <a:prstGeom prst="rect">
            <a:avLst/>
          </a:prstGeom>
        </p:spPr>
      </p:pic>
      <p:pic>
        <p:nvPicPr>
          <p:cNvPr id="26626" name="Picture 2" descr="http://www.kitco.com/LFgif/au00-pres.gif"/>
          <p:cNvPicPr>
            <a:picLocks noChangeAspect="1" noChangeArrowheads="1"/>
          </p:cNvPicPr>
          <p:nvPr/>
        </p:nvPicPr>
        <p:blipFill>
          <a:blip r:embed="rId5" cstate="print"/>
          <a:srcRect/>
          <a:stretch>
            <a:fillRect/>
          </a:stretch>
        </p:blipFill>
        <p:spPr bwMode="auto">
          <a:xfrm>
            <a:off x="296291" y="3721518"/>
            <a:ext cx="4286250" cy="257175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標題 1"/>
          <p:cNvSpPr>
            <a:spLocks noGrp="1"/>
          </p:cNvSpPr>
          <p:nvPr>
            <p:ph type="title"/>
          </p:nvPr>
        </p:nvSpPr>
        <p:spPr/>
        <p:txBody>
          <a:bodyPr>
            <a:noAutofit/>
          </a:bodyPr>
          <a:lstStyle/>
          <a:p>
            <a:r>
              <a:rPr lang="zh-TW" altLang="en-US" dirty="0"/>
              <a:t>歐洲變</a:t>
            </a:r>
            <a:r>
              <a:rPr lang="zh-TW" altLang="en-US" dirty="0" smtClean="0"/>
              <a:t>局</a:t>
            </a:r>
            <a:endParaRPr lang="zh-TW" altLang="en-US" dirty="0"/>
          </a:p>
        </p:txBody>
      </p:sp>
      <p:sp>
        <p:nvSpPr>
          <p:cNvPr id="33796" name="投影片編號版面配置區 3"/>
          <p:cNvSpPr>
            <a:spLocks noGrp="1"/>
          </p:cNvSpPr>
          <p:nvPr>
            <p:ph type="sldNum" sz="quarter" idx="12"/>
          </p:nvPr>
        </p:nvSpPr>
        <p:spPr>
          <a:noFill/>
        </p:spPr>
        <p:txBody>
          <a:bodyPr/>
          <a:lstStyle/>
          <a:p>
            <a:fld id="{45FD650E-08C3-4BEB-855C-80B010C1E247}" type="slidenum">
              <a:rPr lang="en-US" altLang="zh-TW" smtClean="0"/>
              <a:pPr/>
              <a:t>27</a:t>
            </a:fld>
            <a:endParaRPr lang="en-US" altLang="zh-TW" smtClean="0"/>
          </a:p>
        </p:txBody>
      </p:sp>
      <p:sp>
        <p:nvSpPr>
          <p:cNvPr id="3" name="內容版面配置區 2"/>
          <p:cNvSpPr>
            <a:spLocks noGrp="1"/>
          </p:cNvSpPr>
          <p:nvPr>
            <p:ph idx="4294967295"/>
          </p:nvPr>
        </p:nvSpPr>
        <p:spPr>
          <a:xfrm>
            <a:off x="272480" y="4964288"/>
            <a:ext cx="9505056" cy="1489048"/>
          </a:xfrm>
          <a:prstGeom prst="rect">
            <a:avLst/>
          </a:prstGeom>
        </p:spPr>
        <p:txBody>
          <a:bodyPr>
            <a:noAutofit/>
          </a:bodyPr>
          <a:lstStyle/>
          <a:p>
            <a:pPr>
              <a:defRPr/>
            </a:pPr>
            <a:r>
              <a:rPr lang="zh-TW" altLang="en-US" sz="2800" dirty="0" smtClean="0"/>
              <a:t>烏克蘭危機，各國經濟制裁俄國。</a:t>
            </a:r>
            <a:endParaRPr lang="en-US" altLang="zh-TW" sz="2800" dirty="0" smtClean="0"/>
          </a:p>
          <a:p>
            <a:pPr>
              <a:defRPr/>
            </a:pPr>
            <a:r>
              <a:rPr lang="zh-TW" altLang="en-US" sz="2800" dirty="0" smtClean="0"/>
              <a:t>高失業，尤其青年失業問題嚴重。</a:t>
            </a:r>
            <a:endParaRPr lang="en-US" altLang="zh-TW" sz="2800" dirty="0" smtClean="0"/>
          </a:p>
          <a:p>
            <a:pPr>
              <a:defRPr/>
            </a:pPr>
            <a:r>
              <a:rPr lang="zh-TW" altLang="en-US" sz="2800" dirty="0" smtClean="0"/>
              <a:t>最近有朝著「抗拒撙節，擴大支出」轉向的趨勢。</a:t>
            </a:r>
            <a:endParaRPr lang="en-US" altLang="zh-TW" sz="2800" dirty="0" smtClean="0"/>
          </a:p>
          <a:p>
            <a:endParaRPr lang="en-US" altLang="zh-TW" sz="2800" dirty="0" smtClean="0"/>
          </a:p>
          <a:p>
            <a:endParaRPr lang="zh-TW" altLang="en-US" sz="2800" dirty="0" smtClean="0"/>
          </a:p>
          <a:p>
            <a:pPr>
              <a:defRPr/>
            </a:pPr>
            <a:endParaRPr lang="en-US" altLang="zh-TW" sz="2800" dirty="0" smtClean="0"/>
          </a:p>
        </p:txBody>
      </p:sp>
      <p:pic>
        <p:nvPicPr>
          <p:cNvPr id="63490" name="Picture 2" descr="http://uc.udn.com.tw/NEWS/MEDIA/8838002-3498925.jpg?sn=14067160659201"/>
          <p:cNvPicPr>
            <a:picLocks noChangeAspect="1" noChangeArrowheads="1"/>
          </p:cNvPicPr>
          <p:nvPr/>
        </p:nvPicPr>
        <p:blipFill>
          <a:blip r:embed="rId2" cstate="print"/>
          <a:srcRect/>
          <a:stretch>
            <a:fillRect/>
          </a:stretch>
        </p:blipFill>
        <p:spPr bwMode="auto">
          <a:xfrm>
            <a:off x="5417347" y="357166"/>
            <a:ext cx="4425594" cy="4584002"/>
          </a:xfrm>
          <a:prstGeom prst="rect">
            <a:avLst/>
          </a:prstGeom>
          <a:noFill/>
        </p:spPr>
      </p:pic>
      <p:pic>
        <p:nvPicPr>
          <p:cNvPr id="63494" name="Picture 6" descr="Source: Petercam, World Bank"/>
          <p:cNvPicPr>
            <a:picLocks noChangeAspect="1" noChangeArrowheads="1"/>
          </p:cNvPicPr>
          <p:nvPr/>
        </p:nvPicPr>
        <p:blipFill>
          <a:blip r:embed="rId3" cstate="print"/>
          <a:srcRect/>
          <a:stretch>
            <a:fillRect/>
          </a:stretch>
        </p:blipFill>
        <p:spPr bwMode="auto">
          <a:xfrm>
            <a:off x="416497" y="836712"/>
            <a:ext cx="4809308" cy="379647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t>歐元區經濟數據</a:t>
            </a:r>
            <a:endParaRPr lang="zh-TW" altLang="en-US" dirty="0"/>
          </a:p>
        </p:txBody>
      </p:sp>
      <p:sp>
        <p:nvSpPr>
          <p:cNvPr id="5" name="Text Box 29"/>
          <p:cNvSpPr txBox="1">
            <a:spLocks noChangeArrowheads="1"/>
          </p:cNvSpPr>
          <p:nvPr/>
        </p:nvSpPr>
        <p:spPr bwMode="auto">
          <a:xfrm>
            <a:off x="602731" y="5758725"/>
            <a:ext cx="3647180" cy="276999"/>
          </a:xfrm>
          <a:prstGeom prst="rect">
            <a:avLst/>
          </a:prstGeom>
          <a:noFill/>
          <a:ln w="9525">
            <a:noFill/>
            <a:miter lim="800000"/>
            <a:headEnd/>
            <a:tailEnd/>
          </a:ln>
        </p:spPr>
        <p:txBody>
          <a:bodyPr wrap="square">
            <a:spAutoFit/>
          </a:bodyPr>
          <a:lstStyle/>
          <a:p>
            <a:pPr fontAlgn="auto">
              <a:spcBef>
                <a:spcPts val="0"/>
              </a:spcBef>
              <a:spcAft>
                <a:spcPts val="0"/>
              </a:spcAft>
            </a:pPr>
            <a:r>
              <a:rPr kumimoji="0" lang="en-US" altLang="zh-TW" sz="1200" b="0" dirty="0">
                <a:solidFill>
                  <a:srgbClr val="1F497D">
                    <a:lumMod val="75000"/>
                  </a:srgbClr>
                </a:solidFill>
                <a:latin typeface="微軟正黑體" pitchFamily="34" charset="-120"/>
                <a:ea typeface="微軟正黑體" pitchFamily="34" charset="-120"/>
              </a:rPr>
              <a:t>Source</a:t>
            </a:r>
            <a:r>
              <a:rPr kumimoji="0" lang="en-US" altLang="zh-TW" sz="1200" b="0" dirty="0" smtClean="0">
                <a:solidFill>
                  <a:srgbClr val="1F497D">
                    <a:lumMod val="75000"/>
                  </a:srgbClr>
                </a:solidFill>
                <a:latin typeface="微軟正黑體" pitchFamily="34" charset="-120"/>
                <a:ea typeface="微軟正黑體" pitchFamily="34" charset="-120"/>
              </a:rPr>
              <a:t>:</a:t>
            </a:r>
            <a:r>
              <a:rPr kumimoji="0" lang="zh-TW" altLang="en-US" sz="1200" b="0" dirty="0" smtClean="0">
                <a:solidFill>
                  <a:srgbClr val="1F497D">
                    <a:lumMod val="75000"/>
                  </a:srgbClr>
                </a:solidFill>
                <a:latin typeface="微軟正黑體" pitchFamily="34" charset="-120"/>
                <a:ea typeface="微軟正黑體" pitchFamily="34" charset="-120"/>
              </a:rPr>
              <a:t> 歐盟</a:t>
            </a:r>
            <a:r>
              <a:rPr kumimoji="0" lang="zh-TW" altLang="en-US" sz="1200" b="0" dirty="0">
                <a:solidFill>
                  <a:srgbClr val="1F497D">
                    <a:lumMod val="75000"/>
                  </a:srgbClr>
                </a:solidFill>
                <a:latin typeface="微軟正黑體" pitchFamily="34" charset="-120"/>
                <a:ea typeface="微軟正黑體" pitchFamily="34" charset="-120"/>
              </a:rPr>
              <a:t>統計局</a:t>
            </a:r>
            <a:r>
              <a:rPr kumimoji="0" lang="en-US" altLang="zh-TW" sz="1200" b="0" dirty="0">
                <a:solidFill>
                  <a:srgbClr val="1F497D">
                    <a:lumMod val="75000"/>
                  </a:srgbClr>
                </a:solidFill>
                <a:latin typeface="微軟正黑體" pitchFamily="34" charset="-120"/>
                <a:ea typeface="微軟正黑體" pitchFamily="34" charset="-120"/>
              </a:rPr>
              <a:t>(</a:t>
            </a:r>
            <a:r>
              <a:rPr kumimoji="0" lang="en-US" altLang="zh-TW" sz="1200" b="0" dirty="0" smtClean="0">
                <a:solidFill>
                  <a:srgbClr val="1F497D">
                    <a:lumMod val="75000"/>
                  </a:srgbClr>
                </a:solidFill>
                <a:latin typeface="微軟正黑體" pitchFamily="34" charset="-120"/>
                <a:ea typeface="微軟正黑體" pitchFamily="34" charset="-120"/>
              </a:rPr>
              <a:t>2015/2/13)</a:t>
            </a:r>
            <a:endParaRPr kumimoji="0" lang="zh-TW" altLang="en-US" sz="1200" b="0" dirty="0">
              <a:solidFill>
                <a:srgbClr val="1F497D">
                  <a:lumMod val="75000"/>
                </a:srgbClr>
              </a:solidFill>
              <a:latin typeface="微軟正黑體" pitchFamily="34" charset="-120"/>
              <a:ea typeface="微軟正黑體" pitchFamily="34" charset="-120"/>
            </a:endParaRPr>
          </a:p>
        </p:txBody>
      </p:sp>
      <p:graphicFrame>
        <p:nvGraphicFramePr>
          <p:cNvPr id="72706" name="Object 2"/>
          <p:cNvGraphicFramePr>
            <a:graphicFrameLocks noChangeAspect="1"/>
          </p:cNvGraphicFramePr>
          <p:nvPr>
            <p:extLst>
              <p:ext uri="{D42A27DB-BD31-4B8C-83A1-F6EECF244321}">
                <p14:modId xmlns:p14="http://schemas.microsoft.com/office/powerpoint/2010/main" val="1606683609"/>
              </p:ext>
            </p:extLst>
          </p:nvPr>
        </p:nvGraphicFramePr>
        <p:xfrm>
          <a:off x="413837" y="1052759"/>
          <a:ext cx="4175937" cy="4584477"/>
        </p:xfrm>
        <a:graphic>
          <a:graphicData uri="http://schemas.openxmlformats.org/presentationml/2006/ole">
            <mc:AlternateContent xmlns:mc="http://schemas.openxmlformats.org/markup-compatibility/2006">
              <mc:Choice xmlns:v="urn:schemas-microsoft-com:vml" Requires="v">
                <p:oleObj spid="_x0000_s7341" name="工作表" r:id="rId4" imgW="3101312" imgH="3688029" progId="Excel.Sheet.12">
                  <p:link updateAutomatic="1"/>
                </p:oleObj>
              </mc:Choice>
              <mc:Fallback>
                <p:oleObj name="工作表" r:id="rId4" imgW="3101312" imgH="3688029" progId="Excel.Sheet.12">
                  <p:link updateAutomatic="1"/>
                  <p:pic>
                    <p:nvPicPr>
                      <p:cNvPr id="0" name=""/>
                      <p:cNvPicPr>
                        <a:picLocks noChangeAspect="1" noChangeArrowheads="1"/>
                      </p:cNvPicPr>
                      <p:nvPr/>
                    </p:nvPicPr>
                    <p:blipFill>
                      <a:blip r:embed="rId5"/>
                      <a:srcRect/>
                      <a:stretch>
                        <a:fillRect/>
                      </a:stretch>
                    </p:blipFill>
                    <p:spPr bwMode="auto">
                      <a:xfrm>
                        <a:off x="413837" y="1052759"/>
                        <a:ext cx="4175937" cy="4584477"/>
                      </a:xfrm>
                      <a:prstGeom prst="rect">
                        <a:avLst/>
                      </a:prstGeom>
                      <a:noFill/>
                      <a:extLst/>
                    </p:spPr>
                  </p:pic>
                </p:oleObj>
              </mc:Fallback>
            </mc:AlternateContent>
          </a:graphicData>
        </a:graphic>
      </p:graphicFrame>
      <p:graphicFrame>
        <p:nvGraphicFramePr>
          <p:cNvPr id="72707" name="Object 3"/>
          <p:cNvGraphicFramePr>
            <a:graphicFrameLocks noChangeAspect="1"/>
          </p:cNvGraphicFramePr>
          <p:nvPr>
            <p:extLst>
              <p:ext uri="{D42A27DB-BD31-4B8C-83A1-F6EECF244321}">
                <p14:modId xmlns:p14="http://schemas.microsoft.com/office/powerpoint/2010/main" val="4276716545"/>
              </p:ext>
            </p:extLst>
          </p:nvPr>
        </p:nvGraphicFramePr>
        <p:xfrm>
          <a:off x="4956277" y="1070093"/>
          <a:ext cx="4523907" cy="2448272"/>
        </p:xfrm>
        <a:graphic>
          <a:graphicData uri="http://schemas.openxmlformats.org/presentationml/2006/ole">
            <mc:AlternateContent xmlns:mc="http://schemas.openxmlformats.org/markup-compatibility/2006">
              <mc:Choice xmlns:v="urn:schemas-microsoft-com:vml" Requires="v">
                <p:oleObj spid="_x0000_s7342" name="工作表" r:id="rId6" imgW="3916685" imgH="2301261" progId="Excel.Sheet.12">
                  <p:link updateAutomatic="1"/>
                </p:oleObj>
              </mc:Choice>
              <mc:Fallback>
                <p:oleObj name="工作表" r:id="rId6" imgW="3916685" imgH="2301261" progId="Excel.Sheet.12">
                  <p:link updateAutomatic="1"/>
                  <p:pic>
                    <p:nvPicPr>
                      <p:cNvPr id="0" name=""/>
                      <p:cNvPicPr>
                        <a:picLocks noChangeAspect="1" noChangeArrowheads="1"/>
                      </p:cNvPicPr>
                      <p:nvPr/>
                    </p:nvPicPr>
                    <p:blipFill>
                      <a:blip r:embed="rId7"/>
                      <a:srcRect/>
                      <a:stretch>
                        <a:fillRect/>
                      </a:stretch>
                    </p:blipFill>
                    <p:spPr bwMode="auto">
                      <a:xfrm>
                        <a:off x="4956277" y="1070093"/>
                        <a:ext cx="4523907" cy="2448272"/>
                      </a:xfrm>
                      <a:prstGeom prst="rect">
                        <a:avLst/>
                      </a:prstGeom>
                      <a:noFill/>
                      <a:extLst/>
                    </p:spPr>
                  </p:pic>
                </p:oleObj>
              </mc:Fallback>
            </mc:AlternateContent>
          </a:graphicData>
        </a:graphic>
      </p:graphicFrame>
      <p:graphicFrame>
        <p:nvGraphicFramePr>
          <p:cNvPr id="72708" name="Object 4"/>
          <p:cNvGraphicFramePr>
            <a:graphicFrameLocks noChangeAspect="1"/>
          </p:cNvGraphicFramePr>
          <p:nvPr>
            <p:extLst>
              <p:ext uri="{D42A27DB-BD31-4B8C-83A1-F6EECF244321}">
                <p14:modId xmlns:p14="http://schemas.microsoft.com/office/powerpoint/2010/main" val="3298596403"/>
              </p:ext>
            </p:extLst>
          </p:nvPr>
        </p:nvGraphicFramePr>
        <p:xfrm>
          <a:off x="4865581" y="3789041"/>
          <a:ext cx="4533959" cy="2412130"/>
        </p:xfrm>
        <a:graphic>
          <a:graphicData uri="http://schemas.openxmlformats.org/presentationml/2006/ole">
            <mc:AlternateContent xmlns:mc="http://schemas.openxmlformats.org/markup-compatibility/2006">
              <mc:Choice xmlns:v="urn:schemas-microsoft-com:vml" Requires="v">
                <p:oleObj spid="_x0000_s7343" name="工作表" r:id="rId8" imgW="4198623" imgH="2423222" progId="Excel.Sheet.12">
                  <p:link updateAutomatic="1"/>
                </p:oleObj>
              </mc:Choice>
              <mc:Fallback>
                <p:oleObj name="工作表" r:id="rId8" imgW="4198623" imgH="2423222" progId="Excel.Sheet.12">
                  <p:link updateAutomatic="1"/>
                  <p:pic>
                    <p:nvPicPr>
                      <p:cNvPr id="0" name=""/>
                      <p:cNvPicPr>
                        <a:picLocks noChangeAspect="1" noChangeArrowheads="1"/>
                      </p:cNvPicPr>
                      <p:nvPr/>
                    </p:nvPicPr>
                    <p:blipFill>
                      <a:blip r:embed="rId9"/>
                      <a:srcRect/>
                      <a:stretch>
                        <a:fillRect/>
                      </a:stretch>
                    </p:blipFill>
                    <p:spPr bwMode="auto">
                      <a:xfrm>
                        <a:off x="4865581" y="3789041"/>
                        <a:ext cx="4533959" cy="2412130"/>
                      </a:xfrm>
                      <a:prstGeom prst="rect">
                        <a:avLst/>
                      </a:prstGeom>
                      <a:noFill/>
                      <a:extLst/>
                    </p:spPr>
                  </p:pic>
                </p:oleObj>
              </mc:Fallback>
            </mc:AlternateContent>
          </a:graphicData>
        </a:graphic>
      </p:graphicFrame>
      <p:sp>
        <p:nvSpPr>
          <p:cNvPr id="7" name="AutoShape 9"/>
          <p:cNvSpPr>
            <a:spLocks noChangeArrowheads="1"/>
          </p:cNvSpPr>
          <p:nvPr/>
        </p:nvSpPr>
        <p:spPr bwMode="gray">
          <a:xfrm>
            <a:off x="428497" y="1052736"/>
            <a:ext cx="4212468" cy="4608512"/>
          </a:xfrm>
          <a:prstGeom prst="roundRect">
            <a:avLst>
              <a:gd name="adj" fmla="val 4563"/>
            </a:avLst>
          </a:prstGeom>
          <a:noFill/>
          <a:ln w="25400">
            <a:solidFill>
              <a:schemeClr val="accent1"/>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8" name="AutoShape 4"/>
          <p:cNvSpPr>
            <a:spLocks noChangeArrowheads="1"/>
          </p:cNvSpPr>
          <p:nvPr/>
        </p:nvSpPr>
        <p:spPr bwMode="gray">
          <a:xfrm>
            <a:off x="4932073" y="1052736"/>
            <a:ext cx="4545475" cy="2562486"/>
          </a:xfrm>
          <a:prstGeom prst="roundRect">
            <a:avLst>
              <a:gd name="adj" fmla="val 5456"/>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9" name="AutoShape 4"/>
          <p:cNvSpPr>
            <a:spLocks noChangeArrowheads="1"/>
          </p:cNvSpPr>
          <p:nvPr/>
        </p:nvSpPr>
        <p:spPr bwMode="gray">
          <a:xfrm>
            <a:off x="4926480" y="3757452"/>
            <a:ext cx="4521226" cy="2523597"/>
          </a:xfrm>
          <a:prstGeom prst="roundRect">
            <a:avLst>
              <a:gd name="adj" fmla="val 2930"/>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11" name="投影片編號版面配置區 5"/>
          <p:cNvSpPr>
            <a:spLocks noGrp="1"/>
          </p:cNvSpPr>
          <p:nvPr>
            <p:ph type="sldNum" sz="quarter" idx="12"/>
          </p:nvPr>
        </p:nvSpPr>
        <p:spPr>
          <a:xfrm>
            <a:off x="7504011" y="6477601"/>
            <a:ext cx="2311400" cy="365125"/>
          </a:xfrm>
        </p:spPr>
        <p:txBody>
          <a:bodyPr/>
          <a:lstStyle/>
          <a:p>
            <a:fld id="{D2A27846-145B-4549-A26A-EC70AB33CFE3}" type="slidenum">
              <a:rPr lang="zh-TW" altLang="en-US" smtClean="0">
                <a:solidFill>
                  <a:prstClr val="black">
                    <a:lumMod val="50000"/>
                    <a:lumOff val="50000"/>
                  </a:prstClr>
                </a:solidFill>
              </a:rPr>
              <a:pPr/>
              <a:t>28</a:t>
            </a:fld>
            <a:endParaRPr lang="zh-TW" altLang="en-US" dirty="0">
              <a:solidFill>
                <a:prstClr val="black">
                  <a:lumMod val="50000"/>
                  <a:lumOff val="50000"/>
                </a:prstClr>
              </a:solidFill>
            </a:endParaRPr>
          </a:p>
        </p:txBody>
      </p:sp>
    </p:spTree>
    <p:extLst>
      <p:ext uri="{BB962C8B-B14F-4D97-AF65-F5344CB8AC3E}">
        <p14:creationId xmlns:p14="http://schemas.microsoft.com/office/powerpoint/2010/main" val="92041983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3" cstate="print"/>
          <a:srcRect/>
          <a:stretch>
            <a:fillRect/>
          </a:stretch>
        </p:blipFill>
        <p:spPr bwMode="auto">
          <a:xfrm>
            <a:off x="4562957" y="980728"/>
            <a:ext cx="5187026" cy="5040560"/>
          </a:xfrm>
          <a:prstGeom prst="rect">
            <a:avLst/>
          </a:prstGeom>
          <a:noFill/>
          <a:ln w="9525">
            <a:noFill/>
            <a:miter lim="800000"/>
            <a:headEnd/>
            <a:tailEnd/>
          </a:ln>
        </p:spPr>
      </p:pic>
      <p:sp>
        <p:nvSpPr>
          <p:cNvPr id="7" name="矩形 6"/>
          <p:cNvSpPr/>
          <p:nvPr/>
        </p:nvSpPr>
        <p:spPr>
          <a:xfrm>
            <a:off x="3875552" y="1"/>
            <a:ext cx="4896544" cy="764703"/>
          </a:xfrm>
          <a:prstGeom prst="rect">
            <a:avLst/>
          </a:prstGeom>
        </p:spPr>
        <p:txBody>
          <a:bodyPr vert="horz" lIns="91440" tIns="45720" rIns="91440" bIns="45720" rtlCol="0" anchor="ctr">
            <a:noAutofit/>
          </a:bodyPr>
          <a:lstStyle/>
          <a:p>
            <a:r>
              <a:rPr lang="zh-TW" altLang="en-US" sz="2800" dirty="0">
                <a:solidFill>
                  <a:schemeClr val="tx2"/>
                </a:solidFill>
                <a:latin typeface="微軟正黑體" pitchFamily="34" charset="-120"/>
                <a:ea typeface="微軟正黑體" pitchFamily="34" charset="-120"/>
                <a:cs typeface="+mj-cs"/>
              </a:rPr>
              <a:t>歐元區經濟</a:t>
            </a:r>
            <a:r>
              <a:rPr lang="en-US" altLang="zh-TW" sz="2800" dirty="0">
                <a:solidFill>
                  <a:schemeClr val="tx2"/>
                </a:solidFill>
                <a:latin typeface="微軟正黑體" pitchFamily="34" charset="-120"/>
                <a:ea typeface="微軟正黑體" pitchFamily="34" charset="-120"/>
                <a:cs typeface="+mj-cs"/>
              </a:rPr>
              <a:t>-</a:t>
            </a:r>
            <a:r>
              <a:rPr lang="zh-TW" altLang="en-US" sz="2800" dirty="0">
                <a:solidFill>
                  <a:schemeClr val="tx2"/>
                </a:solidFill>
                <a:latin typeface="微軟正黑體" pitchFamily="34" charset="-120"/>
                <a:ea typeface="微軟正黑體" pitchFamily="34" charset="-120"/>
                <a:cs typeface="+mj-cs"/>
              </a:rPr>
              <a:t>未能有效由全球金融危機與歐債危機復甦</a:t>
            </a:r>
          </a:p>
        </p:txBody>
      </p:sp>
      <p:pic>
        <p:nvPicPr>
          <p:cNvPr id="1028" name="Picture 4"/>
          <p:cNvPicPr>
            <a:picLocks noChangeAspect="1" noChangeArrowheads="1"/>
          </p:cNvPicPr>
          <p:nvPr/>
        </p:nvPicPr>
        <p:blipFill>
          <a:blip r:embed="rId4" cstate="print"/>
          <a:srcRect/>
          <a:stretch>
            <a:fillRect/>
          </a:stretch>
        </p:blipFill>
        <p:spPr bwMode="auto">
          <a:xfrm>
            <a:off x="506506" y="934988"/>
            <a:ext cx="3931444" cy="1485900"/>
          </a:xfrm>
          <a:prstGeom prst="rect">
            <a:avLst/>
          </a:prstGeom>
          <a:noFill/>
          <a:ln w="9525">
            <a:noFill/>
            <a:miter lim="800000"/>
            <a:headEnd/>
            <a:tailEnd/>
          </a:ln>
        </p:spPr>
      </p:pic>
      <p:pic>
        <p:nvPicPr>
          <p:cNvPr id="1029" name="Picture 5"/>
          <p:cNvPicPr>
            <a:picLocks noChangeAspect="1" noChangeArrowheads="1"/>
          </p:cNvPicPr>
          <p:nvPr/>
        </p:nvPicPr>
        <p:blipFill>
          <a:blip r:embed="rId5" cstate="print"/>
          <a:srcRect/>
          <a:stretch>
            <a:fillRect/>
          </a:stretch>
        </p:blipFill>
        <p:spPr bwMode="auto">
          <a:xfrm>
            <a:off x="506506" y="2365624"/>
            <a:ext cx="3890169" cy="1495425"/>
          </a:xfrm>
          <a:prstGeom prst="rect">
            <a:avLst/>
          </a:prstGeom>
          <a:noFill/>
          <a:ln w="9525">
            <a:noFill/>
            <a:miter lim="800000"/>
            <a:headEnd/>
            <a:tailEnd/>
          </a:ln>
        </p:spPr>
      </p:pic>
      <p:pic>
        <p:nvPicPr>
          <p:cNvPr id="1030" name="Picture 6"/>
          <p:cNvPicPr>
            <a:picLocks noChangeAspect="1" noChangeArrowheads="1"/>
          </p:cNvPicPr>
          <p:nvPr/>
        </p:nvPicPr>
        <p:blipFill>
          <a:blip r:embed="rId6" cstate="print"/>
          <a:srcRect/>
          <a:stretch>
            <a:fillRect/>
          </a:stretch>
        </p:blipFill>
        <p:spPr bwMode="auto">
          <a:xfrm>
            <a:off x="506507" y="3868266"/>
            <a:ext cx="3952081" cy="1504950"/>
          </a:xfrm>
          <a:prstGeom prst="rect">
            <a:avLst/>
          </a:prstGeom>
          <a:noFill/>
          <a:ln w="9525">
            <a:noFill/>
            <a:miter lim="800000"/>
            <a:headEnd/>
            <a:tailEnd/>
          </a:ln>
        </p:spPr>
      </p:pic>
      <p:sp>
        <p:nvSpPr>
          <p:cNvPr id="10" name="矩形 9"/>
          <p:cNvSpPr/>
          <p:nvPr/>
        </p:nvSpPr>
        <p:spPr>
          <a:xfrm>
            <a:off x="0" y="5397024"/>
            <a:ext cx="4640965" cy="1200329"/>
          </a:xfrm>
          <a:prstGeom prst="rect">
            <a:avLst/>
          </a:prstGeom>
        </p:spPr>
        <p:txBody>
          <a:bodyPr wrap="square">
            <a:spAutoFit/>
          </a:bodyPr>
          <a:lstStyle/>
          <a:p>
            <a:r>
              <a:rPr lang="zh-TW" altLang="en-US" sz="2400" b="1" dirty="0" smtClean="0">
                <a:solidFill>
                  <a:srgbClr val="002060"/>
                </a:solidFill>
                <a:latin typeface="微軟正黑體" pitchFamily="34" charset="-120"/>
                <a:ea typeface="微軟正黑體" pitchFamily="34" charset="-120"/>
              </a:rPr>
              <a:t>歐元區前三大經濟體近況表現不佳，沒有能力擔任火車頭角色，提供有效成長動能</a:t>
            </a:r>
            <a:endParaRPr lang="zh-TW" altLang="en-US" sz="2400" b="1" dirty="0">
              <a:solidFill>
                <a:srgbClr val="002060"/>
              </a:solidFill>
              <a:latin typeface="微軟正黑體" pitchFamily="34" charset="-120"/>
              <a:ea typeface="微軟正黑體" pitchFamily="34" charset="-120"/>
            </a:endParaRPr>
          </a:p>
        </p:txBody>
      </p:sp>
      <p:sp>
        <p:nvSpPr>
          <p:cNvPr id="11" name="文字方塊 10"/>
          <p:cNvSpPr txBox="1"/>
          <p:nvPr/>
        </p:nvSpPr>
        <p:spPr>
          <a:xfrm>
            <a:off x="272480" y="6608386"/>
            <a:ext cx="2808312" cy="276999"/>
          </a:xfrm>
          <a:prstGeom prst="rect">
            <a:avLst/>
          </a:prstGeom>
          <a:noFill/>
        </p:spPr>
        <p:txBody>
          <a:bodyPr wrap="square" rtlCol="0">
            <a:spAutoFit/>
          </a:bodyPr>
          <a:lstStyle/>
          <a:p>
            <a:r>
              <a:rPr lang="en-US" altLang="zh-TW" sz="1200" dirty="0" smtClean="0">
                <a:latin typeface="+mn-ea"/>
                <a:ea typeface="+mn-ea"/>
              </a:rPr>
              <a:t>Source: EIU, March, 2015.</a:t>
            </a:r>
            <a:endParaRPr lang="zh-TW" altLang="en-US" sz="1200" dirty="0">
              <a:latin typeface="+mn-ea"/>
              <a:ea typeface="+mn-ea"/>
            </a:endParaRPr>
          </a:p>
        </p:txBody>
      </p:sp>
      <p:pic>
        <p:nvPicPr>
          <p:cNvPr id="1031" name="Picture 7"/>
          <p:cNvPicPr>
            <a:picLocks noChangeAspect="1" noChangeArrowheads="1"/>
          </p:cNvPicPr>
          <p:nvPr/>
        </p:nvPicPr>
        <p:blipFill>
          <a:blip r:embed="rId7" cstate="print"/>
          <a:srcRect/>
          <a:stretch>
            <a:fillRect/>
          </a:stretch>
        </p:blipFill>
        <p:spPr bwMode="auto">
          <a:xfrm>
            <a:off x="974558" y="1"/>
            <a:ext cx="2808312" cy="915717"/>
          </a:xfrm>
          <a:prstGeom prst="rect">
            <a:avLst/>
          </a:prstGeom>
          <a:noFill/>
          <a:ln w="9525">
            <a:noFill/>
            <a:miter lim="800000"/>
            <a:headEnd/>
            <a:tailEnd/>
          </a:ln>
        </p:spPr>
      </p:pic>
      <p:sp>
        <p:nvSpPr>
          <p:cNvPr id="12" name="投影片編號版面配置區 3"/>
          <p:cNvSpPr>
            <a:spLocks noGrp="1"/>
          </p:cNvSpPr>
          <p:nvPr>
            <p:ph type="sldNum" sz="quarter" idx="12"/>
          </p:nvPr>
        </p:nvSpPr>
        <p:spPr>
          <a:xfrm>
            <a:off x="7504011" y="6477601"/>
            <a:ext cx="2311400" cy="365125"/>
          </a:xfrm>
        </p:spPr>
        <p:txBody>
          <a:bodyPr/>
          <a:lstStyle/>
          <a:p>
            <a:pPr>
              <a:defRPr/>
            </a:pPr>
            <a:fld id="{000F3984-0CED-4E56-9819-02A35B187B9E}" type="slidenum">
              <a:rPr lang="en-US" altLang="zh-TW" smtClean="0"/>
              <a:pPr>
                <a:defRPr/>
              </a:pPr>
              <a:t>29</a:t>
            </a:fld>
            <a:endParaRPr lang="en-US" altLang="zh-TW" dirty="0"/>
          </a:p>
        </p:txBody>
      </p:sp>
    </p:spTree>
    <p:extLst>
      <p:ext uri="{BB962C8B-B14F-4D97-AF65-F5344CB8AC3E}">
        <p14:creationId xmlns:p14="http://schemas.microsoft.com/office/powerpoint/2010/main" val="42703700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000F3984-0CED-4E56-9819-02A35B187B9E}" type="slidenum">
              <a:rPr lang="en-US" altLang="zh-TW" smtClean="0"/>
              <a:pPr>
                <a:defRPr/>
              </a:pPr>
              <a:t>30</a:t>
            </a:fld>
            <a:endParaRPr lang="en-US" altLang="zh-TW" dirty="0"/>
          </a:p>
        </p:txBody>
      </p:sp>
      <p:pic>
        <p:nvPicPr>
          <p:cNvPr id="72706" name="Picture 2" descr="LN02_005"/>
          <p:cNvPicPr>
            <a:picLocks noChangeAspect="1" noChangeArrowheads="1"/>
          </p:cNvPicPr>
          <p:nvPr/>
        </p:nvPicPr>
        <p:blipFill>
          <a:blip r:embed="rId2" cstate="print"/>
          <a:srcRect/>
          <a:stretch>
            <a:fillRect/>
          </a:stretch>
        </p:blipFill>
        <p:spPr bwMode="auto">
          <a:xfrm>
            <a:off x="6" y="857251"/>
            <a:ext cx="5570984" cy="2785493"/>
          </a:xfrm>
          <a:prstGeom prst="rect">
            <a:avLst/>
          </a:prstGeom>
          <a:noFill/>
        </p:spPr>
      </p:pic>
      <p:pic>
        <p:nvPicPr>
          <p:cNvPr id="72710" name="Picture 6" descr="HKET20141230AD01AGS"/>
          <p:cNvPicPr>
            <a:picLocks noChangeAspect="1" noChangeArrowheads="1"/>
          </p:cNvPicPr>
          <p:nvPr/>
        </p:nvPicPr>
        <p:blipFill>
          <a:blip r:embed="rId3" cstate="print"/>
          <a:srcRect/>
          <a:stretch>
            <a:fillRect/>
          </a:stretch>
        </p:blipFill>
        <p:spPr bwMode="auto">
          <a:xfrm>
            <a:off x="5585575" y="142852"/>
            <a:ext cx="4320477" cy="2520280"/>
          </a:xfrm>
          <a:prstGeom prst="rect">
            <a:avLst/>
          </a:prstGeom>
          <a:noFill/>
        </p:spPr>
      </p:pic>
      <p:pic>
        <p:nvPicPr>
          <p:cNvPr id="24578" name="Picture 2" descr="http://img.chinatimes.com/newsphoto/2015-01-23/clipping/656/a01a00_t_01_03.jpg"/>
          <p:cNvPicPr>
            <a:picLocks noChangeAspect="1" noChangeArrowheads="1"/>
          </p:cNvPicPr>
          <p:nvPr/>
        </p:nvPicPr>
        <p:blipFill>
          <a:blip r:embed="rId4"/>
          <a:srcRect/>
          <a:stretch>
            <a:fillRect/>
          </a:stretch>
        </p:blipFill>
        <p:spPr bwMode="auto">
          <a:xfrm>
            <a:off x="238092" y="3789040"/>
            <a:ext cx="6248400" cy="2500318"/>
          </a:xfrm>
          <a:prstGeom prst="rect">
            <a:avLst/>
          </a:prstGeom>
          <a:noFill/>
        </p:spPr>
      </p:pic>
      <p:pic>
        <p:nvPicPr>
          <p:cNvPr id="24582" name="Picture 6" descr="http://img.chinatimes.com/newsphoto/2015-01-23/clipping/656/a01a00_t_01_02.jpg"/>
          <p:cNvPicPr>
            <a:picLocks noChangeAspect="1" noChangeArrowheads="1"/>
          </p:cNvPicPr>
          <p:nvPr/>
        </p:nvPicPr>
        <p:blipFill>
          <a:blip r:embed="rId5"/>
          <a:srcRect/>
          <a:stretch>
            <a:fillRect/>
          </a:stretch>
        </p:blipFill>
        <p:spPr bwMode="auto">
          <a:xfrm>
            <a:off x="6609184" y="2663132"/>
            <a:ext cx="2857500" cy="414338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0" y="836712"/>
            <a:ext cx="4562957" cy="2636912"/>
          </a:xfrm>
          <a:prstGeom prst="rect">
            <a:avLst/>
          </a:prstGeom>
          <a:noFill/>
          <a:ln w="9525">
            <a:noFill/>
            <a:miter lim="800000"/>
            <a:headEnd/>
            <a:tailEnd/>
          </a:ln>
        </p:spPr>
      </p:pic>
      <p:sp>
        <p:nvSpPr>
          <p:cNvPr id="3" name="矩形 2"/>
          <p:cNvSpPr/>
          <p:nvPr/>
        </p:nvSpPr>
        <p:spPr>
          <a:xfrm>
            <a:off x="4953000" y="1"/>
            <a:ext cx="3456384" cy="830997"/>
          </a:xfrm>
          <a:prstGeom prst="rect">
            <a:avLst/>
          </a:prstGeom>
        </p:spPr>
        <p:txBody>
          <a:bodyPr wrap="square">
            <a:spAutoFit/>
          </a:bodyPr>
          <a:lstStyle/>
          <a:p>
            <a:r>
              <a:rPr lang="en-US" altLang="zh-TW" sz="2400" b="1" dirty="0" smtClean="0">
                <a:solidFill>
                  <a:srgbClr val="002060"/>
                </a:solidFill>
                <a:latin typeface="+mn-ea"/>
                <a:ea typeface="+mn-ea"/>
              </a:rPr>
              <a:t>2. </a:t>
            </a:r>
            <a:r>
              <a:rPr lang="zh-TW" altLang="en-US" sz="2400" b="1" dirty="0" smtClean="0">
                <a:solidFill>
                  <a:srgbClr val="002060"/>
                </a:solidFill>
                <a:latin typeface="+mn-ea"/>
                <a:ea typeface="+mn-ea"/>
              </a:rPr>
              <a:t>但是結構性失業問題</a:t>
            </a:r>
            <a:r>
              <a:rPr lang="zh-TW" altLang="en-US" sz="2400" b="1" i="1" dirty="0" smtClean="0">
                <a:solidFill>
                  <a:srgbClr val="002060"/>
                </a:solidFill>
                <a:effectLst>
                  <a:outerShdw blurRad="38100" dist="38100" dir="2700000" algn="tl">
                    <a:srgbClr val="000000">
                      <a:alpha val="43137"/>
                    </a:srgbClr>
                  </a:outerShdw>
                </a:effectLst>
                <a:latin typeface="+mn-ea"/>
                <a:ea typeface="+mn-ea"/>
              </a:rPr>
              <a:t>依然嚴峻</a:t>
            </a:r>
            <a:endParaRPr lang="zh-TW" altLang="en-US" sz="2400" b="1" i="1" dirty="0">
              <a:solidFill>
                <a:srgbClr val="002060"/>
              </a:solidFill>
              <a:effectLst>
                <a:outerShdw blurRad="38100" dist="38100" dir="2700000" algn="tl">
                  <a:srgbClr val="000000">
                    <a:alpha val="43137"/>
                  </a:srgbClr>
                </a:outerShdw>
              </a:effectLst>
              <a:latin typeface="+mn-ea"/>
              <a:ea typeface="+mn-ea"/>
            </a:endParaRPr>
          </a:p>
        </p:txBody>
      </p:sp>
      <p:pic>
        <p:nvPicPr>
          <p:cNvPr id="1027" name="Picture 3"/>
          <p:cNvPicPr>
            <a:picLocks noChangeAspect="1" noChangeArrowheads="1"/>
          </p:cNvPicPr>
          <p:nvPr/>
        </p:nvPicPr>
        <p:blipFill>
          <a:blip r:embed="rId3" cstate="print"/>
          <a:srcRect/>
          <a:stretch>
            <a:fillRect/>
          </a:stretch>
        </p:blipFill>
        <p:spPr bwMode="auto">
          <a:xfrm>
            <a:off x="4953000" y="1124744"/>
            <a:ext cx="4290477" cy="2304256"/>
          </a:xfrm>
          <a:prstGeom prst="rect">
            <a:avLst/>
          </a:prstGeom>
          <a:noFill/>
          <a:ln w="9525">
            <a:noFill/>
            <a:miter lim="800000"/>
            <a:headEnd/>
            <a:tailEnd/>
          </a:ln>
        </p:spPr>
      </p:pic>
      <p:sp>
        <p:nvSpPr>
          <p:cNvPr id="5" name="矩形 4"/>
          <p:cNvSpPr/>
          <p:nvPr/>
        </p:nvSpPr>
        <p:spPr>
          <a:xfrm>
            <a:off x="0" y="1"/>
            <a:ext cx="3860879" cy="830997"/>
          </a:xfrm>
          <a:prstGeom prst="rect">
            <a:avLst/>
          </a:prstGeom>
        </p:spPr>
        <p:txBody>
          <a:bodyPr wrap="square">
            <a:spAutoFit/>
          </a:bodyPr>
          <a:lstStyle/>
          <a:p>
            <a:r>
              <a:rPr lang="en-US" altLang="zh-TW" sz="2400" b="1" dirty="0" smtClean="0">
                <a:solidFill>
                  <a:srgbClr val="002060"/>
                </a:solidFill>
                <a:latin typeface="+mn-ea"/>
                <a:ea typeface="+mn-ea"/>
              </a:rPr>
              <a:t>1. </a:t>
            </a:r>
            <a:r>
              <a:rPr lang="zh-TW" altLang="en-US" sz="2400" b="1" dirty="0" smtClean="0">
                <a:solidFill>
                  <a:srgbClr val="002060"/>
                </a:solidFill>
                <a:latin typeface="+mn-ea"/>
                <a:ea typeface="+mn-ea"/>
              </a:rPr>
              <a:t>近期歐債危機風險已經</a:t>
            </a:r>
            <a:r>
              <a:rPr lang="zh-TW" altLang="en-US" sz="2400" b="1" i="1" dirty="0" smtClean="0">
                <a:solidFill>
                  <a:srgbClr val="002060"/>
                </a:solidFill>
                <a:effectLst>
                  <a:outerShdw blurRad="38100" dist="38100" dir="2700000" algn="tl">
                    <a:srgbClr val="000000">
                      <a:alpha val="43137"/>
                    </a:srgbClr>
                  </a:outerShdw>
                </a:effectLst>
                <a:latin typeface="+mn-ea"/>
                <a:ea typeface="+mn-ea"/>
              </a:rPr>
              <a:t>顯著下滑</a:t>
            </a:r>
            <a:endParaRPr lang="zh-TW" altLang="en-US" sz="2400" b="1" i="1" dirty="0">
              <a:solidFill>
                <a:srgbClr val="002060"/>
              </a:solidFill>
              <a:effectLst>
                <a:outerShdw blurRad="38100" dist="38100" dir="2700000" algn="tl">
                  <a:srgbClr val="000000">
                    <a:alpha val="43137"/>
                  </a:srgbClr>
                </a:outerShdw>
              </a:effectLst>
              <a:latin typeface="+mn-ea"/>
              <a:ea typeface="+mn-ea"/>
            </a:endParaRPr>
          </a:p>
        </p:txBody>
      </p:sp>
      <p:pic>
        <p:nvPicPr>
          <p:cNvPr id="1028" name="Picture 4"/>
          <p:cNvPicPr>
            <a:picLocks noChangeAspect="1" noChangeArrowheads="1"/>
          </p:cNvPicPr>
          <p:nvPr/>
        </p:nvPicPr>
        <p:blipFill>
          <a:blip r:embed="rId4" cstate="print"/>
          <a:srcRect/>
          <a:stretch>
            <a:fillRect/>
          </a:stretch>
        </p:blipFill>
        <p:spPr bwMode="auto">
          <a:xfrm>
            <a:off x="0" y="4221088"/>
            <a:ext cx="4874991" cy="2636912"/>
          </a:xfrm>
          <a:prstGeom prst="rect">
            <a:avLst/>
          </a:prstGeom>
          <a:noFill/>
          <a:ln w="9525">
            <a:noFill/>
            <a:miter lim="800000"/>
            <a:headEnd/>
            <a:tailEnd/>
          </a:ln>
        </p:spPr>
      </p:pic>
      <p:sp>
        <p:nvSpPr>
          <p:cNvPr id="7" name="矩形 6"/>
          <p:cNvSpPr/>
          <p:nvPr/>
        </p:nvSpPr>
        <p:spPr>
          <a:xfrm>
            <a:off x="1" y="3390092"/>
            <a:ext cx="3512840" cy="830997"/>
          </a:xfrm>
          <a:prstGeom prst="rect">
            <a:avLst/>
          </a:prstGeom>
        </p:spPr>
        <p:txBody>
          <a:bodyPr wrap="square">
            <a:spAutoFit/>
          </a:bodyPr>
          <a:lstStyle/>
          <a:p>
            <a:r>
              <a:rPr lang="en-US" altLang="zh-TW" sz="2400" b="1" dirty="0" smtClean="0">
                <a:solidFill>
                  <a:srgbClr val="002060"/>
                </a:solidFill>
                <a:latin typeface="+mn-ea"/>
                <a:ea typeface="+mn-ea"/>
              </a:rPr>
              <a:t>3. </a:t>
            </a:r>
            <a:r>
              <a:rPr lang="zh-TW" altLang="en-US" sz="2400" b="1" dirty="0" smtClean="0">
                <a:solidFill>
                  <a:srgbClr val="002060"/>
                </a:solidFill>
                <a:latin typeface="+mn-ea"/>
                <a:ea typeface="+mn-ea"/>
              </a:rPr>
              <a:t>而且通貨緊縮是當前</a:t>
            </a:r>
            <a:r>
              <a:rPr lang="zh-TW" altLang="en-US" sz="2400" b="1" i="1" dirty="0" smtClean="0">
                <a:solidFill>
                  <a:srgbClr val="002060"/>
                </a:solidFill>
                <a:effectLst>
                  <a:outerShdw blurRad="38100" dist="38100" dir="2700000" algn="tl">
                    <a:srgbClr val="000000">
                      <a:alpha val="43137"/>
                    </a:srgbClr>
                  </a:outerShdw>
                </a:effectLst>
                <a:latin typeface="+mn-ea"/>
                <a:ea typeface="+mn-ea"/>
              </a:rPr>
              <a:t>最大威脅</a:t>
            </a:r>
            <a:endParaRPr lang="zh-TW" altLang="en-US" sz="2400" b="1" i="1" dirty="0">
              <a:solidFill>
                <a:srgbClr val="002060"/>
              </a:solidFill>
              <a:effectLst>
                <a:outerShdw blurRad="38100" dist="38100" dir="2700000" algn="tl">
                  <a:srgbClr val="000000">
                    <a:alpha val="43137"/>
                  </a:srgbClr>
                </a:outerShdw>
              </a:effectLst>
              <a:latin typeface="+mn-ea"/>
              <a:ea typeface="+mn-ea"/>
            </a:endParaRPr>
          </a:p>
        </p:txBody>
      </p:sp>
      <p:pic>
        <p:nvPicPr>
          <p:cNvPr id="1029" name="Picture 5"/>
          <p:cNvPicPr>
            <a:picLocks noChangeAspect="1" noChangeArrowheads="1"/>
          </p:cNvPicPr>
          <p:nvPr/>
        </p:nvPicPr>
        <p:blipFill>
          <a:blip r:embed="rId5" cstate="print"/>
          <a:srcRect/>
          <a:stretch>
            <a:fillRect/>
          </a:stretch>
        </p:blipFill>
        <p:spPr bwMode="auto">
          <a:xfrm>
            <a:off x="4874991" y="4221088"/>
            <a:ext cx="4758529" cy="2004814"/>
          </a:xfrm>
          <a:prstGeom prst="rect">
            <a:avLst/>
          </a:prstGeom>
          <a:noFill/>
          <a:ln w="9525">
            <a:noFill/>
            <a:miter lim="800000"/>
            <a:headEnd/>
            <a:tailEnd/>
          </a:ln>
        </p:spPr>
      </p:pic>
      <p:sp>
        <p:nvSpPr>
          <p:cNvPr id="9" name="矩形 8"/>
          <p:cNvSpPr/>
          <p:nvPr/>
        </p:nvSpPr>
        <p:spPr>
          <a:xfrm>
            <a:off x="4836539" y="3390092"/>
            <a:ext cx="3716862" cy="830997"/>
          </a:xfrm>
          <a:prstGeom prst="rect">
            <a:avLst/>
          </a:prstGeom>
        </p:spPr>
        <p:txBody>
          <a:bodyPr wrap="square">
            <a:spAutoFit/>
          </a:bodyPr>
          <a:lstStyle/>
          <a:p>
            <a:r>
              <a:rPr lang="en-US" altLang="zh-TW" sz="2400" b="1" dirty="0" smtClean="0">
                <a:solidFill>
                  <a:srgbClr val="002060"/>
                </a:solidFill>
                <a:latin typeface="+mn-ea"/>
                <a:ea typeface="+mn-ea"/>
              </a:rPr>
              <a:t>4. </a:t>
            </a:r>
            <a:r>
              <a:rPr lang="zh-TW" altLang="en-US" sz="2400" b="1" dirty="0" smtClean="0">
                <a:solidFill>
                  <a:srgbClr val="002060"/>
                </a:solidFill>
                <a:latin typeface="+mn-ea"/>
                <a:ea typeface="+mn-ea"/>
              </a:rPr>
              <a:t>因此歐洲央行量化寬鬆</a:t>
            </a:r>
            <a:r>
              <a:rPr lang="zh-TW" altLang="en-US" sz="2400" b="1" i="1" dirty="0" smtClean="0">
                <a:solidFill>
                  <a:srgbClr val="002060"/>
                </a:solidFill>
                <a:effectLst>
                  <a:outerShdw blurRad="38100" dist="38100" dir="2700000" algn="tl">
                    <a:srgbClr val="000000">
                      <a:alpha val="43137"/>
                    </a:srgbClr>
                  </a:outerShdw>
                </a:effectLst>
                <a:latin typeface="+mn-ea"/>
                <a:ea typeface="+mn-ea"/>
              </a:rPr>
              <a:t>勢在必行</a:t>
            </a:r>
            <a:endParaRPr lang="zh-TW" altLang="en-US" sz="2400" b="1" i="1" dirty="0">
              <a:solidFill>
                <a:srgbClr val="002060"/>
              </a:solidFill>
              <a:effectLst>
                <a:outerShdw blurRad="38100" dist="38100" dir="2700000" algn="tl">
                  <a:srgbClr val="000000">
                    <a:alpha val="43137"/>
                  </a:srgbClr>
                </a:outerShdw>
              </a:effectLst>
              <a:latin typeface="+mn-ea"/>
              <a:ea typeface="+mn-ea"/>
            </a:endParaRPr>
          </a:p>
        </p:txBody>
      </p:sp>
      <p:sp>
        <p:nvSpPr>
          <p:cNvPr id="10" name="矩形 9"/>
          <p:cNvSpPr/>
          <p:nvPr/>
        </p:nvSpPr>
        <p:spPr>
          <a:xfrm>
            <a:off x="6162685" y="6300029"/>
            <a:ext cx="3470835" cy="246221"/>
          </a:xfrm>
          <a:prstGeom prst="rect">
            <a:avLst/>
          </a:prstGeom>
        </p:spPr>
        <p:txBody>
          <a:bodyPr wrap="square">
            <a:spAutoFit/>
          </a:bodyPr>
          <a:lstStyle/>
          <a:p>
            <a:pPr algn="r"/>
            <a:r>
              <a:rPr lang="en-US" altLang="zh-TW" sz="1000" dirty="0" smtClean="0">
                <a:effectLst>
                  <a:outerShdw blurRad="38100" dist="38100" dir="2700000" algn="tl">
                    <a:srgbClr val="000000">
                      <a:alpha val="43137"/>
                    </a:srgbClr>
                  </a:outerShdw>
                </a:effectLst>
                <a:latin typeface="+mn-ea"/>
                <a:ea typeface="+mn-ea"/>
              </a:rPr>
              <a:t>ELA-</a:t>
            </a:r>
            <a:r>
              <a:rPr lang="zh-TW" altLang="en-US" sz="1000" dirty="0" smtClean="0">
                <a:effectLst>
                  <a:outerShdw blurRad="38100" dist="38100" dir="2700000" algn="tl">
                    <a:srgbClr val="000000">
                      <a:alpha val="43137"/>
                    </a:srgbClr>
                  </a:outerShdw>
                </a:effectLst>
                <a:latin typeface="+mn-ea"/>
                <a:ea typeface="+mn-ea"/>
              </a:rPr>
              <a:t>緊急流動性協助</a:t>
            </a:r>
            <a:endParaRPr lang="zh-TW" altLang="en-US" sz="1000" b="1" dirty="0">
              <a:solidFill>
                <a:srgbClr val="002060"/>
              </a:solidFill>
              <a:effectLst>
                <a:outerShdw blurRad="38100" dist="38100" dir="2700000" algn="tl">
                  <a:srgbClr val="000000">
                    <a:alpha val="43137"/>
                  </a:srgbClr>
                </a:outerShdw>
              </a:effectLst>
              <a:latin typeface="+mn-ea"/>
              <a:ea typeface="+mn-ea"/>
            </a:endParaRPr>
          </a:p>
        </p:txBody>
      </p:sp>
      <p:sp>
        <p:nvSpPr>
          <p:cNvPr id="11" name="投影片編號版面配置區 3"/>
          <p:cNvSpPr>
            <a:spLocks noGrp="1"/>
          </p:cNvSpPr>
          <p:nvPr>
            <p:ph type="sldNum" sz="quarter" idx="12"/>
          </p:nvPr>
        </p:nvSpPr>
        <p:spPr>
          <a:xfrm>
            <a:off x="7504011" y="6477601"/>
            <a:ext cx="2311400" cy="365125"/>
          </a:xfrm>
        </p:spPr>
        <p:txBody>
          <a:bodyPr/>
          <a:lstStyle/>
          <a:p>
            <a:pPr>
              <a:defRPr/>
            </a:pPr>
            <a:fld id="{000F3984-0CED-4E56-9819-02A35B187B9E}" type="slidenum">
              <a:rPr lang="en-US" altLang="zh-TW" smtClean="0"/>
              <a:pPr>
                <a:defRPr/>
              </a:pPr>
              <a:t>31</a:t>
            </a:fld>
            <a:endParaRPr lang="en-US" altLang="zh-TW" dirty="0"/>
          </a:p>
        </p:txBody>
      </p:sp>
    </p:spTree>
    <p:extLst>
      <p:ext uri="{BB962C8B-B14F-4D97-AF65-F5344CB8AC3E}">
        <p14:creationId xmlns:p14="http://schemas.microsoft.com/office/powerpoint/2010/main" val="30047685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投影片編號版面配置區 3"/>
          <p:cNvSpPr>
            <a:spLocks noGrp="1"/>
          </p:cNvSpPr>
          <p:nvPr>
            <p:ph type="sldNum" sz="quarter" idx="12"/>
          </p:nvPr>
        </p:nvSpPr>
        <p:spPr/>
        <p:txBody>
          <a:bodyPr/>
          <a:lstStyle/>
          <a:p>
            <a:pPr>
              <a:defRPr/>
            </a:pPr>
            <a:fld id="{000F3984-0CED-4E56-9819-02A35B187B9E}" type="slidenum">
              <a:rPr lang="en-US" altLang="zh-TW" smtClean="0"/>
              <a:pPr>
                <a:defRPr/>
              </a:pPr>
              <a:t>32</a:t>
            </a:fld>
            <a:endParaRPr lang="en-US" altLang="zh-TW"/>
          </a:p>
        </p:txBody>
      </p:sp>
      <p:sp>
        <p:nvSpPr>
          <p:cNvPr id="3" name="內容版面配置區 2"/>
          <p:cNvSpPr>
            <a:spLocks noGrp="1"/>
          </p:cNvSpPr>
          <p:nvPr>
            <p:ph idx="4294967295"/>
          </p:nvPr>
        </p:nvSpPr>
        <p:spPr>
          <a:xfrm>
            <a:off x="632520" y="908720"/>
            <a:ext cx="4392488" cy="3600400"/>
          </a:xfrm>
          <a:prstGeom prst="rect">
            <a:avLst/>
          </a:prstGeom>
        </p:spPr>
        <p:txBody>
          <a:bodyPr/>
          <a:lstStyle/>
          <a:p>
            <a:pPr marL="0" indent="0">
              <a:buNone/>
            </a:pPr>
            <a:r>
              <a:rPr lang="en-US" altLang="zh-TW" dirty="0" smtClean="0"/>
              <a:t>1.</a:t>
            </a:r>
            <a:r>
              <a:rPr lang="zh-TW" altLang="en-US" dirty="0" smtClean="0"/>
              <a:t>通貨緊縮</a:t>
            </a:r>
          </a:p>
          <a:p>
            <a:pPr marL="0" indent="0">
              <a:buNone/>
            </a:pPr>
            <a:r>
              <a:rPr lang="en-US" altLang="zh-TW" dirty="0" smtClean="0"/>
              <a:t>2.</a:t>
            </a:r>
            <a:r>
              <a:rPr lang="zh-TW" altLang="en-US" dirty="0" smtClean="0"/>
              <a:t>大國成長放緩</a:t>
            </a:r>
          </a:p>
          <a:p>
            <a:pPr marL="0" indent="0">
              <a:buNone/>
            </a:pPr>
            <a:r>
              <a:rPr lang="en-US" altLang="zh-TW" dirty="0" smtClean="0"/>
              <a:t>3.</a:t>
            </a:r>
            <a:r>
              <a:rPr lang="zh-TW" altLang="en-US" dirty="0" smtClean="0"/>
              <a:t>油價重挫</a:t>
            </a:r>
          </a:p>
          <a:p>
            <a:pPr marL="0" indent="0">
              <a:buNone/>
            </a:pPr>
            <a:r>
              <a:rPr lang="en-US" altLang="zh-TW" dirty="0" smtClean="0"/>
              <a:t>4.</a:t>
            </a:r>
            <a:r>
              <a:rPr lang="zh-TW" altLang="en-US" dirty="0" smtClean="0"/>
              <a:t>對俄制裁</a:t>
            </a:r>
          </a:p>
          <a:p>
            <a:pPr marL="0" indent="0">
              <a:buNone/>
            </a:pPr>
            <a:r>
              <a:rPr lang="en-US" altLang="zh-TW" dirty="0" smtClean="0"/>
              <a:t>5.</a:t>
            </a:r>
            <a:r>
              <a:rPr lang="zh-TW" altLang="en-US" dirty="0" smtClean="0"/>
              <a:t> 歐版 </a:t>
            </a:r>
            <a:r>
              <a:rPr lang="en-US" altLang="zh-TW" dirty="0" smtClean="0"/>
              <a:t>QE</a:t>
            </a:r>
          </a:p>
          <a:p>
            <a:pPr marL="0" indent="0">
              <a:buNone/>
            </a:pPr>
            <a:r>
              <a:rPr lang="en-US" altLang="zh-TW" dirty="0" smtClean="0"/>
              <a:t>6.</a:t>
            </a:r>
            <a:r>
              <a:rPr lang="zh-TW" altLang="en-US" dirty="0" smtClean="0"/>
              <a:t>歐元貶值</a:t>
            </a:r>
          </a:p>
          <a:p>
            <a:pPr marL="0" indent="0">
              <a:buNone/>
            </a:pPr>
            <a:endParaRPr lang="zh-TW" altLang="en-US" dirty="0"/>
          </a:p>
        </p:txBody>
      </p:sp>
      <p:pic>
        <p:nvPicPr>
          <p:cNvPr id="71682" name="Picture 2" descr="https://fbexternal-a.akamaihd.net/safe_image.php?d=AQBe4R1Xamc3-1TS&amp;w=470&amp;h=246&amp;url=https%3A%2F%2Ffbcdn-sphotos-g-a.akamaihd.net%2Fhphotos-ak-xaf1%2Fv%2Ft1.0-9%2Fs720x720%2F10527289_733312193404939_2585022671357396055_n.png%3Foh%3D447f881b33a7712fefbcd6f38ac78e3f%26oe%3D552754F5%26__gda__%3D1428716050_0de179e2e1cb146b1c27c71090781b6f&amp;cfs=1&amp;upscale=1"/>
          <p:cNvPicPr>
            <a:picLocks noChangeAspect="1" noChangeArrowheads="1"/>
          </p:cNvPicPr>
          <p:nvPr/>
        </p:nvPicPr>
        <p:blipFill>
          <a:blip r:embed="rId2" cstate="print"/>
          <a:srcRect/>
          <a:stretch>
            <a:fillRect/>
          </a:stretch>
        </p:blipFill>
        <p:spPr bwMode="auto">
          <a:xfrm>
            <a:off x="4304929" y="908719"/>
            <a:ext cx="4476750" cy="2343150"/>
          </a:xfrm>
          <a:prstGeom prst="rect">
            <a:avLst/>
          </a:prstGeom>
          <a:noFill/>
        </p:spPr>
      </p:pic>
      <p:pic>
        <p:nvPicPr>
          <p:cNvPr id="71684" name="Picture 4" descr="https://encrypted-tbn3.gstatic.com/images?q=tbn:ANd9GcRDyv4wzZ9dBtLe46UJQ0qOkpi54WOkZxJ1W8ydQ8xP8e_-uCl5mw"/>
          <p:cNvPicPr>
            <a:picLocks noChangeAspect="1" noChangeArrowheads="1"/>
          </p:cNvPicPr>
          <p:nvPr/>
        </p:nvPicPr>
        <p:blipFill>
          <a:blip r:embed="rId3" cstate="print"/>
          <a:srcRect/>
          <a:stretch>
            <a:fillRect/>
          </a:stretch>
        </p:blipFill>
        <p:spPr bwMode="auto">
          <a:xfrm>
            <a:off x="7301021" y="3496855"/>
            <a:ext cx="2562225" cy="2645271"/>
          </a:xfrm>
          <a:prstGeom prst="rect">
            <a:avLst/>
          </a:prstGeom>
          <a:noFill/>
        </p:spPr>
      </p:pic>
      <p:pic>
        <p:nvPicPr>
          <p:cNvPr id="71686" name="Picture 6" descr="http://t0.gstatic.com/images?q=tbn:ANd9GcT06Q1OTkU2vHAlKFimyx_ozFgAJIeodvxoQlstsK0MrPXLxTMz">
            <a:hlinkClick r:id="rId4"/>
          </p:cNvPr>
          <p:cNvPicPr>
            <a:picLocks noChangeAspect="1" noChangeArrowheads="1"/>
          </p:cNvPicPr>
          <p:nvPr/>
        </p:nvPicPr>
        <p:blipFill>
          <a:blip r:embed="rId5" cstate="print"/>
          <a:srcRect/>
          <a:stretch>
            <a:fillRect/>
          </a:stretch>
        </p:blipFill>
        <p:spPr bwMode="auto">
          <a:xfrm>
            <a:off x="3800872" y="3433601"/>
            <a:ext cx="3333750" cy="2771776"/>
          </a:xfrm>
          <a:prstGeom prst="rect">
            <a:avLst/>
          </a:prstGeom>
          <a:noFill/>
        </p:spPr>
      </p:pic>
      <p:pic>
        <p:nvPicPr>
          <p:cNvPr id="71688" name="Picture 8" descr="http://t0.gstatic.com/images?q=tbn:ANd9GcQJ6fQKh4yfkXQAVObUSqKNr-RaDlh9HIl0DfZEBEPulZIJKOMf">
            <a:hlinkClick r:id="rId6"/>
          </p:cNvPr>
          <p:cNvPicPr>
            <a:picLocks noChangeAspect="1" noChangeArrowheads="1"/>
          </p:cNvPicPr>
          <p:nvPr/>
        </p:nvPicPr>
        <p:blipFill>
          <a:blip r:embed="rId7" cstate="print"/>
          <a:srcRect/>
          <a:stretch>
            <a:fillRect/>
          </a:stretch>
        </p:blipFill>
        <p:spPr bwMode="auto">
          <a:xfrm>
            <a:off x="560513" y="4365103"/>
            <a:ext cx="3086100" cy="16288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776535" y="2"/>
            <a:ext cx="8420100" cy="1362075"/>
          </a:xfrm>
        </p:spPr>
        <p:txBody>
          <a:bodyPr rtlCol="0">
            <a:noAutofit/>
          </a:bodyPr>
          <a:lstStyle/>
          <a:p>
            <a:pPr>
              <a:defRPr/>
            </a:pPr>
            <a:r>
              <a:rPr lang="zh-TW" altLang="en-US" sz="4800" dirty="0" smtClean="0">
                <a:solidFill>
                  <a:schemeClr val="accent1">
                    <a:lumMod val="75000"/>
                  </a:schemeClr>
                </a:solidFill>
              </a:rPr>
              <a:t>亞  洲</a:t>
            </a:r>
            <a:endParaRPr lang="zh-TW" altLang="en-US" sz="4800" dirty="0">
              <a:solidFill>
                <a:schemeClr val="accent1">
                  <a:lumMod val="75000"/>
                </a:schemeClr>
              </a:solidFill>
            </a:endParaRPr>
          </a:p>
        </p:txBody>
      </p:sp>
      <p:sp>
        <p:nvSpPr>
          <p:cNvPr id="4" name="投影片編號版面配置區 3"/>
          <p:cNvSpPr>
            <a:spLocks noGrp="1"/>
          </p:cNvSpPr>
          <p:nvPr>
            <p:ph type="sldNum" sz="quarter" idx="12"/>
          </p:nvPr>
        </p:nvSpPr>
        <p:spPr/>
        <p:txBody>
          <a:bodyPr/>
          <a:lstStyle/>
          <a:p>
            <a:pPr>
              <a:defRPr/>
            </a:pPr>
            <a:fld id="{EDFC4CB9-E07C-4EFB-A623-4AFFB33E0F20}" type="slidenum">
              <a:rPr lang="zh-TW" altLang="en-US"/>
              <a:pPr>
                <a:defRPr/>
              </a:pPr>
              <a:t>33</a:t>
            </a:fld>
            <a:endParaRPr lang="zh-TW" altLang="en-US"/>
          </a:p>
        </p:txBody>
      </p:sp>
      <p:pic>
        <p:nvPicPr>
          <p:cNvPr id="6" name="Picture 2" descr="http://www.cieca.org.tw/DB/english/gui/our/role.jpg"/>
          <p:cNvPicPr>
            <a:picLocks noChangeAspect="1" noChangeArrowheads="1"/>
          </p:cNvPicPr>
          <p:nvPr/>
        </p:nvPicPr>
        <p:blipFill>
          <a:blip r:embed="rId2" cstate="print"/>
          <a:srcRect/>
          <a:stretch>
            <a:fillRect/>
          </a:stretch>
        </p:blipFill>
        <p:spPr bwMode="auto">
          <a:xfrm>
            <a:off x="1083941" y="3867600"/>
            <a:ext cx="4029075" cy="2665413"/>
          </a:xfrm>
          <a:prstGeom prst="rect">
            <a:avLst/>
          </a:prstGeom>
          <a:noFill/>
          <a:ln w="9525">
            <a:noFill/>
            <a:miter lim="800000"/>
            <a:headEnd/>
            <a:tailEnd/>
          </a:ln>
        </p:spPr>
      </p:pic>
      <p:pic>
        <p:nvPicPr>
          <p:cNvPr id="7" name="Picture 2" descr="http://a2.att.hudong.com/60/18/01300000297717122744188540456_s.jpg"/>
          <p:cNvPicPr>
            <a:picLocks noChangeAspect="1" noChangeArrowheads="1"/>
          </p:cNvPicPr>
          <p:nvPr/>
        </p:nvPicPr>
        <p:blipFill>
          <a:blip r:embed="rId3" cstate="print"/>
          <a:srcRect/>
          <a:stretch>
            <a:fillRect/>
          </a:stretch>
        </p:blipFill>
        <p:spPr bwMode="auto">
          <a:xfrm>
            <a:off x="704529" y="790572"/>
            <a:ext cx="4408487" cy="3071812"/>
          </a:xfrm>
          <a:prstGeom prst="rect">
            <a:avLst/>
          </a:prstGeom>
          <a:noFill/>
          <a:ln w="9525">
            <a:noFill/>
            <a:miter lim="800000"/>
            <a:headEnd/>
            <a:tailEnd/>
          </a:ln>
        </p:spPr>
      </p:pic>
      <p:pic>
        <p:nvPicPr>
          <p:cNvPr id="8" name="Picture 2" descr="http://sjdl.snnu.edu.cn/XinPop_Web_CMS_editor/uploadfile/20120324092736961.jpg"/>
          <p:cNvPicPr>
            <a:picLocks noChangeAspect="1" noChangeArrowheads="1"/>
          </p:cNvPicPr>
          <p:nvPr/>
        </p:nvPicPr>
        <p:blipFill>
          <a:blip r:embed="rId4" cstate="print">
            <a:clrChange>
              <a:clrFrom>
                <a:srgbClr val="FDFEFF"/>
              </a:clrFrom>
              <a:clrTo>
                <a:srgbClr val="FDFEFF">
                  <a:alpha val="0"/>
                </a:srgbClr>
              </a:clrTo>
            </a:clrChange>
          </a:blip>
          <a:srcRect/>
          <a:stretch>
            <a:fillRect/>
          </a:stretch>
        </p:blipFill>
        <p:spPr bwMode="auto">
          <a:xfrm>
            <a:off x="5241033" y="764706"/>
            <a:ext cx="4452937" cy="5421313"/>
          </a:xfrm>
          <a:prstGeom prst="rect">
            <a:avLst/>
          </a:prstGeom>
          <a:noFill/>
          <a:ln w="9525">
            <a:noFill/>
            <a:miter lim="800000"/>
            <a:headEnd/>
            <a:tailEnd/>
          </a:ln>
        </p:spPr>
      </p:pic>
    </p:spTree>
    <p:extLst>
      <p:ext uri="{BB962C8B-B14F-4D97-AF65-F5344CB8AC3E}">
        <p14:creationId xmlns:p14="http://schemas.microsoft.com/office/powerpoint/2010/main" val="2127160999"/>
      </p:ext>
    </p:extLst>
  </p:cSld>
  <p:clrMapOvr>
    <a:masterClrMapping/>
  </p:clrMapOvr>
  <p:transition spd="slow">
    <p:fad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日本失落二十年及安倍三箭</a:t>
            </a:r>
          </a:p>
        </p:txBody>
      </p:sp>
      <p:sp>
        <p:nvSpPr>
          <p:cNvPr id="3" name="投影片編號版面配置區 2"/>
          <p:cNvSpPr>
            <a:spLocks noGrp="1"/>
          </p:cNvSpPr>
          <p:nvPr>
            <p:ph type="sldNum" sz="quarter" idx="12"/>
          </p:nvPr>
        </p:nvSpPr>
        <p:spPr/>
        <p:txBody>
          <a:bodyPr/>
          <a:lstStyle/>
          <a:p>
            <a:fld id="{D2A27846-145B-4549-A26A-EC70AB33CFE3}" type="slidenum">
              <a:rPr lang="zh-TW" altLang="en-US" smtClean="0">
                <a:solidFill>
                  <a:prstClr val="black">
                    <a:lumMod val="50000"/>
                    <a:lumOff val="50000"/>
                  </a:prstClr>
                </a:solidFill>
              </a:rPr>
              <a:pPr/>
              <a:t>34</a:t>
            </a:fld>
            <a:endParaRPr lang="zh-TW" altLang="en-US" dirty="0">
              <a:solidFill>
                <a:prstClr val="black">
                  <a:lumMod val="50000"/>
                  <a:lumOff val="50000"/>
                </a:prstClr>
              </a:solidFill>
            </a:endParaRPr>
          </a:p>
        </p:txBody>
      </p:sp>
      <p:pic>
        <p:nvPicPr>
          <p:cNvPr id="8" name="圖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93049" y="1052736"/>
            <a:ext cx="5302901" cy="2341719"/>
          </a:xfrm>
          <a:prstGeom prst="rect">
            <a:avLst/>
          </a:prstGeom>
        </p:spPr>
      </p:pic>
      <p:sp>
        <p:nvSpPr>
          <p:cNvPr id="12" name="文字方塊 11"/>
          <p:cNvSpPr txBox="1"/>
          <p:nvPr/>
        </p:nvSpPr>
        <p:spPr>
          <a:xfrm>
            <a:off x="4736976" y="819548"/>
            <a:ext cx="5130315" cy="307777"/>
          </a:xfrm>
          <a:prstGeom prst="rect">
            <a:avLst/>
          </a:prstGeom>
          <a:noFill/>
        </p:spPr>
        <p:txBody>
          <a:bodyPr wrap="none" rtlCol="0">
            <a:spAutoFit/>
          </a:bodyPr>
          <a:lstStyle/>
          <a:p>
            <a:r>
              <a:rPr lang="en-US" altLang="zh-TW" sz="1400" spc="-100" dirty="0" smtClean="0">
                <a:latin typeface="Meiryo" panose="020B0604030504040204" pitchFamily="34" charset="-128"/>
                <a:ea typeface="Meiryo" panose="020B0604030504040204" pitchFamily="34" charset="-128"/>
                <a:cs typeface="Meiryo" panose="020B0604030504040204" pitchFamily="34" charset="-128"/>
              </a:rPr>
              <a:t>Monthly Avg. Exchange Rates: Japanese Yen per U.S. Dollar</a:t>
            </a:r>
            <a:endParaRPr lang="zh-TW" altLang="en-US" sz="1400" spc="-100" dirty="0">
              <a:latin typeface="Meiryo" panose="020B0604030504040204" pitchFamily="34" charset="-128"/>
              <a:ea typeface="Meiryo" panose="020B0604030504040204" pitchFamily="34" charset="-128"/>
              <a:cs typeface="Meiryo" panose="020B0604030504040204" pitchFamily="34" charset="-128"/>
            </a:endParaRPr>
          </a:p>
        </p:txBody>
      </p:sp>
      <p:pic>
        <p:nvPicPr>
          <p:cNvPr id="13"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849133"/>
            <a:ext cx="4736976" cy="2545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文字方塊 13"/>
          <p:cNvSpPr txBox="1"/>
          <p:nvPr/>
        </p:nvSpPr>
        <p:spPr>
          <a:xfrm>
            <a:off x="-32498" y="3125469"/>
            <a:ext cx="1025089" cy="276999"/>
          </a:xfrm>
          <a:prstGeom prst="rect">
            <a:avLst/>
          </a:prstGeom>
          <a:noFill/>
        </p:spPr>
        <p:txBody>
          <a:bodyPr wrap="none" rtlCol="0">
            <a:spAutoFit/>
          </a:bodyPr>
          <a:lstStyle/>
          <a:p>
            <a:r>
              <a:rPr lang="en-US" altLang="zh-TW" sz="1200" dirty="0" smtClean="0"/>
              <a:t>Source: IMF</a:t>
            </a:r>
            <a:endParaRPr lang="zh-TW" altLang="en-US" sz="1200" dirty="0"/>
          </a:p>
        </p:txBody>
      </p:sp>
      <p:sp>
        <p:nvSpPr>
          <p:cNvPr id="15" name="內容版面配置區 7"/>
          <p:cNvSpPr txBox="1">
            <a:spLocks/>
          </p:cNvSpPr>
          <p:nvPr/>
        </p:nvSpPr>
        <p:spPr>
          <a:xfrm>
            <a:off x="629575" y="819548"/>
            <a:ext cx="3032794" cy="576064"/>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spcAft>
                <a:spcPts val="0"/>
              </a:spcAft>
              <a:buNone/>
            </a:pPr>
            <a:r>
              <a:rPr kumimoji="0" lang="zh-TW" altLang="en-US" b="0" dirty="0" smtClean="0"/>
              <a:t>世界最大債務國</a:t>
            </a:r>
            <a:endParaRPr kumimoji="0" lang="zh-TW" altLang="en-US" b="0" dirty="0"/>
          </a:p>
        </p:txBody>
      </p:sp>
      <p:pic>
        <p:nvPicPr>
          <p:cNvPr id="24578"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3480820"/>
            <a:ext cx="4736976" cy="1417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文字方塊 15"/>
          <p:cNvSpPr txBox="1"/>
          <p:nvPr/>
        </p:nvSpPr>
        <p:spPr>
          <a:xfrm>
            <a:off x="1517486" y="3480820"/>
            <a:ext cx="1702004" cy="307777"/>
          </a:xfrm>
          <a:prstGeom prst="rect">
            <a:avLst/>
          </a:prstGeom>
          <a:noFill/>
        </p:spPr>
        <p:txBody>
          <a:bodyPr wrap="none" rtlCol="0">
            <a:spAutoFit/>
          </a:bodyPr>
          <a:lstStyle/>
          <a:p>
            <a:r>
              <a:rPr lang="en-US" altLang="zh-TW" sz="1400" spc="-100" dirty="0" err="1" smtClean="0">
                <a:latin typeface="Meiryo" panose="020B0604030504040204" pitchFamily="34" charset="-128"/>
                <a:ea typeface="Meiryo" panose="020B0604030504040204" pitchFamily="34" charset="-128"/>
                <a:cs typeface="Meiryo" panose="020B0604030504040204" pitchFamily="34" charset="-128"/>
              </a:rPr>
              <a:t>Nikke</a:t>
            </a:r>
            <a:r>
              <a:rPr lang="en-US" altLang="zh-TW" sz="1400" spc="-100" dirty="0" smtClean="0">
                <a:latin typeface="Meiryo" panose="020B0604030504040204" pitchFamily="34" charset="-128"/>
                <a:ea typeface="Meiryo" panose="020B0604030504040204" pitchFamily="34" charset="-128"/>
                <a:cs typeface="Meiryo" panose="020B0604030504040204" pitchFamily="34" charset="-128"/>
              </a:rPr>
              <a:t> Stock Index</a:t>
            </a:r>
            <a:endParaRPr lang="zh-TW" altLang="en-US" sz="1400" spc="-100" dirty="0">
              <a:latin typeface="Meiryo" panose="020B0604030504040204" pitchFamily="34" charset="-128"/>
              <a:ea typeface="Meiryo" panose="020B0604030504040204" pitchFamily="34" charset="-128"/>
              <a:cs typeface="Meiryo" panose="020B0604030504040204" pitchFamily="34" charset="-128"/>
            </a:endParaRPr>
          </a:p>
        </p:txBody>
      </p:sp>
      <p:sp>
        <p:nvSpPr>
          <p:cNvPr id="17" name="文字方塊 16"/>
          <p:cNvSpPr txBox="1"/>
          <p:nvPr/>
        </p:nvSpPr>
        <p:spPr>
          <a:xfrm>
            <a:off x="-43262" y="4824839"/>
            <a:ext cx="1215526" cy="276999"/>
          </a:xfrm>
          <a:prstGeom prst="rect">
            <a:avLst/>
          </a:prstGeom>
          <a:noFill/>
        </p:spPr>
        <p:txBody>
          <a:bodyPr wrap="none" rtlCol="0">
            <a:spAutoFit/>
          </a:bodyPr>
          <a:lstStyle/>
          <a:p>
            <a:r>
              <a:rPr lang="en-US" altLang="zh-TW" sz="1200" dirty="0" smtClean="0"/>
              <a:t>Source: </a:t>
            </a:r>
            <a:r>
              <a:rPr lang="en-US" altLang="zh-TW" sz="1200" dirty="0" err="1" smtClean="0"/>
              <a:t>YaHoo!</a:t>
            </a:r>
            <a:endParaRPr lang="zh-TW" altLang="en-US" sz="1200" dirty="0"/>
          </a:p>
        </p:txBody>
      </p:sp>
      <p:grpSp>
        <p:nvGrpSpPr>
          <p:cNvPr id="6" name="群組 5"/>
          <p:cNvGrpSpPr/>
          <p:nvPr/>
        </p:nvGrpSpPr>
        <p:grpSpPr>
          <a:xfrm>
            <a:off x="4801964" y="3660219"/>
            <a:ext cx="5042283" cy="2878980"/>
            <a:chOff x="4801964" y="3462932"/>
            <a:chExt cx="5042283" cy="2878980"/>
          </a:xfrm>
        </p:grpSpPr>
        <p:pic>
          <p:nvPicPr>
            <p:cNvPr id="2253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33120" y="3705075"/>
              <a:ext cx="2392363" cy="2636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文字方塊 3"/>
            <p:cNvSpPr txBox="1"/>
            <p:nvPr/>
          </p:nvSpPr>
          <p:spPr>
            <a:xfrm>
              <a:off x="4974952" y="3462932"/>
              <a:ext cx="2088232" cy="861774"/>
            </a:xfrm>
            <a:prstGeom prst="rect">
              <a:avLst/>
            </a:prstGeom>
            <a:noFill/>
          </p:spPr>
          <p:txBody>
            <a:bodyPr wrap="square" rtlCol="0">
              <a:spAutoFit/>
            </a:bodyPr>
            <a:lstStyle/>
            <a:p>
              <a:pPr>
                <a:lnSpc>
                  <a:spcPts val="2000"/>
                </a:lnSpc>
                <a:spcBef>
                  <a:spcPts val="600"/>
                </a:spcBef>
                <a:spcAft>
                  <a:spcPts val="600"/>
                </a:spcAft>
              </a:pPr>
              <a:r>
                <a:rPr lang="zh-TW" altLang="en-US" dirty="0" smtClean="0">
                  <a:solidFill>
                    <a:srgbClr val="FF0000"/>
                  </a:solidFill>
                  <a:latin typeface="+mn-ea"/>
                  <a:ea typeface="+mn-ea"/>
                </a:rPr>
                <a:t>第一支箭  </a:t>
              </a:r>
              <a:r>
                <a:rPr lang="zh-TW" altLang="en-US" dirty="0">
                  <a:latin typeface="+mn-ea"/>
                  <a:ea typeface="+mn-ea"/>
                </a:rPr>
                <a:t>超級量化寬鬆的貨幣政策</a:t>
              </a:r>
              <a:r>
                <a:rPr lang="zh-TW" altLang="en-US" dirty="0" smtClean="0">
                  <a:latin typeface="+mn-ea"/>
                  <a:ea typeface="+mn-ea"/>
                </a:rPr>
                <a:t>貨幣量寬</a:t>
              </a:r>
              <a:endParaRPr lang="en-US" altLang="zh-TW" dirty="0" smtClean="0">
                <a:latin typeface="+mn-ea"/>
                <a:ea typeface="+mn-ea"/>
              </a:endParaRPr>
            </a:p>
          </p:txBody>
        </p:sp>
        <p:sp>
          <p:nvSpPr>
            <p:cNvPr id="9" name="文字方塊 8"/>
            <p:cNvSpPr txBox="1"/>
            <p:nvPr/>
          </p:nvSpPr>
          <p:spPr>
            <a:xfrm>
              <a:off x="4801964" y="4885184"/>
              <a:ext cx="2232248" cy="605294"/>
            </a:xfrm>
            <a:prstGeom prst="rect">
              <a:avLst/>
            </a:prstGeom>
            <a:noFill/>
          </p:spPr>
          <p:txBody>
            <a:bodyPr wrap="square" rtlCol="0">
              <a:spAutoFit/>
            </a:bodyPr>
            <a:lstStyle/>
            <a:p>
              <a:pPr>
                <a:lnSpc>
                  <a:spcPts val="2000"/>
                </a:lnSpc>
                <a:spcBef>
                  <a:spcPts val="600"/>
                </a:spcBef>
                <a:spcAft>
                  <a:spcPts val="600"/>
                </a:spcAft>
              </a:pPr>
              <a:r>
                <a:rPr lang="zh-TW" altLang="en-US" dirty="0" smtClean="0">
                  <a:solidFill>
                    <a:srgbClr val="FF0000"/>
                  </a:solidFill>
                  <a:latin typeface="+mn-ea"/>
                  <a:ea typeface="+mn-ea"/>
                </a:rPr>
                <a:t>第二支箭  </a:t>
              </a:r>
              <a:r>
                <a:rPr lang="zh-TW" altLang="en-US" dirty="0" smtClean="0">
                  <a:latin typeface="+mn-ea"/>
                  <a:ea typeface="+mn-ea"/>
                </a:rPr>
                <a:t>大規模的財政刺激政策</a:t>
              </a:r>
              <a:endParaRPr lang="zh-TW" altLang="en-US" dirty="0">
                <a:latin typeface="+mn-ea"/>
                <a:ea typeface="+mn-ea"/>
              </a:endParaRPr>
            </a:p>
          </p:txBody>
        </p:sp>
        <p:sp>
          <p:nvSpPr>
            <p:cNvPr id="10" name="文字方塊 9"/>
            <p:cNvSpPr txBox="1"/>
            <p:nvPr/>
          </p:nvSpPr>
          <p:spPr>
            <a:xfrm>
              <a:off x="7756015" y="3753841"/>
              <a:ext cx="2088232" cy="605294"/>
            </a:xfrm>
            <a:prstGeom prst="rect">
              <a:avLst/>
            </a:prstGeom>
            <a:noFill/>
          </p:spPr>
          <p:txBody>
            <a:bodyPr wrap="square" rtlCol="0">
              <a:spAutoFit/>
            </a:bodyPr>
            <a:lstStyle/>
            <a:p>
              <a:pPr>
                <a:lnSpc>
                  <a:spcPts val="2000"/>
                </a:lnSpc>
                <a:spcBef>
                  <a:spcPts val="600"/>
                </a:spcBef>
                <a:spcAft>
                  <a:spcPts val="600"/>
                </a:spcAft>
              </a:pPr>
              <a:r>
                <a:rPr lang="zh-TW" altLang="en-US" dirty="0" smtClean="0">
                  <a:solidFill>
                    <a:srgbClr val="FF0000"/>
                  </a:solidFill>
                  <a:latin typeface="+mn-ea"/>
                  <a:ea typeface="+mn-ea"/>
                </a:rPr>
                <a:t>第三支箭  </a:t>
              </a:r>
              <a:r>
                <a:rPr lang="zh-TW" altLang="en-US" dirty="0" smtClean="0">
                  <a:latin typeface="+mn-ea"/>
                  <a:ea typeface="+mn-ea"/>
                </a:rPr>
                <a:t>結構性經濟改革</a:t>
              </a:r>
              <a:endParaRPr lang="en-US" altLang="zh-TW" dirty="0" smtClean="0">
                <a:latin typeface="+mn-ea"/>
                <a:ea typeface="+mn-ea"/>
              </a:endParaRPr>
            </a:p>
          </p:txBody>
        </p:sp>
      </p:grpSp>
      <p:sp>
        <p:nvSpPr>
          <p:cNvPr id="21" name="內容版面配置區 7"/>
          <p:cNvSpPr txBox="1">
            <a:spLocks/>
          </p:cNvSpPr>
          <p:nvPr/>
        </p:nvSpPr>
        <p:spPr>
          <a:xfrm>
            <a:off x="638106" y="5048666"/>
            <a:ext cx="3306782" cy="324550"/>
          </a:xfrm>
          <a:prstGeom prst="rect">
            <a:avLst/>
          </a:prstGeom>
        </p:spPr>
        <p:txBody>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fontAlgn="auto">
              <a:spcAft>
                <a:spcPts val="0"/>
              </a:spcAft>
              <a:buNone/>
            </a:pPr>
            <a:r>
              <a:rPr kumimoji="0" lang="zh-TW" altLang="en-US" sz="2400" dirty="0" smtClean="0">
                <a:solidFill>
                  <a:srgbClr val="0070C0"/>
                </a:solidFill>
              </a:rPr>
              <a:t>近</a:t>
            </a:r>
            <a:r>
              <a:rPr kumimoji="0" lang="en-US" altLang="zh-TW" sz="2400" dirty="0" smtClean="0">
                <a:solidFill>
                  <a:srgbClr val="0070C0"/>
                </a:solidFill>
              </a:rPr>
              <a:t>8</a:t>
            </a:r>
            <a:r>
              <a:rPr kumimoji="0" lang="zh-TW" altLang="en-US" sz="2400" dirty="0" smtClean="0">
                <a:solidFill>
                  <a:srgbClr val="0070C0"/>
                </a:solidFill>
              </a:rPr>
              <a:t>年通膨率變化</a:t>
            </a:r>
            <a:endParaRPr kumimoji="0" lang="zh-TW" altLang="en-US" sz="2400" dirty="0">
              <a:solidFill>
                <a:srgbClr val="0070C0"/>
              </a:solidFill>
            </a:endParaRPr>
          </a:p>
        </p:txBody>
      </p:sp>
      <p:sp>
        <p:nvSpPr>
          <p:cNvPr id="22" name="文字方塊 21"/>
          <p:cNvSpPr txBox="1"/>
          <p:nvPr/>
        </p:nvSpPr>
        <p:spPr>
          <a:xfrm>
            <a:off x="-55420" y="6625062"/>
            <a:ext cx="1541832" cy="276999"/>
          </a:xfrm>
          <a:prstGeom prst="rect">
            <a:avLst/>
          </a:prstGeom>
          <a:noFill/>
        </p:spPr>
        <p:txBody>
          <a:bodyPr wrap="none" rtlCol="0">
            <a:spAutoFit/>
          </a:bodyPr>
          <a:lstStyle/>
          <a:p>
            <a:r>
              <a:rPr lang="en-US" altLang="zh-TW" sz="1200" dirty="0" smtClean="0">
                <a:latin typeface="+mn-ea"/>
                <a:ea typeface="+mn-ea"/>
              </a:rPr>
              <a:t>Source: </a:t>
            </a:r>
            <a:r>
              <a:rPr lang="zh-TW" altLang="en-US" sz="1200" dirty="0" smtClean="0">
                <a:latin typeface="+mn-ea"/>
                <a:ea typeface="+mn-ea"/>
              </a:rPr>
              <a:t>日本總務省</a:t>
            </a:r>
            <a:endParaRPr lang="zh-TW" altLang="en-US" sz="1200" dirty="0">
              <a:latin typeface="+mn-ea"/>
              <a:ea typeface="+mn-ea"/>
            </a:endParaRPr>
          </a:p>
        </p:txBody>
      </p:sp>
      <p:graphicFrame>
        <p:nvGraphicFramePr>
          <p:cNvPr id="20" name="圖表 19"/>
          <p:cNvGraphicFramePr>
            <a:graphicFrameLocks/>
          </p:cNvGraphicFramePr>
          <p:nvPr>
            <p:extLst>
              <p:ext uri="{D42A27DB-BD31-4B8C-83A1-F6EECF244321}">
                <p14:modId xmlns:p14="http://schemas.microsoft.com/office/powerpoint/2010/main" val="1335792685"/>
              </p:ext>
            </p:extLst>
          </p:nvPr>
        </p:nvGraphicFramePr>
        <p:xfrm>
          <a:off x="0" y="5031628"/>
          <a:ext cx="4736976" cy="1689411"/>
        </p:xfrm>
        <a:graphic>
          <a:graphicData uri="http://schemas.openxmlformats.org/drawingml/2006/chart">
            <c:chart xmlns:c="http://schemas.openxmlformats.org/drawingml/2006/chart" xmlns:r="http://schemas.openxmlformats.org/officeDocument/2006/relationships" r:id="rId6"/>
          </a:graphicData>
        </a:graphic>
      </p:graphicFrame>
      <p:sp>
        <p:nvSpPr>
          <p:cNvPr id="5" name="矩形 4"/>
          <p:cNvSpPr/>
          <p:nvPr/>
        </p:nvSpPr>
        <p:spPr>
          <a:xfrm>
            <a:off x="7551688" y="5085184"/>
            <a:ext cx="2354312" cy="584775"/>
          </a:xfrm>
          <a:prstGeom prst="rect">
            <a:avLst/>
          </a:prstGeom>
        </p:spPr>
        <p:txBody>
          <a:bodyPr wrap="square">
            <a:spAutoFit/>
          </a:bodyPr>
          <a:lstStyle/>
          <a:p>
            <a:r>
              <a:rPr lang="zh-TW" altLang="en-US" sz="3200" i="1" dirty="0">
                <a:solidFill>
                  <a:srgbClr val="0066FF"/>
                </a:solidFill>
                <a:latin typeface="標楷體" pitchFamily="65" charset="-120"/>
                <a:ea typeface="標楷體" pitchFamily="65" charset="-120"/>
              </a:rPr>
              <a:t>安倍三箭</a:t>
            </a:r>
          </a:p>
        </p:txBody>
      </p:sp>
      <p:sp>
        <p:nvSpPr>
          <p:cNvPr id="23" name="文字方塊 22"/>
          <p:cNvSpPr txBox="1"/>
          <p:nvPr/>
        </p:nvSpPr>
        <p:spPr>
          <a:xfrm>
            <a:off x="4792007" y="3296017"/>
            <a:ext cx="1025089" cy="276999"/>
          </a:xfrm>
          <a:prstGeom prst="rect">
            <a:avLst/>
          </a:prstGeom>
          <a:noFill/>
        </p:spPr>
        <p:txBody>
          <a:bodyPr wrap="none" rtlCol="0">
            <a:spAutoFit/>
          </a:bodyPr>
          <a:lstStyle/>
          <a:p>
            <a:r>
              <a:rPr lang="en-US" altLang="zh-TW" sz="1200" dirty="0" smtClean="0"/>
              <a:t>Source: BOJ</a:t>
            </a:r>
            <a:endParaRPr lang="zh-TW" altLang="en-US" sz="1200" dirty="0"/>
          </a:p>
        </p:txBody>
      </p:sp>
    </p:spTree>
    <p:extLst>
      <p:ext uri="{BB962C8B-B14F-4D97-AF65-F5344CB8AC3E}">
        <p14:creationId xmlns:p14="http://schemas.microsoft.com/office/powerpoint/2010/main" val="17955732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投影片編號版面配置區 3"/>
          <p:cNvSpPr>
            <a:spLocks noGrp="1"/>
          </p:cNvSpPr>
          <p:nvPr>
            <p:ph type="sldNum" sz="quarter" idx="12"/>
          </p:nvPr>
        </p:nvSpPr>
        <p:spPr>
          <a:noFill/>
        </p:spPr>
        <p:txBody>
          <a:bodyPr/>
          <a:lstStyle/>
          <a:p>
            <a:fld id="{2CFE1C03-1099-48B3-9E48-AF7F6B7A88B6}" type="slidenum">
              <a:rPr lang="en-US" altLang="zh-TW" smtClean="0"/>
              <a:pPr/>
              <a:t>35</a:t>
            </a:fld>
            <a:endParaRPr lang="en-US" altLang="zh-TW" dirty="0" smtClean="0"/>
          </a:p>
        </p:txBody>
      </p:sp>
      <p:sp>
        <p:nvSpPr>
          <p:cNvPr id="30725" name="AutoShape 2" descr="http://2.bp.blogspot.com/-Jyz6HRIlp0E/UPVEDEq1JCI/AAAAAAAARAw/ipTnSeoxzSU/s1600/0115_CG1_%E5%AE%89%E5%80%8D%E6%99%89%E4%B8%89%E6%8C%AF%E8%88%88%E7%B6%93%E6%BF%9F%E6%96%B9%E6%A1%88.jpg"/>
          <p:cNvSpPr>
            <a:spLocks noChangeAspect="1" noChangeArrowheads="1"/>
          </p:cNvSpPr>
          <p:nvPr/>
        </p:nvSpPr>
        <p:spPr bwMode="auto">
          <a:xfrm>
            <a:off x="149225" y="-144463"/>
            <a:ext cx="304800" cy="304801"/>
          </a:xfrm>
          <a:prstGeom prst="rect">
            <a:avLst/>
          </a:prstGeom>
          <a:noFill/>
          <a:ln w="9525">
            <a:noFill/>
            <a:miter lim="800000"/>
            <a:headEnd/>
            <a:tailEnd/>
          </a:ln>
        </p:spPr>
        <p:txBody>
          <a:bodyPr/>
          <a:lstStyle/>
          <a:p>
            <a:endParaRPr lang="zh-TW" altLang="en-US"/>
          </a:p>
        </p:txBody>
      </p:sp>
      <p:sp>
        <p:nvSpPr>
          <p:cNvPr id="30726" name="AutoShape 2" descr="data:image/jpeg;base64,/9j/4AAQSkZJRgABAQAAAQABAAD/2wCEAAkGBhQSERUUEhQVFRQUFxwVGBUVGBcXFRUXFxgXFhgVFhUYHCYeFxojGhcXHy8gJCcpLiwsGh4xNTAqNSYrLCkBCQoKDgwOGg8PGikkHyUqKTQpLy8sKSwsLCosLCwsLywsKiwsLCwsLC4sLCwuNCwsLCwsLCwsLCwsKSwsKSwsLP/AABEIAMIBAwMBIgACEQEDEQH/xAAcAAABBAMBAAAAAAAAAAAAAAAABQYHCAEDBAL/xABHEAACAQIDBQQGCAUBBgYDAAABAgMAEQQSIQUGBzFBEyJRYTJScYGRoRQjQmJykrHBQ4KistFTJDODs8LwCBVjc9LxNFST/8QAGwEAAQUBAQAAAAAAAAAAAAAABAACAwUGAQf/xAA3EQABAwIDAwoFBAIDAAAAAAABAAIDBBEFITESQWEGEyIyUXGRocHRFEKBseEzNFLwcvEjQ4L/2gAMAwEAAhEDEQA/AGRRRRVQvXE9eHG/BwcnZTH/AGeQ63/hMftj7p6j3+2cUa4BGoPIiqs1KPCzfqxXB4htOULn/lE/2/DwoqCW3RKymN4XtA1EQz+YevupXpP27shMVBJDJ6Mi2v1U9GHmDY133oowi6yDXFpDhqFWDaOAeCV4pBZ42KsPMdR5Hn7656lPjHuz6OMQeEctv6HP9p/lqLKrJG7DrL02gqxVQNk37+9PThNtXsseEJ7s6mP+Yd5f0I99TpVXsBjDDKkq+lG6uPapv+1WaweJEkauvouoYexhcfrRVM7IhZblFBszNlHzDzC3MKq7i4ckjr6rMv5WI/arRVW3erD5MbiV8Jn+bE/vXKkZBScm3WkkbwHl/tJVTbwcgtgC3ryufhlX9qhKp94XwZdmQfezN8Xao6frqx5QutSgdrh9inVTL4s7V7LAFAe9Owj/AJfSb5C3vp6VDHGTa2fFpCDpClz+OTX+0LRUzrMKzGEQc9VsB0GZ+n5Uf0UUr7p7AOMxUcI9EnM59WNdWP7DzIquAubBeiSyNiYXu0AUl8IN2eyhbFOO/N3UvzEYPMfiIv7AKkateHgVFVVACqAoA5AAWA+Fe6s2N2RZeYVdQ6pmdK7f9lk0yOJG/AwcfZREfSJBp/6Sn7Z8/Ae/pSxvlvYmAgLtZpG7saes3n4KOZP+ar7jsc80jSysWdzdiep/YeAqGaXZyGqt8Gwz4h3OyDoDzPstLNckk3J1JPM+01iiigVvEVsw2GaRlRFLOxsFUXJPgBXXsXYcuLlEUCFmPM/ZUesx6Cpx3N3EhwCX0eZh3pSP6UH2V+Z61LHEXngqrEMUjo221duHukXcXhiuHyzYoB5uapzSI+Pgz+fIdPGpCFFqKsGtDRYLAVNTJUv25DcorRjcWsUbyPfLGpdrAk5VBY2A1JsOQrfTP4gu86Q4GHPfGSZJZEv9Vh48rTliOVwVSxtfP7qch0s7v7yxY0M+HzNCpAWYqVSQ65uzzWLBToTa17gXsbK9cmy9mR4eFIYUCRxrlVRyA9p1J63PO9IO83ETDYO6lu1lH8OOxIP325J+vlXC4NFypYoZJnbEYJKdNFQhieMGNZyUESKTouXNYfiJ1rNQ/EMVwMAq+weKU9+uFpTNPgluvNoBzXxMfiPu9OnhUZEVaemFv1wzTFZpsPZJ+ZXkkvt9VvPr18ajlg3tRuGY2W2iqDluPv7qCZdrxqSC2orCbbivo9viK5U2cUxU0UyWZSQVYaqQdRXa2zIz9gVC5rG5G6t4J6yoaXsLLXIzvuKnLhdxGTHJ2Ejg4iMc/wDVQaZvxDr8fY/6qJu7imhxZkhJQxm6kdCP19lWa3L3uTHwBxZZUsJE9VvEfdPMfDpRjHi+yslV0jwz4gAbJJBtoCD9iljaWASeJ4pBdJFKkeR/frVb9t7IfCzyQv6UbWv6w5qw8iLGrM1G3GHdnPEuLQd6LuyecZOjfyk/A+VMnZtC43IvAq3mJuad1Xffd7KIanXhTtXttnopPehYxH2DvL/Sw+FQVUh8GdrZMTJATpMmYfij1/tJ+FDQOs9aPHIOdpCRq3P38lMhqvvEeDJtLEfeYN+ZFNWCqDuL0GXaJPrxIfhmX9qIqB0VnuTzrVRHa0+iZNWN3Lw+TAYZf/RQ/mUN+9VytVntmQ5IY09VFX4KBUdNqVY8pXdCNvErfI4AJOgAufZVadvbSOIxM0x/iOWH4b2Ue5QBU5cRtrfR9nzEGzOOyX2v3T/TmNV+pVLswE3k5BZr5j3D19EVNvCfdn6Phe2cfWYiza81jHoD3+l7xUZbjbt/TcWiEfVp35D0yA+j/MdPjVhkWwsNANLUqdnzFLlDW2Ap278z6D1Wa4dt7ZjwsLTSmyIPex6Ko6knSurEYhUVmchVUEknQADmTUCb+75tj5rLcQRn6teV/GRh4np4D30RLIGBUWG0DqyW3yjU+nekzeXeKTGztLJ7EToidFH7nqaSqKKrSb5lejRxtjaGMFgEU4N0dy5sfJZO5Ep78pHdH3V9ZvL40sbjcNXxeWWe8eH5gcnl/D6q/e+HjU0YLApDGscShEUWVVFgBREUJdmdFn8TxpsN4oM3bzuH5SdsbYmH2fCEjyotxmdyAzsdAWY8yeg+FM7eDjbBgsfJhZ4ZMiBfrUykksua+QkXWxWxB6nTSpGnw6upV1DKwsVYAgg9CDzqJv8AxBbsRnAR4iOIB8O6x5kAAWFgVCkD7IfIB4ZvM0cBYWCxD3ue4ucbkqSdh7z4bGIHw0ySggGysMyg8s6ekh8iBSmWqj6SEG4JB8Rp510PtOVmDGSQsOTF2JF+dje4511NVnt5t8864/DQhWeNIsOjBtDicWZIhETcZcvdJN9Nb2tWibaWF2Jh4sNBJHmR1aZWzPPIrAl3spFpHIUAsQAPGwBrxuzjMTFLmw8jxesykhSBe2Ycm5mw8acRYnmxY9WY3YnxJ6moJZdjIaq9wrCjVnbkuGjzTw3m4n4nFXWM9hEfsoTnYfek5+4WpnUUUC5xcblbiCmip27MTbBFFFFNU6tRRSBu5vrhsaPqns/WJ+7IPd9oeYvS9erYEEXC8nkjfE7ZeCCq1bXxWFfbO0Di5TELlY3VS3fUqO8o5rYG9N+fbEQJAcNa9iL2PmLi9PPZmO2fFtzaJ2j2fZlyE7RC4zZtbAA62pS322zu/JgZlwwg7fJ9XkjdWD9CGsKjfE15uVYUeKT0rSxlrHtUZbvrdXbqWp07u7wSYOdZojqNGXo69VP+ehtSfgt2JoMHDOyfVTjMrjUXN+63qnTTxrxQUhIeVs8OZHLRNabEEZ/VWY2FtuPFwLNEbqw5dVI5qw6EGuvFYdZEZHF1YFSDyIIsRUBbi75NgJtbmCQ2kTw8JFHrD5jTwqfMNiVkRXRgysAysNQQdQRRkcgeFjMSoHUUuXVOh/u8KuW8+wWweJkga9lN0J+0h9FvhofMGte7m1Po2Khm6I4J/CTZh+UmpY4tbs9vhxiEH1mH1NubRn0h/Ke98ahagpG7Dsls8PqRXUvS1tZ394q0yNcX8ah7jXBbEwP60RX8r3/6qShxUxoiSKMxoEQJmC5nbKLXJY2B08Kb+19vz4oqcRK0hW+XNbS9r2AA8BU0szXNsFU4ZhE9NUCV5FhfvXPs6DPNGnrSKv5mAqzyiquQzFGDKbMpDAjmCDcEe+nLg+Je0Iz/AL/P5SKrD9AfnTIZAy90ZjGGy1haYyMr68U5+Ne1rvBhwfRBlb2nur8s3xqMKUdv7ckxc7Ty2DMALL6ICiwAv8ffSzw33b+l4xcw+qhtI/nY9xfe3yBpjjzj8kXTsGH0XT+UXPf/AHJSfw03Y+iYQM4tLNZ38VFu4nuB+JNO40VHHFDfvsVOEgb61h9Y4P8Au1P2QfWI+A9tHkiNqwzGS4hU5auOfAewSDxP367djhYG+pQ/WMP4jA+iD6gPxPsqPaK6Nn7PknkWOJC7toFH6nwHnVc5xeblehU1PHRw7DcgNT6laFUkgAXJ0AHMk9AOpqVNxeFdss+NXXmsB5DwMvifu/Hwpd3G4cR4MCWa0mI8eax+SX5n73wtT2tRcUFs3LLYnjZkvFTmw3nt7uC8qtq9ViubH7SjgQvK6og+0xAHs8z5UUswASbBdRqIeMO/WAxGzpcPFi80xZSEjznMUexSTSwXQnU8wp10ro3o4y2DLgkvb+K4/sjP6t8KgmcjEvJLJIiOzejlCjprZbAe4VGJGnRHPw+aMN2xYnQHI2/v1STauvZeGDyqp5XufYBe3ypzRbPiCgBVYeNgb+d69JgYwQVRQRqCBY1CagZhXMPJ+UOa9zmkZXGa3KtgAAAByA5Cs0UUEtmAALBFFFFJdRRQBRXLrlwvSOQQQSCNQQbEeYPSn3uzxangsmJBnjGmblKo9vJ/fr50wqKe1xbmEPU0kNS3Zlbf7+KmrdbYGzMRiJ8XDlmknsXjlCsYz1tGwut/GlfeLh9hMXh3h7KOLPbvxxorrY30NqgLD4po2DxsUdTcMpswPkRTt3Q40YhcW0eNPawhbXVVDqR9o2tm86Njm2ussXiODmnIMRuCbAb1MmC2BFHhUwpUPEkYjysL5lAtrUTb88M3wuabDXeDmV5vF7fWTz5jr41LWy94IMQmeGVHXyIuD4MDqD7aUOdSPY2QICjrZqGTo/UH+6qrNPnh/wARPoQaGfM0NiyZdWRueUD1W+R9ppV4m7hQwo2LhZYtRniOisWPOMdG+7y9lRjQB2onLcMdBilPmMvMFObevf3EY0kE9nD0iU6Hzc/bPy8qbNFFMLi43KOhgjgbsRiwRRRRXFMiiiikkit+Cx0kLh4nZHHJlJB/+vKtFFJcc0OFipJw/GST6K6ul8TbKkgtkN9M7L0I52Gh8qjmaVmYsxLMxJLHUknUknxrxSxunsNcXikheQRBuvVra5E6Zj5/PlTy5z7AoGOmp6Fr5GCw1P4XjdzdmbGy9nCvL0nPoIPFj+3M1Om6e50OAjyxjNI3pykd5z4fdXyFKGx9jRYWJYoUCovxJ6sx5knxrsdwASSABqSdAB4k0bFCGZnVYvEsVkrDsNyZ2dvf7L1WvEYlY1LOwVRqWYgAe0mmNvNxaggumGtPJ4g2iX2t9r2D41FW3t58RjGvPIWHRBpGvsQae83NJ87W6Zp9Fgk9RZz+i3jr4KSd5uMMaXTBr2jcu1a4jH4Rzf5D21F+19tzYp888jO3S/or5Ko0UeyuGignyOfqthSYdBSDoDPtOqKTMbs9e0EhUZEW7KBqxF+nw+FKdc20kJicAhTbmdNBqR7+VKNxDsl3EIWSQkuF9nMd4XFBtEK6rnXIxOVQoGVT6JJHLXp0pVBvqOtManbw27OXHQ4afOYpmydwgMrH0Tcj0b6H49KKkgvm1ZjD8b5m7JgS37cO77LtpW2VupisT/uYJGHrEZV/M1hU6bI3IweHsY4EzD7TjO3tzNe3utS6BTW038iiJ+Ue6Fn1PsPdRBsrgtM1jiJljHVYxnb2ZjYD5089kcMMDBYmPtWH2pTm/o9H5U7KzU7YmN3KjnxWqn6zyB2DJaY8IigBVUAaAAAAewCs1toqWyrtoqHtrcF5lucPKkg6K4yN7Li6k/CmZtbdXFYe/bQSIPWtmT251uKspWueRVUliAoFyTyA870O6nadMlfwY/UMykAcPA+I9lUSTYnMmRgOdIkYvJbMbE2zdbeNS/xR29g8a64TZsKS4mR7NNGtgBfUXWwbzJvamdgeHEs0+Nw8LBpcIoYD/UINmCnoedqexrgDcoOqqoJXNMTNm2ZzJSdHsMg37V/cbfOpj3P4tCNEhxamyAIJkudALAyLz94+FRXsJJJwyKjNJGO+gF3AGhOXnW9lINiCCOYOhHtHShDJIw5rVRUFBVxXYNeOYTt4kb3fTcRlja8EWiW5Ox9KT9h5Dzpo0UVC5xcblW9PAynjEbNAiiiiuKdFFFFJJFFFFJJFFFFJJFeo5CpDKSGUggjQgjUEHxvXmikkRdS9BxiiXCRs6l8TazINFzDTOW6A87C5qP8AePfXE402le0fSJNEHtHNvfekGlHZe7uIxJ+oheQesBZfzHT51IZHvyVVFh9JSEyWHed3ck6ipC2VwZxD2M8iRDwW8j+zoo+Jp57K4UYKGxdGmYdZTp+RbD9ac2B5UU+OUkWQO0eHvooRweBklbLEjyN4IpY/LlTt2Twmxs1i4WBT/qG7fkW5+Nqm3C4JIlyxoqKOiqFHwArfU7aYDUqjn5RTOyiaG9+ZUe7J4NYZLGd3mPgO4nwHe+dOuDdTCJGY1w8WRhZlKBgwBuM2a5bXxpXrmG0Iy7x5xnjVXdb6qr5srHyORtfI1O1jW6BUc9ZPP+o8n7eCqhxTwSRbWxaRoI1Elwq6AZkViQOlySbcta7eDsKf+aQPNGzRxn0wrMkcjXWFpCAbDPYAm2pHhSNv/ixLtPFusiyK07lXTVSubu2PWwsL+XXnT0/8P+84w+ObDvouLUKDflJHmZR7wWHttT0KrHis0UUkkUVii9JJZorF6KSS5INrwv6EsbfhdT+hpD383O/8zgWHt3hAbMSmucWtlYdRVfwK3RYx19F3X2Mw/Q0H8TwWudya/jJ5flSrjuBeFMMaYeWSB0vmlXVpCfX/AMCo12XuRiU2zNgYsY8UmXN23evIoAbWxv1+VbYd7MYno4qcf8Rj8ia6oN/MYsna9qGktlztHEWt4Zst7e+nfEt3hDO5OTjquafFSNsDhKsGKgxbzu+IiBEjAACYm4zN15G3nakXjXiV7TDxgLmys7GwzWJCqL87aNSVDxfxw59i3tS36NSBvRvNJjphLKqqyoEsl7WBJvqfOmyzNc2wROG4PPT1IkktYX0KR6KKKEWuRRRRSSRRRRSSRRRRSSRRRRSSRRRRSSWzDT5HV7XyMGseRykG3yqz2EkDIrLyZQwtysRf96q7T1w3FjFxxRxIsQEaKgJVmJygC5u3PSp4ZAy91QYzh8tXsGLUXU5UXqBMRxS2g38YJ+BEH6g0n4jffHP6WKm9zZf7QKnNS3sVK3k7UHrOaPH2Vi71pmxiJ6Tqv4mA/U1WmfbE7+nNK34pHP6muVmvz19tM+J7AiW8mj80nl+VZDEb2YRPSxMA/wCIv7Go24hbxbNjTGYqGfPi8ThvooCM1iCdWGmhy215d3xJvEe1ZxHJE7agZu6PHow6X1HwpBx2MMjliTboD0HQWqdj3Osdyp6ylhpi5lyXA23aWBuualfdLFrFjcPI6lljlVyFbKTlNxZumoFJNq2xxHKXGmUjrrc3tb4GpCq5g6QuL9vcrCz8b2+xhQPxSX/RRSdPxoxZ9GKBfc7fq1R5hgci3OY2He8dK2VXGV+l16FDhNHsh3N6jeSfVO/EcV8e3KRF/DGo/W9J8+/uPfnipf5SF/tApAopm27tRjaGmZpG3wCUzvPi/wD9rEf/ANZP80UmUVzaPapfh4f4DwCKKnqDhZs9f4Jb8Tuf0IpQw+4uBT0cLD71Df3Xoj4Z3aqB3KOAdVrj4e6roWrfDg3f0Udvwqx/QVZXD7GgT0IYl/Cij9BXWqAchb2U74bihncpf4x+f4VbYN1cW/o4ac/8Nh+orm2nsmbDsEnjaNiMwVrXsbi/xBqzlRLxs2faTDzDkytGfapzL8i3wpskAY24KnoMbfU1Aic0AG/aoyooooZadFFFFJJFFFFJJFFFFJJFFFFJJFFFFJJFK67o4worjDTFGAYMFJBUi4OnlSXBAXZUX0nIUe1jYfM1Z7BYcRxog5IoX8oA/apoo9u91SYtiTqLYDACTfVVpm2TMvpQyr+JHH7VyNobHT21acikzb2BZ4JBCkZmKkIZApUMdMxupBte9iNbW61KabiqtvKU/NH5/hVroqZN4ts7HwUI+lfRppQtiIoozJKyizHLHpHdgeZAHLpUC7w75dvJmhw8WGQElVjzEkHQZ2ZiGI8gBem/DO7UQOUkW9h8kn7xyEy2PIKLe/Wkqul8VmDFhmdiO+TyAvcAeenst5099xOHuH2oUSLESpKiZ8QGjGRRmIvE4PeJugytb7RubZaMaNkALJ1U3PzOk7SmRg8GZM1vsqW+HT304cJgEaNO5bRWPmRfQj/vnUsR8Auyv2WIXXq0bXPtIb9q5p+C+LHoyQt55nB05fZtQ8pecgFeYc2iibtSPBJ1Fj9yEwaKdJ4a43M6IsbtGQHVJoyULAMoZSQVupBFxyrjm3Exyc8LL/KA39pNCFjhuWsZXUzurI3xCQqK7Zth4hPSgmX2xv8A4rjdCNCCD56frTUQ2RrtCFiii9FcUitPRemBtXjHhY7iFJJj4+gnxbX5Uzdq8W8bLpHkgX7gzN+Zr/IVZOnYF5zBg1XN8thxy/Km3EYpI1zOyqvixAHxNNPa3FTAw3CuZm8IhcfnNl+dQhjdoyzNmlkeQ+LsW/WueoHVJ3BXkHJyMZzPJ7slIu1eNE73EESRD1n77fDRf1pl7W3hxGKN55nksbgE90HlcKLAfCk61PLdnhficVZpB2ER1zOO+w+6nP3m3vqG75DZWvM0WHt2yA3jv90zaKce/G6RwGIyC7ROM0bnmbaMp6XB+RFNymEEGxR8MzJmCRhuCiiiiuKVFFFFJJFFFFJJFFFFJJFFFZApJL1FMVYMpKspuCDYgjkQfGnfsritjYbB2WZR0kGv51sfjeu9+D05wySI47YrmeF9AL6hVfxA5369aY2P2fJC5jmRkcc1YWOvI+YNjrUlnx56KsElFX3bk4jx+m/wUubK4zYd7CeOSI+I+sT5d4fCk/i3xIgXZpTCz5pcSezUxOVZFWzOzW1GlltpfP5GomxOIEaljew8KbGJZ5mL2bJfoLhR4fCioZHO10WZxegpqcgQ32ju1AHatWz9nyTyLFCjSSPoqqLk9T7gAST0AJpybsrs8wzRTqTiplCQSuxWGGRmYd4hgAoAQ5zcanSwJOnA7xSbNb/YyEleLLJKwVn7zXyqDcR2CqOp1NzyAzutslExWHlxa54A4eSMC7EDUKVNgQTa4vyvU5e0C5KpWUk0ji1jSSNbblt4lbvy4XHOrxBIxlSJo4mjhdVRLBCb5yAQC1ySdTzqx/DfYf0TZmGiK5X7MO4y5TnfvHMPWFwtzr3a9bN3zwGKChZY7jUJIArAjlZX/anGGroIOiikifGbPBB4rNqxas0V1RrysYBJAFzzNtTbTXxrNqzRSSWLVqkwiN6SKfaAf1rdRSXQSNEntu9hibnDwk/+2n+KKUKK5YJ/OP7T4qq9FFLu7u5eJxp+qSydZX7sY9h5sfZeqoAnIL1SWZkTdqQgBIVOfdrh7isZZgvZRH+JICAfwLzb9POpN3Z4X4bC2eQdvKNczjuKfupy95uaeYFFMp97llq3lD8tMPqfQe/gmvuzw8wuDswXtJR/EksSD9wck92vnTooJqNd+uKQjzQYIhpOTTCxVPJOjN58h50QS2MLPxx1GIS2zcd5O5b+LO3sL2Bw7jtJzZlCnWI+ux6aaZet/fUN16klLEsxJYm5JNySeZJPM04ty9yn2hI2pSJB3pLX7xHdUDqeRPl7qAc4yOyW5poYsNpum7IZk8eATbopZ3k3TnwL5Zl7pPdkXVH9h6HyOtI1MIINirCOVkrQ9huEUUUVxSIooopJIoor1HGWIVQSxNgALknwAHM0kibarzTg3FxuGixkb4sHIuqnmqv0ZxzIHlyNjSi/C3FrhGnYAOve7Dm+TqTbTMOeX29dKZwp9iwgkIPnIayN7GO4G25WkilDKGUgqwuCDcEHkQRzpu47cqOfFzTYhUkjlgiiVbHOrRtKxbN09MAWI5a1FW5XECXAkI95MOTqnVPvR35fh5HyqU8XvPBihDBA/afTFcN2bZZIoQjLJLrqpDFVtzudORo9kjZAsHW0E1A++7c4f3IqAeJbYbDYgwYKYyqCe0zAEIwJUxZvtEEa6eGppsQ7fcMCQCALZR3RrbWw61JO+fCeHCYyJvrBg5pY4bs92DztJmysBdViRc12zXNr31tEs8YV2AOYKSAfEA8/fTubba1kOa+oL9svN8vJODFbGEjK6nLcAkG5JvqST40rGnxtvhfMqCbBt9JhdQ620kysMwOX7YsRysfKmQ6EEgggjQgixB8CDyoCTa0ct3hwpSHSQG5dba7+7csUq7K3pxWG/wBzPIg9W+ZfytcUlUVECRorJ8bJBZ4BHFSPsrjTMthiIUkHrISjfA3B+VPLZPFLAzaGQxN4SjL/AFC6/OoGoqZs7wqefAqWXqgtPD2Vo4MSrjMjKynqpBHxFbarBgNpywHNDI8Z8UYr8QOdO/ZXF3GRWEuSdfvDK35l0+VTtqW7wqOfk7OzOJwd5H2U4UUwtk8YcJJYTK8LeYzp+ZdfiKeGztswzi8MqSD7jAn4cxU7XtdoVRzUk8H6jCP72rtorFFPQqYO7PCSCCz4k9vJzy8olP4ft+/4U/Y4woAAAA0AGgA8hXqsU1rA0WCJqKqWodtSuuitWJxSxoXdgqqLlmNgAOpNcu29uxYSIyzsFUcvWY9FUdTUG7479S49rapAD3Ygefgzkek3yHTxpkkoZ3ovD8NlrHZZN3n24pZ364mtiLw4UlIeTPyeXyHVU+Z8uVMCit+BwLzSLHGpZ3OVVHUn9B1vVe5xeblb6npoaSPZYLAan1JXbu3u9JjZ1hi66sx5IvVj+w6mrCbE2NHhYVhiFlUe9j1Zj1JNJ25m6aYGAILGRrGR/WbwH3RyA9/Wl9jYa0dDHsC51WIxbEjVybLOoNOPFNDiht1cPgmQhWef6tFYAj7z2PgPmRUEU49/d5fpmLZlN4o/q4/AqDq38x19lqRtlYAzzxxLzkdU+JsT7hc0JK/bdktVhVL8HS3fqcylUbiY0xJMsDOkihhksWseV15jTypHxeAkiNpY3Q+DqVvbwuNas5h4AiKiiyqAoHgALAfCol424i8+HT1Y2b8zAf8ATUkkIa26Aw7GZamcROaLG+ajdUJNgCSdABqSfADrStgt0cZMfq8NKb9SpUe8tYCuTY82TEQt6sqN8HU1ZoU2KIPvdFYticlEWhjQb31VY9p7Mkw8rRSrldNCLg8wCNRodDTs4TbXjhxmSRV+uGVHIGZHGoAboG1HttXfxn2TkxMU4GkqZD+JOX9JHwqO0cqQQbEG4I5gjUEUw/8AG/uRLCMRos8toeB/2rTVDnFDcXsGOKgX6pz9Yo/hsT6QHqk/A+3SRtyt4xjcIkumcdyQDo68/cdCPbS1PArqVYBlYEEHUEHQgijnNEjViKaolw+oPDIjtVW6Vd2t45cFOJospNsrKw0db3K35jXW4pU3+3MOBmulzBIT2beqeZjY+I6eI9hprVXkFh4r0FjoayG+rSrC7D3iw208OwABzKUlhb0lDgqQfEEEjMPH3VC83BCZcRl7KUQ/S8qyM8ZDYXvFnkyG8bBUuCfSzgWB0pM2btOTDyLLC5R15EfoRyIPgalrYm/cm0Y44YpIsNiQ47QOpZZYrHP2Guj8jY8rHnRsU21kdVjMTwd1MTJFmzzH44p8bIhjWCJYTeJY0EZBuCgUBDfr3ba0mbx7k4bGj61LP0lTuyD3/aHkb0rbNwKwQxxJfJEixrc3OVFCi56mwroqcgHIqkjlfE7aYSDwUE7zcMMThbvGO3iH2kHfUfeTn7xf3UzqtPamvvNw7wuMuxXspT/EjsCT99eTfr50K+n/AIrUUXKAjo1A+o9R7KAKKc28vD7FYO7Fe0iH8WMEgfiXmv6edNmhCCDYrVQzxzt2oyCEUUUVxTIr1FKVN1JUjqCQfiK80UkiAcil6LfvHKABipbDxIY/Egk1ikKiu7Tu1DfB0/8ABvgFaim7vdvrDgEu/flYdyIHvN5n1V8/hekffniUmEvDBaTEcj1SL8Xi33fjUMY3GvM7SSsXdjcs2pP/AH4UbLNs5N1WNwzBnVFpJsm+Z/C7N4N4psZKZJmufsqPQQeqo6e3metJlFFAk3zW4jjbG0NYLALKrc2GpOgA5nyqb+G+4wwkfbTL/tEg1B/hKdcg+8ep93SkLhZuL6OMxC+cKH/mkf2/HwqVBRkEVukVj8bxPnCaeI5DrHt4IpkcVd5vo2F7JDaXEXXTmsf229/o+8+FPWaUKpZjYKCSTyAGpNV03v3hONxTza5PRjHhGvo+86k+ZqSd+y23agMGoviZ9p3Vbme/cEi0+OEOye1xxlI7sCFv5m7q/LMfdTHqa+D2yezwRlI707k/yJ3V918x99CQtu8LV41PzNI62py8fwn5UIcYZ820AvqRKPiWb96m+oA4mYjPtOf7uVPgg/zRVQegs1yebeqv2NPomuGtr4a1aHBS5o0b1lB+IBqr1WR3Snz4HDN4wp8QoB/SoqY5lWPKVvRjdxPokXirsrttnuwHehIlHsGjf0k1BFWixeGEiMjaq6lSPJgQfkarLtDBmGWSJucbsh/lJF6VS3MFO5OT3jdCdxuPqnVwv3m+i4sRubRT2Rr8lf7DfE5ff5VOoNVYvU/8PN5vpmEUsbyxfVyeJIGj/wAw19t6dTv+UqDlDRWIqGjXI+h9Et7Z2RHioXhlW6OPeD0ZT0IOoNV73n3ckwU7RSajmj9HTow8+hHQ1ZGkHfHdRMdAUawkXWN/Ubz8VPIj/FSTRbYuNVWYViRpJNl3UOvDiq44lbqVByltAfb/ANmtsPcy5SVy2ykGxFuRBHI16xEZjlkib04WKOBYgMCQRfxFvnXmgTcZLdRbEpMozvl9FLO4vFMPlgxrANyWc6BvKTwP3uR626ycDVWKfm43Ex8LlhxJMkHJW5vF/wDJPLmOnhREU+5yzeJ4Je8tMO9vt7KbKK04PFpKivGwZGFwym4I8q3UasiRbIrBFMvebhdhsTd4x2Ep1zIO4x+9Hy94saetYprmhwsVLDUSQO2o3EFV03i3MxOCP1sd06Sp3oz7T9k+RtSHVpZIwwIIBB0IOoPtFMLebhHBNd8Mewk55ecTH2c092nlQj6cjqrWUXKBrujUC3EafUKF6KVNu7s4jBtlnjKi9g41RvwsNPdzpLoUgjIrTxyNkbtMNxwRRRRST1km+p5nWsUUUkkU9uG+4/0yTtph/s8Z5H+Kw+z+Edfh40kbm7pvj58gusa2Mj+qvqj7x6e89KsDgcCkMaxxqFRBlVRyAoiGLaO0dFnMaxPmG8zEekdeA91uVbaDlWazWjG4tYo2kc5URSzE9ABc0esOASbBMPi9vN2UAwyHvzi7+KxA/wDUdPYGqGqUt4ttti8TJO32zoPVUaKvuHzvSbVZI/bddelYZRikgDDqcz3/AIXuGEuwVRdmIUDxJNgPiasxsjZ4ggjiXlGip8Bqfedag7hnsrt9oRXF1ivK3h3fR/qI+FT6BRFM3IuWc5Rz3kbENwue8oquG+OIz4/Et4zMPynL+1WPY1WDaM2eaR/WkdvixP70qk5ALvJtv/JI7sA8z+Fz1YDhpNm2Zh/JSv5XYVX+px4QTX2cB6sjj4kN+9R056aseUTb0wPY4fYp7VB3FvZPZY/tAO7Oof8AmXuN+gPvqcqj/jJsntMGkwGsL6/gfun+rKfdRM7bsKzmDT8zVt7Dl4/lQvTm4e7y/Q8WpY2iltHJ5Anuv/KfkTTZoqvaS03C388LZ43Ru0IVpwaKZnC7eb6VhBG5vLh7I3iyfYb4C3tFPOrRrg4XC8vqIXQSOjdqFEnEHdXBYbD97EJHimeWYGVgrT9o5dlPsuApPgATrUTtteIfbHuvVo9q7vYbE2OIgily+j2iBrX52vyqEOMm72FhxEcOChAnlQs8Uad1EX+Lp6Oga/Swv7YZIg47St8PxWaBnM3Ft1wT9Mu1MSWSRw2uVdGVxyI8DXPNjMx0xAUeABpWw0OVAp1sLe2uTaaqqaICzd0aePWh2uF7WWhqaaRsXOF265uXeAsR22Tt3G33m2fazmWEm7ox0P3kP2W/XrUh7H4hy7S2nFHgAfocSZsTI6WuzA5UBPIg+HPXoKg4bOtAEYnu94269bV2bnbxy7OXt4mym9yp9Fx6jDqP0qWN+zffmquvoeec2zQw7Fyb9lsj76qTd9N6Np4dsQzY7AwJCbrGgzzkNcxrkYHvMPdzpa3f4knD4PBHaudJsXmtJksgGbuGS2i3Ug8uWtNbhzu/h9rYmXH45g+JMvaLhr2QIBZSVPpqNPZbXnUo75z4WLBvJjYllhjs2Qpn1uAuVfG5AvRQIOiy72OYbOFljezfCPAJC8is4mmSFcttC/2tegFL1RTu5sLE7Xxce0MephwsJzYXCHytaRx4aA+fs5yvXU1acVhEkUpIqup0KsAQfaDUc7y8HUe74Nuzb/Sckxn8LalfmPZUmUUxzA7VFU1ZNTO2onW+3gq4Yjc7GIxU4aa407qll9zLoRRVjrUVB8M3tKvByjm/g3zVWKKKKCW2U6cJogNnIQACzuSQNSQxFyeugtTzooqzi6gXmFf+6k/yP3WaZvFpyNmyWJF3QG3UZhofKsUUpOoe5coP3Mf+Q+6gqiiiqteoBSZwRUdpiTbXKgv1tdtPkKlyiirGDqLzvG/3r/p9gtc3on2H9Kq3RRUVTuVtya/7P/Pqipk4K/8A4cv/AL5/sSiio6frqyx/9me8KRKQd+lvs/FX/wBJqzRRz+qVhqb9ZnePuq6UUUVVL1VPfhA5G0LAmxie46G2Ui/jrU4Ciij6fqLA8oP3h7gg1qbCoWzlVzWy5rDNl9W/O3lRRRCoVWvbkYXEzBQABK4AAsAAxsAByFcNFFVBXrEP6be4fZFaJ4xYCwtcaW0rNFdGqbOAWnuSjsiZkniZGKsHWxUkEXIBsR5VZrKCLEXB8daKKMptCsnykHTj7ivVZooopZVFFFFJJFFFFJJf/9k="/>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zh-TW" altLang="en-US"/>
          </a:p>
        </p:txBody>
      </p:sp>
      <p:sp>
        <p:nvSpPr>
          <p:cNvPr id="30727" name="AutoShape 6" descr="data:image/jpeg;base64,/9j/4AAQSkZJRgABAQAAAQABAAD/2wCEAAkGBhQSERUUEhQVFRQUFxwVGBUVGBcXFRUXFxgXFhgVFhUYHCYeFxojGhcXHy8gJCcpLiwsGh4xNTAqNSYrLCkBCQoKDgwOGg8PGikkHyUqKTQpLy8sKSwsLCosLCwsLywsKiwsLCwsLC4sLCwuNCwsLCwsLCwsLCwsKSwsKSwsLP/AABEIAMIBAwMBIgACEQEDEQH/xAAcAAABBAMBAAAAAAAAAAAAAAAABQYHCAEDBAL/xABHEAACAQIDBQQGCAUBBgYDAAABAgMAEQQSIQUGBzFBEyJRYTJScYGRoRQjQmJykrHBQ4KistFTJDODs8LwCBVjc9LxNFST/8QAGwEAAQUBAQAAAAAAAAAAAAAABAACAwUGAQf/xAA3EQABAwIDAwoFBAIDAAAAAAABAAIDBBEFITESQWEGEyIyUXGRocHRFEKBseEzNFLwcvEjQ4L/2gAMAwEAAhEDEQA/AGRRRRVQvXE9eHG/BwcnZTH/AGeQ63/hMftj7p6j3+2cUa4BGoPIiqs1KPCzfqxXB4htOULn/lE/2/DwoqCW3RKymN4XtA1EQz+YevupXpP27shMVBJDJ6Mi2v1U9GHmDY133oowi6yDXFpDhqFWDaOAeCV4pBZ42KsPMdR5Hn7656lPjHuz6OMQeEctv6HP9p/lqLKrJG7DrL02gqxVQNk37+9PThNtXsseEJ7s6mP+Yd5f0I99TpVXsBjDDKkq+lG6uPapv+1WaweJEkauvouoYexhcfrRVM7IhZblFBszNlHzDzC3MKq7i4ckjr6rMv5WI/arRVW3erD5MbiV8Jn+bE/vXKkZBScm3WkkbwHl/tJVTbwcgtgC3ryufhlX9qhKp94XwZdmQfezN8Xao6frqx5QutSgdrh9inVTL4s7V7LAFAe9Owj/AJfSb5C3vp6VDHGTa2fFpCDpClz+OTX+0LRUzrMKzGEQc9VsB0GZ+n5Uf0UUr7p7AOMxUcI9EnM59WNdWP7DzIquAubBeiSyNiYXu0AUl8IN2eyhbFOO/N3UvzEYPMfiIv7AKkateHgVFVVACqAoA5AAWA+Fe6s2N2RZeYVdQ6pmdK7f9lk0yOJG/AwcfZREfSJBp/6Sn7Z8/Ae/pSxvlvYmAgLtZpG7saes3n4KOZP+ar7jsc80jSysWdzdiep/YeAqGaXZyGqt8Gwz4h3OyDoDzPstLNckk3J1JPM+01iiigVvEVsw2GaRlRFLOxsFUXJPgBXXsXYcuLlEUCFmPM/ZUesx6Cpx3N3EhwCX0eZh3pSP6UH2V+Z61LHEXngqrEMUjo221duHukXcXhiuHyzYoB5uapzSI+Pgz+fIdPGpCFFqKsGtDRYLAVNTJUv25DcorRjcWsUbyPfLGpdrAk5VBY2A1JsOQrfTP4gu86Q4GHPfGSZJZEv9Vh48rTliOVwVSxtfP7qch0s7v7yxY0M+HzNCpAWYqVSQ65uzzWLBToTa17gXsbK9cmy9mR4eFIYUCRxrlVRyA9p1J63PO9IO83ETDYO6lu1lH8OOxIP325J+vlXC4NFypYoZJnbEYJKdNFQhieMGNZyUESKTouXNYfiJ1rNQ/EMVwMAq+weKU9+uFpTNPgluvNoBzXxMfiPu9OnhUZEVaemFv1wzTFZpsPZJ+ZXkkvt9VvPr18ajlg3tRuGY2W2iqDluPv7qCZdrxqSC2orCbbivo9viK5U2cUxU0UyWZSQVYaqQdRXa2zIz9gVC5rG5G6t4J6yoaXsLLXIzvuKnLhdxGTHJ2Ejg4iMc/wDVQaZvxDr8fY/6qJu7imhxZkhJQxm6kdCP19lWa3L3uTHwBxZZUsJE9VvEfdPMfDpRjHi+yslV0jwz4gAbJJBtoCD9iljaWASeJ4pBdJFKkeR/frVb9t7IfCzyQv6UbWv6w5qw8iLGrM1G3GHdnPEuLQd6LuyecZOjfyk/A+VMnZtC43IvAq3mJuad1Xffd7KIanXhTtXttnopPehYxH2DvL/Sw+FQVUh8GdrZMTJATpMmYfij1/tJ+FDQOs9aPHIOdpCRq3P38lMhqvvEeDJtLEfeYN+ZFNWCqDuL0GXaJPrxIfhmX9qIqB0VnuTzrVRHa0+iZNWN3Lw+TAYZf/RQ/mUN+9VytVntmQ5IY09VFX4KBUdNqVY8pXdCNvErfI4AJOgAufZVadvbSOIxM0x/iOWH4b2Ue5QBU5cRtrfR9nzEGzOOyX2v3T/TmNV+pVLswE3k5BZr5j3D19EVNvCfdn6Phe2cfWYiza81jHoD3+l7xUZbjbt/TcWiEfVp35D0yA+j/MdPjVhkWwsNANLUqdnzFLlDW2Ap278z6D1Wa4dt7ZjwsLTSmyIPex6Ko6knSurEYhUVmchVUEknQADmTUCb+75tj5rLcQRn6teV/GRh4np4D30RLIGBUWG0DqyW3yjU+nekzeXeKTGztLJ7EToidFH7nqaSqKKrSb5lejRxtjaGMFgEU4N0dy5sfJZO5Ep78pHdH3V9ZvL40sbjcNXxeWWe8eH5gcnl/D6q/e+HjU0YLApDGscShEUWVVFgBREUJdmdFn8TxpsN4oM3bzuH5SdsbYmH2fCEjyotxmdyAzsdAWY8yeg+FM7eDjbBgsfJhZ4ZMiBfrUykksua+QkXWxWxB6nTSpGnw6upV1DKwsVYAgg9CDzqJv8AxBbsRnAR4iOIB8O6x5kAAWFgVCkD7IfIB4ZvM0cBYWCxD3ue4ucbkqSdh7z4bGIHw0ySggGysMyg8s6ekh8iBSmWqj6SEG4JB8Rp510PtOVmDGSQsOTF2JF+dje4511NVnt5t8864/DQhWeNIsOjBtDicWZIhETcZcvdJN9Nb2tWibaWF2Jh4sNBJHmR1aZWzPPIrAl3spFpHIUAsQAPGwBrxuzjMTFLmw8jxesykhSBe2Ycm5mw8acRYnmxY9WY3YnxJ6moJZdjIaq9wrCjVnbkuGjzTw3m4n4nFXWM9hEfsoTnYfek5+4WpnUUUC5xcblbiCmip27MTbBFFFFNU6tRRSBu5vrhsaPqns/WJ+7IPd9oeYvS9erYEEXC8nkjfE7ZeCCq1bXxWFfbO0Di5TELlY3VS3fUqO8o5rYG9N+fbEQJAcNa9iL2PmLi9PPZmO2fFtzaJ2j2fZlyE7RC4zZtbAA62pS322zu/JgZlwwg7fJ9XkjdWD9CGsKjfE15uVYUeKT0rSxlrHtUZbvrdXbqWp07u7wSYOdZojqNGXo69VP+ehtSfgt2JoMHDOyfVTjMrjUXN+63qnTTxrxQUhIeVs8OZHLRNabEEZ/VWY2FtuPFwLNEbqw5dVI5qw6EGuvFYdZEZHF1YFSDyIIsRUBbi75NgJtbmCQ2kTw8JFHrD5jTwqfMNiVkRXRgysAysNQQdQRRkcgeFjMSoHUUuXVOh/u8KuW8+wWweJkga9lN0J+0h9FvhofMGte7m1Po2Khm6I4J/CTZh+UmpY4tbs9vhxiEH1mH1NubRn0h/Ke98ahagpG7Dsls8PqRXUvS1tZ394q0yNcX8ah7jXBbEwP60RX8r3/6qShxUxoiSKMxoEQJmC5nbKLXJY2B08Kb+19vz4oqcRK0hW+XNbS9r2AA8BU0szXNsFU4ZhE9NUCV5FhfvXPs6DPNGnrSKv5mAqzyiquQzFGDKbMpDAjmCDcEe+nLg+Je0Iz/AL/P5SKrD9AfnTIZAy90ZjGGy1haYyMr68U5+Ne1rvBhwfRBlb2nur8s3xqMKUdv7ckxc7Ty2DMALL6ICiwAv8ffSzw33b+l4xcw+qhtI/nY9xfe3yBpjjzj8kXTsGH0XT+UXPf/AHJSfw03Y+iYQM4tLNZ38VFu4nuB+JNO40VHHFDfvsVOEgb61h9Y4P8Au1P2QfWI+A9tHkiNqwzGS4hU5auOfAewSDxP367djhYG+pQ/WMP4jA+iD6gPxPsqPaK6Nn7PknkWOJC7toFH6nwHnVc5xeblehU1PHRw7DcgNT6laFUkgAXJ0AHMk9AOpqVNxeFdss+NXXmsB5DwMvifu/Hwpd3G4cR4MCWa0mI8eax+SX5n73wtT2tRcUFs3LLYnjZkvFTmw3nt7uC8qtq9ViubH7SjgQvK6og+0xAHs8z5UUswASbBdRqIeMO/WAxGzpcPFi80xZSEjznMUexSTSwXQnU8wp10ro3o4y2DLgkvb+K4/sjP6t8KgmcjEvJLJIiOzejlCjprZbAe4VGJGnRHPw+aMN2xYnQHI2/v1STauvZeGDyqp5XufYBe3ypzRbPiCgBVYeNgb+d69JgYwQVRQRqCBY1CagZhXMPJ+UOa9zmkZXGa3KtgAAAByA5Cs0UUEtmAALBFFFFJdRRQBRXLrlwvSOQQQSCNQQbEeYPSn3uzxangsmJBnjGmblKo9vJ/fr50wqKe1xbmEPU0kNS3Zlbf7+KmrdbYGzMRiJ8XDlmknsXjlCsYz1tGwut/GlfeLh9hMXh3h7KOLPbvxxorrY30NqgLD4po2DxsUdTcMpswPkRTt3Q40YhcW0eNPawhbXVVDqR9o2tm86Njm2ussXiODmnIMRuCbAb1MmC2BFHhUwpUPEkYjysL5lAtrUTb88M3wuabDXeDmV5vF7fWTz5jr41LWy94IMQmeGVHXyIuD4MDqD7aUOdSPY2QICjrZqGTo/UH+6qrNPnh/wARPoQaGfM0NiyZdWRueUD1W+R9ppV4m7hQwo2LhZYtRniOisWPOMdG+7y9lRjQB2onLcMdBilPmMvMFObevf3EY0kE9nD0iU6Hzc/bPy8qbNFFMLi43KOhgjgbsRiwRRRRXFMiiiikkit+Cx0kLh4nZHHJlJB/+vKtFFJcc0OFipJw/GST6K6ul8TbKkgtkN9M7L0I52Gh8qjmaVmYsxLMxJLHUknUknxrxSxunsNcXikheQRBuvVra5E6Zj5/PlTy5z7AoGOmp6Fr5GCw1P4XjdzdmbGy9nCvL0nPoIPFj+3M1Om6e50OAjyxjNI3pykd5z4fdXyFKGx9jRYWJYoUCovxJ6sx5knxrsdwASSABqSdAB4k0bFCGZnVYvEsVkrDsNyZ2dvf7L1WvEYlY1LOwVRqWYgAe0mmNvNxaggumGtPJ4g2iX2t9r2D41FW3t58RjGvPIWHRBpGvsQae83NJ87W6Zp9Fgk9RZz+i3jr4KSd5uMMaXTBr2jcu1a4jH4Rzf5D21F+19tzYp888jO3S/or5Ko0UeyuGignyOfqthSYdBSDoDPtOqKTMbs9e0EhUZEW7KBqxF+nw+FKdc20kJicAhTbmdNBqR7+VKNxDsl3EIWSQkuF9nMd4XFBtEK6rnXIxOVQoGVT6JJHLXp0pVBvqOtManbw27OXHQ4afOYpmydwgMrH0Tcj0b6H49KKkgvm1ZjD8b5m7JgS37cO77LtpW2VupisT/uYJGHrEZV/M1hU6bI3IweHsY4EzD7TjO3tzNe3utS6BTW038iiJ+Ue6Fn1PsPdRBsrgtM1jiJljHVYxnb2ZjYD5089kcMMDBYmPtWH2pTm/o9H5U7KzU7YmN3KjnxWqn6zyB2DJaY8IigBVUAaAAAAewCs1toqWyrtoqHtrcF5lucPKkg6K4yN7Li6k/CmZtbdXFYe/bQSIPWtmT251uKspWueRVUliAoFyTyA870O6nadMlfwY/UMykAcPA+I9lUSTYnMmRgOdIkYvJbMbE2zdbeNS/xR29g8a64TZsKS4mR7NNGtgBfUXWwbzJvamdgeHEs0+Nw8LBpcIoYD/UINmCnoedqexrgDcoOqqoJXNMTNm2ZzJSdHsMg37V/cbfOpj3P4tCNEhxamyAIJkudALAyLz94+FRXsJJJwyKjNJGO+gF3AGhOXnW9lINiCCOYOhHtHShDJIw5rVRUFBVxXYNeOYTt4kb3fTcRlja8EWiW5Ox9KT9h5Dzpo0UVC5xcblW9PAynjEbNAiiiiuKdFFFFJJFFFFJJFFFFJJFeo5CpDKSGUggjQgjUEHxvXmikkRdS9BxiiXCRs6l8TazINFzDTOW6A87C5qP8AePfXE402le0fSJNEHtHNvfekGlHZe7uIxJ+oheQesBZfzHT51IZHvyVVFh9JSEyWHed3ck6ipC2VwZxD2M8iRDwW8j+zoo+Jp57K4UYKGxdGmYdZTp+RbD9ac2B5UU+OUkWQO0eHvooRweBklbLEjyN4IpY/LlTt2Twmxs1i4WBT/qG7fkW5+Nqm3C4JIlyxoqKOiqFHwArfU7aYDUqjn5RTOyiaG9+ZUe7J4NYZLGd3mPgO4nwHe+dOuDdTCJGY1w8WRhZlKBgwBuM2a5bXxpXrmG0Iy7x5xnjVXdb6qr5srHyORtfI1O1jW6BUc9ZPP+o8n7eCqhxTwSRbWxaRoI1Elwq6AZkViQOlySbcta7eDsKf+aQPNGzRxn0wrMkcjXWFpCAbDPYAm2pHhSNv/ixLtPFusiyK07lXTVSubu2PWwsL+XXnT0/8P+84w+ObDvouLUKDflJHmZR7wWHttT0KrHis0UUkkUVii9JJZorF6KSS5INrwv6EsbfhdT+hpD383O/8zgWHt3hAbMSmucWtlYdRVfwK3RYx19F3X2Mw/Q0H8TwWudya/jJ5flSrjuBeFMMaYeWSB0vmlXVpCfX/AMCo12XuRiU2zNgYsY8UmXN23evIoAbWxv1+VbYd7MYno4qcf8Rj8ia6oN/MYsna9qGktlztHEWt4Zst7e+nfEt3hDO5OTjquafFSNsDhKsGKgxbzu+IiBEjAACYm4zN15G3nakXjXiV7TDxgLmys7GwzWJCqL87aNSVDxfxw59i3tS36NSBvRvNJjphLKqqyoEsl7WBJvqfOmyzNc2wROG4PPT1IkktYX0KR6KKKEWuRRRRSSRRRRSSRRRRSSRRRRSSRRRRSSWzDT5HV7XyMGseRykG3yqz2EkDIrLyZQwtysRf96q7T1w3FjFxxRxIsQEaKgJVmJygC5u3PSp4ZAy91QYzh8tXsGLUXU5UXqBMRxS2g38YJ+BEH6g0n4jffHP6WKm9zZf7QKnNS3sVK3k7UHrOaPH2Vi71pmxiJ6Tqv4mA/U1WmfbE7+nNK34pHP6muVmvz19tM+J7AiW8mj80nl+VZDEb2YRPSxMA/wCIv7Go24hbxbNjTGYqGfPi8ThvooCM1iCdWGmhy215d3xJvEe1ZxHJE7agZu6PHow6X1HwpBx2MMjliTboD0HQWqdj3Osdyp6ylhpi5lyXA23aWBuualfdLFrFjcPI6lljlVyFbKTlNxZumoFJNq2xxHKXGmUjrrc3tb4GpCq5g6QuL9vcrCz8b2+xhQPxSX/RRSdPxoxZ9GKBfc7fq1R5hgci3OY2He8dK2VXGV+l16FDhNHsh3N6jeSfVO/EcV8e3KRF/DGo/W9J8+/uPfnipf5SF/tApAopm27tRjaGmZpG3wCUzvPi/wD9rEf/ANZP80UmUVzaPapfh4f4DwCKKnqDhZs9f4Jb8Tuf0IpQw+4uBT0cLD71Df3Xoj4Z3aqB3KOAdVrj4e6roWrfDg3f0Udvwqx/QVZXD7GgT0IYl/Cij9BXWqAchb2U74bihncpf4x+f4VbYN1cW/o4ac/8Nh+orm2nsmbDsEnjaNiMwVrXsbi/xBqzlRLxs2faTDzDkytGfapzL8i3wpskAY24KnoMbfU1Aic0AG/aoyooooZadFFFFJJFFFFJJFFFFJJFFFFJJFFFFJJFK67o4worjDTFGAYMFJBUi4OnlSXBAXZUX0nIUe1jYfM1Z7BYcRxog5IoX8oA/apoo9u91SYtiTqLYDACTfVVpm2TMvpQyr+JHH7VyNobHT21acikzb2BZ4JBCkZmKkIZApUMdMxupBte9iNbW61KabiqtvKU/NH5/hVroqZN4ts7HwUI+lfRppQtiIoozJKyizHLHpHdgeZAHLpUC7w75dvJmhw8WGQElVjzEkHQZ2ZiGI8gBem/DO7UQOUkW9h8kn7xyEy2PIKLe/Wkqul8VmDFhmdiO+TyAvcAeenst5099xOHuH2oUSLESpKiZ8QGjGRRmIvE4PeJugytb7RubZaMaNkALJ1U3PzOk7SmRg8GZM1vsqW+HT304cJgEaNO5bRWPmRfQj/vnUsR8Auyv2WIXXq0bXPtIb9q5p+C+LHoyQt55nB05fZtQ8pecgFeYc2iibtSPBJ1Fj9yEwaKdJ4a43M6IsbtGQHVJoyULAMoZSQVupBFxyrjm3Exyc8LL/KA39pNCFjhuWsZXUzurI3xCQqK7Zth4hPSgmX2xv8A4rjdCNCCD56frTUQ2RrtCFiii9FcUitPRemBtXjHhY7iFJJj4+gnxbX5Uzdq8W8bLpHkgX7gzN+Zr/IVZOnYF5zBg1XN8thxy/Km3EYpI1zOyqvixAHxNNPa3FTAw3CuZm8IhcfnNl+dQhjdoyzNmlkeQ+LsW/WueoHVJ3BXkHJyMZzPJ7slIu1eNE73EESRD1n77fDRf1pl7W3hxGKN55nksbgE90HlcKLAfCk61PLdnhficVZpB2ER1zOO+w+6nP3m3vqG75DZWvM0WHt2yA3jv90zaKce/G6RwGIyC7ROM0bnmbaMp6XB+RFNymEEGxR8MzJmCRhuCiiiiuKVFFFFJJFFFFJJFFFFJJFFFZApJL1FMVYMpKspuCDYgjkQfGnfsritjYbB2WZR0kGv51sfjeu9+D05wySI47YrmeF9AL6hVfxA5369aY2P2fJC5jmRkcc1YWOvI+YNjrUlnx56KsElFX3bk4jx+m/wUubK4zYd7CeOSI+I+sT5d4fCk/i3xIgXZpTCz5pcSezUxOVZFWzOzW1GlltpfP5GomxOIEaljew8KbGJZ5mL2bJfoLhR4fCioZHO10WZxegpqcgQ32ju1AHatWz9nyTyLFCjSSPoqqLk9T7gAST0AJpybsrs8wzRTqTiplCQSuxWGGRmYd4hgAoAQ5zcanSwJOnA7xSbNb/YyEleLLJKwVn7zXyqDcR2CqOp1NzyAzutslExWHlxa54A4eSMC7EDUKVNgQTa4vyvU5e0C5KpWUk0ji1jSSNbblt4lbvy4XHOrxBIxlSJo4mjhdVRLBCb5yAQC1ySdTzqx/DfYf0TZmGiK5X7MO4y5TnfvHMPWFwtzr3a9bN3zwGKChZY7jUJIArAjlZX/anGGroIOiikifGbPBB4rNqxas0V1RrysYBJAFzzNtTbTXxrNqzRSSWLVqkwiN6SKfaAf1rdRSXQSNEntu9hibnDwk/+2n+KKUKK5YJ/OP7T4qq9FFLu7u5eJxp+qSydZX7sY9h5sfZeqoAnIL1SWZkTdqQgBIVOfdrh7isZZgvZRH+JICAfwLzb9POpN3Z4X4bC2eQdvKNczjuKfupy95uaeYFFMp97llq3lD8tMPqfQe/gmvuzw8wuDswXtJR/EksSD9wck92vnTooJqNd+uKQjzQYIhpOTTCxVPJOjN58h50QS2MLPxx1GIS2zcd5O5b+LO3sL2Bw7jtJzZlCnWI+ux6aaZet/fUN16klLEsxJYm5JNySeZJPM04ty9yn2hI2pSJB3pLX7xHdUDqeRPl7qAc4yOyW5poYsNpum7IZk8eATbopZ3k3TnwL5Zl7pPdkXVH9h6HyOtI1MIINirCOVkrQ9huEUUUVxSIooopJIoor1HGWIVQSxNgALknwAHM0kibarzTg3FxuGixkb4sHIuqnmqv0ZxzIHlyNjSi/C3FrhGnYAOve7Dm+TqTbTMOeX29dKZwp9iwgkIPnIayN7GO4G25WkilDKGUgqwuCDcEHkQRzpu47cqOfFzTYhUkjlgiiVbHOrRtKxbN09MAWI5a1FW5XECXAkI95MOTqnVPvR35fh5HyqU8XvPBihDBA/afTFcN2bZZIoQjLJLrqpDFVtzudORo9kjZAsHW0E1A++7c4f3IqAeJbYbDYgwYKYyqCe0zAEIwJUxZvtEEa6eGppsQ7fcMCQCALZR3RrbWw61JO+fCeHCYyJvrBg5pY4bs92DztJmysBdViRc12zXNr31tEs8YV2AOYKSAfEA8/fTubba1kOa+oL9svN8vJODFbGEjK6nLcAkG5JvqST40rGnxtvhfMqCbBt9JhdQ620kysMwOX7YsRysfKmQ6EEgggjQgixB8CDyoCTa0ct3hwpSHSQG5dba7+7csUq7K3pxWG/wBzPIg9W+ZfytcUlUVECRorJ8bJBZ4BHFSPsrjTMthiIUkHrISjfA3B+VPLZPFLAzaGQxN4SjL/AFC6/OoGoqZs7wqefAqWXqgtPD2Vo4MSrjMjKynqpBHxFbarBgNpywHNDI8Z8UYr8QOdO/ZXF3GRWEuSdfvDK35l0+VTtqW7wqOfk7OzOJwd5H2U4UUwtk8YcJJYTK8LeYzp+ZdfiKeGztswzi8MqSD7jAn4cxU7XtdoVRzUk8H6jCP72rtorFFPQqYO7PCSCCz4k9vJzy8olP4ft+/4U/Y4woAAAA0AGgA8hXqsU1rA0WCJqKqWodtSuuitWJxSxoXdgqqLlmNgAOpNcu29uxYSIyzsFUcvWY9FUdTUG7479S49rapAD3Ygefgzkek3yHTxpkkoZ3ovD8NlrHZZN3n24pZ364mtiLw4UlIeTPyeXyHVU+Z8uVMCit+BwLzSLHGpZ3OVVHUn9B1vVe5xeblb6npoaSPZYLAan1JXbu3u9JjZ1hi66sx5IvVj+w6mrCbE2NHhYVhiFlUe9j1Zj1JNJ25m6aYGAILGRrGR/WbwH3RyA9/Wl9jYa0dDHsC51WIxbEjVybLOoNOPFNDiht1cPgmQhWef6tFYAj7z2PgPmRUEU49/d5fpmLZlN4o/q4/AqDq38x19lqRtlYAzzxxLzkdU+JsT7hc0JK/bdktVhVL8HS3fqcylUbiY0xJMsDOkihhksWseV15jTypHxeAkiNpY3Q+DqVvbwuNas5h4AiKiiyqAoHgALAfCol424i8+HT1Y2b8zAf8ATUkkIa26Aw7GZamcROaLG+ajdUJNgCSdABqSfADrStgt0cZMfq8NKb9SpUe8tYCuTY82TEQt6sqN8HU1ZoU2KIPvdFYticlEWhjQb31VY9p7Mkw8rRSrldNCLg8wCNRodDTs4TbXjhxmSRV+uGVHIGZHGoAboG1HttXfxn2TkxMU4GkqZD+JOX9JHwqO0cqQQbEG4I5gjUEUw/8AG/uRLCMRos8toeB/2rTVDnFDcXsGOKgX6pz9Yo/hsT6QHqk/A+3SRtyt4xjcIkumcdyQDo68/cdCPbS1PArqVYBlYEEHUEHQgijnNEjViKaolw+oPDIjtVW6Vd2t45cFOJospNsrKw0db3K35jXW4pU3+3MOBmulzBIT2beqeZjY+I6eI9hprVXkFh4r0FjoayG+rSrC7D3iw208OwABzKUlhb0lDgqQfEEEjMPH3VC83BCZcRl7KUQ/S8qyM8ZDYXvFnkyG8bBUuCfSzgWB0pM2btOTDyLLC5R15EfoRyIPgalrYm/cm0Y44YpIsNiQ47QOpZZYrHP2Guj8jY8rHnRsU21kdVjMTwd1MTJFmzzH44p8bIhjWCJYTeJY0EZBuCgUBDfr3ba0mbx7k4bGj61LP0lTuyD3/aHkb0rbNwKwQxxJfJEixrc3OVFCi56mwroqcgHIqkjlfE7aYSDwUE7zcMMThbvGO3iH2kHfUfeTn7xf3UzqtPamvvNw7wuMuxXspT/EjsCT99eTfr50K+n/AIrUUXKAjo1A+o9R7KAKKc28vD7FYO7Fe0iH8WMEgfiXmv6edNmhCCDYrVQzxzt2oyCEUUUVxTIr1FKVN1JUjqCQfiK80UkiAcil6LfvHKABipbDxIY/Egk1ikKiu7Tu1DfB0/8ABvgFaim7vdvrDgEu/flYdyIHvN5n1V8/hekffniUmEvDBaTEcj1SL8Xi33fjUMY3GvM7SSsXdjcs2pP/AH4UbLNs5N1WNwzBnVFpJsm+Z/C7N4N4psZKZJmufsqPQQeqo6e3metJlFFAk3zW4jjbG0NYLALKrc2GpOgA5nyqb+G+4wwkfbTL/tEg1B/hKdcg+8ep93SkLhZuL6OMxC+cKH/mkf2/HwqVBRkEVukVj8bxPnCaeI5DrHt4IpkcVd5vo2F7JDaXEXXTmsf229/o+8+FPWaUKpZjYKCSTyAGpNV03v3hONxTza5PRjHhGvo+86k+ZqSd+y23agMGoviZ9p3Vbme/cEi0+OEOye1xxlI7sCFv5m7q/LMfdTHqa+D2yezwRlI707k/yJ3V918x99CQtu8LV41PzNI62py8fwn5UIcYZ820AvqRKPiWb96m+oA4mYjPtOf7uVPgg/zRVQegs1yebeqv2NPomuGtr4a1aHBS5o0b1lB+IBqr1WR3Snz4HDN4wp8QoB/SoqY5lWPKVvRjdxPokXirsrttnuwHehIlHsGjf0k1BFWixeGEiMjaq6lSPJgQfkarLtDBmGWSJucbsh/lJF6VS3MFO5OT3jdCdxuPqnVwv3m+i4sRubRT2Rr8lf7DfE5ff5VOoNVYvU/8PN5vpmEUsbyxfVyeJIGj/wAw19t6dTv+UqDlDRWIqGjXI+h9Et7Z2RHioXhlW6OPeD0ZT0IOoNV73n3ckwU7RSajmj9HTow8+hHQ1ZGkHfHdRMdAUawkXWN/Ubz8VPIj/FSTRbYuNVWYViRpJNl3UOvDiq44lbqVByltAfb/ANmtsPcy5SVy2ykGxFuRBHI16xEZjlkib04WKOBYgMCQRfxFvnXmgTcZLdRbEpMozvl9FLO4vFMPlgxrANyWc6BvKTwP3uR626ycDVWKfm43Ex8LlhxJMkHJW5vF/wDJPLmOnhREU+5yzeJ4Je8tMO9vt7KbKK04PFpKivGwZGFwym4I8q3UasiRbIrBFMvebhdhsTd4x2Ep1zIO4x+9Hy94saetYprmhwsVLDUSQO2o3EFV03i3MxOCP1sd06Sp3oz7T9k+RtSHVpZIwwIIBB0IOoPtFMLebhHBNd8Mewk55ecTH2c092nlQj6cjqrWUXKBrujUC3EafUKF6KVNu7s4jBtlnjKi9g41RvwsNPdzpLoUgjIrTxyNkbtMNxwRRRRST1km+p5nWsUUUkkU9uG+4/0yTtph/s8Z5H+Kw+z+Edfh40kbm7pvj58gusa2Mj+qvqj7x6e89KsDgcCkMaxxqFRBlVRyAoiGLaO0dFnMaxPmG8zEekdeA91uVbaDlWazWjG4tYo2kc5URSzE9ABc0esOASbBMPi9vN2UAwyHvzi7+KxA/wDUdPYGqGqUt4ttti8TJO32zoPVUaKvuHzvSbVZI/bddelYZRikgDDqcz3/AIXuGEuwVRdmIUDxJNgPiasxsjZ4ggjiXlGip8Bqfedag7hnsrt9oRXF1ivK3h3fR/qI+FT6BRFM3IuWc5Rz3kbENwue8oquG+OIz4/Et4zMPynL+1WPY1WDaM2eaR/WkdvixP70qk5ALvJtv/JI7sA8z+Fz1YDhpNm2Zh/JSv5XYVX+px4QTX2cB6sjj4kN+9R056aseUTb0wPY4fYp7VB3FvZPZY/tAO7Oof8AmXuN+gPvqcqj/jJsntMGkwGsL6/gfun+rKfdRM7bsKzmDT8zVt7Dl4/lQvTm4e7y/Q8WpY2iltHJ5Anuv/KfkTTZoqvaS03C388LZ43Ru0IVpwaKZnC7eb6VhBG5vLh7I3iyfYb4C3tFPOrRrg4XC8vqIXQSOjdqFEnEHdXBYbD97EJHimeWYGVgrT9o5dlPsuApPgATrUTtteIfbHuvVo9q7vYbE2OIgily+j2iBrX52vyqEOMm72FhxEcOChAnlQs8Uad1EX+Lp6Oga/Swv7YZIg47St8PxWaBnM3Ft1wT9Mu1MSWSRw2uVdGVxyI8DXPNjMx0xAUeABpWw0OVAp1sLe2uTaaqqaICzd0aePWh2uF7WWhqaaRsXOF265uXeAsR22Tt3G33m2fazmWEm7ox0P3kP2W/XrUh7H4hy7S2nFHgAfocSZsTI6WuzA5UBPIg+HPXoKg4bOtAEYnu94269bV2bnbxy7OXt4mym9yp9Fx6jDqP0qWN+zffmquvoeec2zQw7Fyb9lsj76qTd9N6Np4dsQzY7AwJCbrGgzzkNcxrkYHvMPdzpa3f4knD4PBHaudJsXmtJksgGbuGS2i3Ug8uWtNbhzu/h9rYmXH45g+JMvaLhr2QIBZSVPpqNPZbXnUo75z4WLBvJjYllhjs2Qpn1uAuVfG5AvRQIOiy72OYbOFljezfCPAJC8is4mmSFcttC/2tegFL1RTu5sLE7Xxce0MephwsJzYXCHytaRx4aA+fs5yvXU1acVhEkUpIqup0KsAQfaDUc7y8HUe74Nuzb/Sckxn8LalfmPZUmUUxzA7VFU1ZNTO2onW+3gq4Yjc7GIxU4aa407qll9zLoRRVjrUVB8M3tKvByjm/g3zVWKKKKCW2U6cJogNnIQACzuSQNSQxFyeugtTzooqzi6gXmFf+6k/yP3WaZvFpyNmyWJF3QG3UZhofKsUUpOoe5coP3Mf+Q+6gqiiiqteoBSZwRUdpiTbXKgv1tdtPkKlyiirGDqLzvG/3r/p9gtc3on2H9Kq3RRUVTuVtya/7P/Pqipk4K/8A4cv/AL5/sSiio6frqyx/9me8KRKQd+lvs/FX/wBJqzRRz+qVhqb9ZnePuq6UUUVVL1VPfhA5G0LAmxie46G2Ui/jrU4Ciij6fqLA8oP3h7gg1qbCoWzlVzWy5rDNl9W/O3lRRRCoVWvbkYXEzBQABK4AAsAAxsAByFcNFFVBXrEP6be4fZFaJ4xYCwtcaW0rNFdGqbOAWnuSjsiZkniZGKsHWxUkEXIBsR5VZrKCLEXB8daKKMptCsnykHTj7ivVZooopZVFFFFJJFFFFJJf/9k="/>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zh-TW" altLang="en-US"/>
          </a:p>
        </p:txBody>
      </p:sp>
      <p:sp>
        <p:nvSpPr>
          <p:cNvPr id="30728" name="AutoShape 19" descr="data:image/jpeg;base64,/9j/4AAQSkZJRgABAQAAAQABAAD/2wCEAAkGBxATDw8PDxQQDxAPDw8PDw8PFBAPEA8QFBEWFhUUFBQYHCgiGBolGxQUIjEhJikuMS4uFyEzODMsNygtLiwBCgoKDg0OGBAQGjAkHiYvLywsMCwsLywuLDQyLC0sLDIsKywsNy8sNywsKywsLiwsLTcsLCwtLC4sLCw3Ly8vL//AABEIAMIBAwMBIgACEQEDEQH/xAAcAAABBQEBAQAAAAAAAAAAAAAAAQIDBAUHBgj/xABJEAABAwIDBQUDBwgGCwAAAAABAAIDBBEFEiEGEzFBUQcUImFxMoGRIzNSYnKhwRVCQ1OCsdHSJJOissLwNVRjg5KUtNPU4fH/xAAaAQEBAAMBAQAAAAAAAAAAAAAAAQIDBAYF/8QALxEBAAICAAQEBAQHAAAAAAAAAAECAxEEEiExBSJBURNhcYGRseHwBhQVMjNCwf/aAAwDAQACEQMRAD8A7ihCEAhCEAhCEAhCEAhCEAhCEAhCEAhCEAhCEAhCEAhCEAhCEAhCEAhCEAhCEAhCEAhCEAhQb4pDI5BYQqu+cnb4oLCFVdM5Rmpd1HwQXkLPNU7r9yBVu6/cg0EKo2oPkl3zkFpCp79yBO5BcQqbqggEkgAC5JsAB5lO3zkFpCrCUp28KCdCqumKY6ocguoVDvL0oqXeSC8hVmzFP3hQTIUG8KN4UE6FWMxRvigsoUAlKcHlBKhRh5S5igehMzJboHISXQgplNzIJTSUD8yVQ3ShyCS6a5qA9OUFdwTCrD2qFwVAx6sBypkqWKRBMU1Oc4AXJDRpqSANTYappI18jY+R80CSAlrgLAlpAJ1ANtLjmFzrZzHpaer7vUOcGOcInNeSd07gLX4AHppY+S6KCvLbb7L95Zv4Radgs4DjK0cLfXHLrw6W6MF6xuto6S5OKx3ty3pPWP3+/k9i1DisrZbEDNRwyP8AnA0xy8fnIzkcffa/vWi8rRManTqrO4iSEpCEoTlFQOSNUj7KMBBOwqUFV2lTtKBShIUBAjk1PITCgcCngqJOCCUJyiBTroJLpbqMFOugchNQgplNJT3BROQBKbdBKbdA66cHqK6MyKstkCVzAVWBT2vUCPYoyFY3nVI5rSqIiQ5rmO4OaWm4B0IsdDx4rmdZ3zDp8wvlcdHamKYdPfzB1HJe+lxWla7KZW352u4D1IGn4K9ljljsd3NE8a+zIxw/cV0Yr2xdZjpLiz4qZ5iIt5o+angeLx1ULZovsvYfajeBq0/x5hakZXm4dmu7Td4ojYO0mpnnwys5BjzwcDqM1+lwCVt0lS14JbfQ5XNILXMdxyuaeB/DUXGq035d+Xs6cfNy+bua9u6mziwiqHASDgGT6Br/ANvRp8wzqVcSTMa5rmuF2uBa4dQRYqpSyO1Y83fHYF302m+V/vAN/MOWLNcc6yic9IU0oHApyiTw5A8KRrlGClQTgoUIcpWyIFCCE4WKMqBmVACelBQNASgJ10t0CAJwCUJQgSyE6yRBXcFC9ilJSFRVVyZdTyMUDgqGlCFn47jEVJTyVU5IiiyZsozO8TwwWHPVyIv3TrrLGPUhAImYQQCCM1iDwI0XgYNoMQdjksJqJosMEjnteYI3xuYGBwjbI6MkAuuL3RXVAU4LAxTayighknkluyMXIja97nEkAAC3EkgakDqQnbL7U0lfFvKV9y0DeQvs2aInk9vTjYi4NuKCPH9l21DzI15jkNr3GdpIFr8QQbAcCsSj2cxOlfnppI3C93MzeB/2mPsPvv5rLrtpcQk2gmoaOdkVNTxZpzLEyeJgjiD5HkaO9p7WaOGq97HtDRG39JpzwuRIwD3ardXiLxHL6OW3CY5tzdpSUOJvLR3qJ9M/gSflIT5iRtw0fat71ZmpsxEkZDJLWDx4mvb9F4/Ob77jiCNVyfs/2wqt/VPxOtlZT07bxRSxxA1JLnN0dkzusMps08xc24rP2nl88gpIHUzS53yrxd04tbOYyMjX8+ZI0JXPa0R1d2HDa8xWPX3dap6kk5HDJIBcsvcEfSYfzm+fLgQCkqWEWe0HMy+g4vYbZm+ugI82jqVwvF9o60sdKaiSoycAD4Q53hyuibbKTcD9xWbGc9zmvIBnfA4h0sItrqPbb58Rz6nV8WdbiHfXw6vxIpN+/rEdPpPWOvy0+ixqA4aggEEcCDwSFfO/5Tqt4O7TywuhDWztY5wBYRdklgRrchh1+ieZXoqLtErKctEsrJmk2y1AFz6PbZw9TdX4vbcMP6daebltHlnXXp+DspCFybabtWmjNI+kjYA/O2pgqAXjMCzKWSMINiC7X7l0USYh+qov+ZqP/HW2JiY3DhyY7Y7TW0alqApwcvDUW3rZal1JH3PvDZHRGJ0taDna7K4X7pbiON07b/GcTpsOnqYxRwmMxXkZJLUSND5Ws8DHwtbe7hqb6X04WrB7nMluvG9nOP1ddhxqKljI33kjiljsBPlBG83euUhwI6G3ABYnZjttiOIMqGyNpHOpxBeR29hL95n4hgcL/JngBxQdPa5StkWJva76FF/W1H/aWDt3jGI02HVNRH3SJ0bWeNjpZXtDpGtu1r4w2/i5/BB70PTgQvD9mG0FXW0DaisbFfO5kcsehmDDlc58Y0Ybjkdeg5+wDkFnRLcKuHJ10E10XUYKUIH3QkshBWumlyY42TN4ipSVG8IzIzIIHrn/AGm4XFVOpoKjEIKCBt5JIJSxhmOYgSNLnC5AzDXQcea6E8KEm3Ow4k3sB5ojwu3W2lJBhcsdHUwyyyRilgbBMyRzA5uUv8BJGVgOvW3VU+zPFooqOOWtxRr5ZWk92qKuFzYGl3g0ccwfax46ZrW0XkcbxP8ALOMsYd8/DqQkOMTJJXbhrhvJMrLuvI7K0WGgy9Cuk492g0VPSTTQTRSyxjJDTsdZ+9IsxrozZzWi2txwFkFLbvFcLqaUsmrWPhjdvZaWililqKpzfYjABJAvqdOhJGVUNhdrMMZR1EsVKyhmpYS58IGaSdmYBmWYgOku8sBB1BcPJR9i+ASMjlxSozb6szCIvuHGIuzPk/bd9zb810eppGSui3oz7qVszGuJyiRoIa4tvZ1rki/A2PEAoOSditVO/EcSdLka+RplqQ9jt8ZTKRkab+ABziSCDwA8x6jtRx6qojR1FJId5ncyWkcC9k0JFw9zOVnaZhY+LnZeN2Emp21u0D6tjJYGiQvika17ZCK27G5XaEl2W3nZeWNayWpmaaenjOd7g2FkbI2tDrANbbTQjnrqVha2nTgwfEnrOo7fdo7TYlVVJzvc900rmhupAib7RDbey0Wtp15kqpBVMa4QukL5ABcu5np6+XFK6nZyiYTyu2MC/qqGETMkLgYYmlmuZjWgcenVc+t1l9yLzjzV5ekz0jvrUfaDqJ5FfKQbHIf7rePX0VkNh76xzSKaVgzi3hhcQwnMHfoz6+HTiFRp9a6Ua+yeBI5M5hK8Wr28fY5kk/Nu5lbPX7OKY3SOkf5O7dpHR72R8jI4qv8AT07/AAsliLeAFvA4tOtvCTa1jYHz+07Wjd5QG/OcAAbeG17BamI7xzY2tY1+UuDHOOV8BPB8bgbgXvduoN+F9VlbRayRM+r/AHnW/BSnW0Sz4is48F8cx2mNT776pMfjDWwNaLNaXADy8K6Tg239RBE9k7o3xxRyOZJK2SSTwtu2Nxa4XuRYOPC4v5c52l/Q/bf/AIVbr4zKd0NIwbyu62OjG+akWmIrP1Z5MNL3y01ufLy/XTT7N8bk/LE9Q0RRmtMrXukzuihdPMHNBs4GxflYDfi4L1e3WC4jBheKSVda2sindTv3O6czcyd6htuiXHKzll8utyvJdnODx1NbiVE4hgmop2RH6D2TxujcB9VzQfctrF9osQnwTE6SvgcJKJ1NDJWXDQ+QVUNmPadXPIsczdCCCbXuel8O0anT2/Y5/oSl+3Vf9RIuf9h74R3/AH0s8HhpMu5fNHm+evm3Y1tpx6r3XZVMGbPxSHQRtrnk9A2aU/gvA7BST02z+MV9O98MpmpWxSNtcGJ7M3EWIInI+KI6uJ6P/W63+urP5VRx2hoKqmkpn1dYGyhoJL6mUaODh4XNseCNgsVxKtw2GqfUQh7zMwk0xc67JHMDiWytbfS/s28l5/sU2oxCqdVirnM8MDI5PlBeUPkLz4Xi3gsx3hN+ItYIjU7Mto8La0YRSyVGeGSbdGqa1jqg5i55ZbQc/CbGw9V0QNXE+wmMS4hiVUQD8mMriLlu+mc42PK4Yu2IScAnBIE4IFCcEiUIHISXQiKj2qJzVdcAonRhFUyCE3OrL41C+JFR5lWrsQghaHTyRwhxytMr2szutfK258R8hqp3AhI1/qEHlqnHJPEzC6Cad7j89JEMPpL39oySBpf7hr1WFD2dSVU7qvG5hUyublbBTXiiibrYZ9CbX0FuPEuXRym2RHH8ZwTGMIdv8OnnqqJvGJ959y0cpIuGX67LedtL9U2arZKikpqmSN0D5o2vfE64LCT562NrjyIVsaKaKTX/ADxQfNNHK41mIEXDXzyEjWxO+eRf4qlQO/pk5AJ+cGltPEOpHRey2srN7X1cnIzva3pZhyA/2fvWTdcVs0bno9di8Iv8HFMW7ebt7+hM5+i74x/zLC2feG75zzlb4dToL3Onqt+yycdfrG08NXEc+n8VccxO6+7TxuO+LlzWn+33+fT0UpJyJnzR3Ge4GYfm6C/rokiJuXF5L+N82vDr/BRS68LkaAcSgPI0NvQgBdGoednJae8+u/uuR4pI3iN4PrWafj/6TaYPnqGyltmMIvxsMuoF+Zuq72MLTc5bcOLvieHwHwV3Z6XxPZyLQ4cuGh/eFjaOWJmIdnDZLZslMeS08uxtI7WEc8zj6+ytkvP0XcerP5k5C5pvuIjT79OGmuW+SLd9GYHIaWqbVxCQyNfnIJjsQTdzePMXHvXRu07E5JcFqiKWeKOUUsgme+iczKZ4SHERzOdqABw6cFzxdn7O6syYbBfjEZID6Mccv9ktW/DeZmYl8rxTg64sdb19/wA+rxGzPeHbMxUdOxxqK6Wppo7gtayF8pdLM420YGF2vVwHE2XtDsTD+SBhDXvjjLGtfMwDO54kEj32P0nDhyBtyXqClAXQ+G87s9sZS0tMymbvpQzOc75ZWOcXOLj4Y3NaOPReHx3CKjBaep/JsDJoq61O6bNPJUQ3DxGDFqDYPcA4cyLgLrgSgoOfdiuzU1JRSyVDHQy1UrXCOQFsjYY22ZmB1aSS82OuoXRAmpwQOCcmgJ4CBQlQAlQJZKlQgYUwpbppKimlIQnJEEbmKJzB5qcoKopOcEmZqtviBVZ9L0QMNkjeI9R+9NdEQmg2IvyIRHBJnXe8niXvJ9S4lRlWcWgMdTURnTJPM33B5t91lXC+bevV77g+KjURIBWZjcV8h88nvK0lFWxZ4yOYLXD1aQfwt71MdtWiWfiWD4uC9Y+v4dWnRYU1jI2uFyWgngTfmp3YbEXA7vXXV1hb3lWq6ga8NflzODQWEvLBa3G3JLUxuMLczWPyloc02I6Jud93l4rGuzAxTZ3MwyQ5bji1pHi9Lc1lYLS2L38gLadCR/BdGwTD2tabMjjvbMI+B815WeExsDTYGR8sxaBYtBkcGgnnwJtyWUZZ5Zhu4PhYycTTX3QoTEoKw5nqZ4P2k5dV7J3HuUw6VT7e+KJcpzLsXZZTZcODv1s80nqBZn+BbsE7u+L41inHw3X3h6pKAVJZLZdzyJoaU4NShOCBA1PCQJQgcClSBKgVOCaE4IBCEIKQkTg8KAtTSoLaRVmylSCZFSISBwRdAqVNuhAOaCon04KmShBxntNwrdV29HsVLA8H/aMAY8fcw/tLyNl3LbrAe90jmMHy0R3sHm4DVn7QuPW3RcONxoRYjQg6EHoQuLNutnrvCq04nBGp81ek/wDJCRNkla3VxA/z0VCoxYDRjb+buHwC1xjm3Z3ZOOx8L5c1o+3Wfwe5pZc9Mxw1cBkt9YaW/FI2QiF0RaGk5buc/S7Te4+H/wBWNsK+SaOvLjmbCKd+7AHsOMgeRz0ys9wK3O8RtN/A3TUtAzFS9Jp0l56c2PJaZx9tr2FzNGUjhqQeVh06rzG0dPLHVzQzaSMLSADcbtwzMLfKx9xBXu9isKM8gncLU8bswv8ApX30A8r6n4dVz/b3F2z4tVyMN2RubTtI5iJoa4/8YetmLBzVmZ+xh8Q/lc8TEbj1/RTSKCKpB0KnC13x2r3eq4XxLh+I6Ut19p6ScxhJDWglziGtA4kk2A+K+iMDw8QUtPT/AKqJjT5utdx+JK5b2XbPGao73IPkaY+C/B89tPXLx9bLsK6eGp05nnf4i4uL5K4a/wCvWfr+kfmQhNspEWXU82jSp1kiATklkqBQlSBKgUJwTQlRCoQhBUsE10aXL5o16KMkLo1G5islyaXBBX1TmylSWCaYkD2yhPBVRzEgeQqi8hVmzqRsiipVzTtK2Qec9dSNLjYuqYWDxGw+dYBxPUDXnrqukhyW6k1ie7ZizZMW+Sdb6S+Uaia+oN78xrdUnld3237LoaovqKItpqlxLnsIPd5nHUkgfNuP0gCDfUX1XGMdwGrpH5KuF8JvZryLxP8AsSDwu+N/JVjvb1XY/OGVFY55DY+7szk6gWebH94962ZGwuqnS7m1Oy8j2ukytyD84jJodR4ATc2F9V5Ts8kG8qW2uSyEtN+BBeOHM3cNeWq9rE1tp4zciJ0cmmheQ1xIJ5WIc4afm+iytEWiIljFprM6evq9pqePC56qBwLYIT8mRu3seQAxjoyPD4i0dOhXz1TvOpcbk3JPUniV0DtQqoooKaihFi472Q6F27YdAT5vN/8AdrwVBSyyucyFrpHtY6QsaLuyNtcgc+I0GqW1BU50uvwXpNisGqK6fdQi0bSDPOR4IW/i8jg3n5AEjX2U7K6qctlriaSHQ7vQ1Mg6W4RjzOvkux4ThcFNCyCmY2KJnBreZ5ucTq5x5k6lY6Zc2uy1hdDFTwxwQjLHG2wHMnm4nmSbknzVreBV7JVdMZmZncpt4EZ1CE4IiQOTwVEE4IJE4KMJ4QOQkCUIFCckCVEKkQhFZxDkmd3n9610IMoSnmPuS5xzB+C1EIMyw8/vSiM8itJCDMMTvVRugPRa6EGIYD0KBG7zW2hBjDN0KkaT0K1UIMzXzSSxNe0se1r2O0cx7Q5rh0IOhWohB4yPYbDWy76OmZDJYi8JkibY/Uacv3JTsZTeOxqBvCC6zmcgRpdn1ivZIQeHxTs/w+pqHVVTHLNI5rG2dLIxga0WADYy3TideZK1sJwKkpQRSwQ09+JjYA93q/2j7yvRIQZuVJlWmhBmZSjIei00IM3L5Jcp81ooQUA1ODVdQgp5U4BWkIKwCcAp0IIgEoCkQgZlQnoQCEIQCEIQCEIQCEIQCEIQCEIQCEIQCEIQCEIQCEIQCEIQCEIQCEIQCEIQCEIQCEIQCEIQCEIQCEIQCEIQCEIQCEIQCEIQCEIQCEIQCEIQCEIQCEIQCEIQCEIQCEIQCEIQCEIQCEIQf//Z"/>
          <p:cNvSpPr>
            <a:spLocks noChangeAspect="1" noChangeArrowheads="1"/>
          </p:cNvSpPr>
          <p:nvPr/>
        </p:nvSpPr>
        <p:spPr bwMode="auto">
          <a:xfrm>
            <a:off x="149225" y="-144463"/>
            <a:ext cx="304800" cy="304801"/>
          </a:xfrm>
          <a:prstGeom prst="rect">
            <a:avLst/>
          </a:prstGeom>
          <a:noFill/>
          <a:ln w="9525">
            <a:noFill/>
            <a:miter lim="800000"/>
            <a:headEnd/>
            <a:tailEnd/>
          </a:ln>
        </p:spPr>
        <p:txBody>
          <a:bodyPr/>
          <a:lstStyle/>
          <a:p>
            <a:endParaRPr lang="zh-TW" altLang="en-US"/>
          </a:p>
        </p:txBody>
      </p:sp>
      <p:pic>
        <p:nvPicPr>
          <p:cNvPr id="30729" name="Picture 21" descr="http://t3.gstatic.com/images?q=tbn:ANd9GcSmmOiVlFhasqG6ZYWz-zyO5HRJxScSFjazfxKQfpyYKbbpnyzdLA"/>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7421" y="-11493"/>
            <a:ext cx="3018256" cy="2260778"/>
          </a:xfrm>
          <a:prstGeom prst="rect">
            <a:avLst/>
          </a:prstGeom>
          <a:noFill/>
          <a:ln w="9525">
            <a:noFill/>
            <a:miter lim="800000"/>
            <a:headEnd/>
            <a:tailEnd/>
          </a:ln>
        </p:spPr>
      </p:pic>
      <p:sp>
        <p:nvSpPr>
          <p:cNvPr id="2" name="文字方塊 1"/>
          <p:cNvSpPr txBox="1"/>
          <p:nvPr/>
        </p:nvSpPr>
        <p:spPr>
          <a:xfrm>
            <a:off x="-5283" y="6453336"/>
            <a:ext cx="1541832" cy="276999"/>
          </a:xfrm>
          <a:prstGeom prst="rect">
            <a:avLst/>
          </a:prstGeom>
          <a:noFill/>
        </p:spPr>
        <p:txBody>
          <a:bodyPr wrap="none" rtlCol="0">
            <a:spAutoFit/>
          </a:bodyPr>
          <a:lstStyle/>
          <a:p>
            <a:r>
              <a:rPr lang="en-US" altLang="zh-TW" sz="1200" dirty="0" smtClean="0">
                <a:latin typeface="+mn-ea"/>
                <a:ea typeface="+mn-ea"/>
              </a:rPr>
              <a:t>Source: </a:t>
            </a:r>
            <a:r>
              <a:rPr lang="zh-TW" altLang="en-US" sz="1200" dirty="0" smtClean="0">
                <a:latin typeface="+mn-ea"/>
                <a:ea typeface="+mn-ea"/>
              </a:rPr>
              <a:t>日本財務省</a:t>
            </a:r>
            <a:endParaRPr lang="zh-TW" altLang="en-US" sz="1200" dirty="0">
              <a:latin typeface="+mn-ea"/>
              <a:ea typeface="+mn-ea"/>
            </a:endParaRPr>
          </a:p>
        </p:txBody>
      </p:sp>
      <p:pic>
        <p:nvPicPr>
          <p:cNvPr id="22532"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396" y="2574196"/>
            <a:ext cx="3137203" cy="388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矩形 2"/>
          <p:cNvSpPr/>
          <p:nvPr/>
        </p:nvSpPr>
        <p:spPr>
          <a:xfrm>
            <a:off x="1856657" y="3249700"/>
            <a:ext cx="1264192" cy="726609"/>
          </a:xfrm>
          <a:prstGeom prst="rect">
            <a:avLst/>
          </a:prstGeom>
        </p:spPr>
        <p:txBody>
          <a:bodyPr wrap="square">
            <a:spAutoFit/>
          </a:bodyPr>
          <a:lstStyle/>
          <a:p>
            <a:pPr>
              <a:lnSpc>
                <a:spcPts val="2000"/>
              </a:lnSpc>
              <a:spcBef>
                <a:spcPts val="600"/>
              </a:spcBef>
              <a:spcAft>
                <a:spcPts val="600"/>
              </a:spcAft>
            </a:pPr>
            <a:r>
              <a:rPr lang="zh-TW" altLang="en-US" sz="1400" dirty="0" smtClean="0"/>
              <a:t>貿易赤字</a:t>
            </a:r>
            <a:endParaRPr lang="en-US" altLang="zh-TW" sz="1400" dirty="0" smtClean="0"/>
          </a:p>
          <a:p>
            <a:pPr algn="r">
              <a:lnSpc>
                <a:spcPts val="2000"/>
              </a:lnSpc>
              <a:spcBef>
                <a:spcPts val="600"/>
              </a:spcBef>
              <a:spcAft>
                <a:spcPts val="600"/>
              </a:spcAft>
            </a:pPr>
            <a:r>
              <a:rPr lang="en-US" altLang="zh-TW" sz="1050" dirty="0" smtClean="0"/>
              <a:t>Billion yen</a:t>
            </a:r>
            <a:endParaRPr lang="zh-TW" altLang="en-US" sz="1050" dirty="0"/>
          </a:p>
        </p:txBody>
      </p:sp>
      <p:sp>
        <p:nvSpPr>
          <p:cNvPr id="4" name="文字方塊 3"/>
          <p:cNvSpPr txBox="1"/>
          <p:nvPr/>
        </p:nvSpPr>
        <p:spPr>
          <a:xfrm>
            <a:off x="63601" y="2204864"/>
            <a:ext cx="2954655" cy="369332"/>
          </a:xfrm>
          <a:prstGeom prst="rect">
            <a:avLst/>
          </a:prstGeom>
          <a:noFill/>
        </p:spPr>
        <p:txBody>
          <a:bodyPr wrap="none" rtlCol="0">
            <a:spAutoFit/>
          </a:bodyPr>
          <a:lstStyle/>
          <a:p>
            <a:r>
              <a:rPr lang="zh-TW" altLang="en-US" dirty="0" smtClean="0">
                <a:solidFill>
                  <a:srgbClr val="FF0000"/>
                </a:solidFill>
                <a:latin typeface="+mn-ea"/>
                <a:ea typeface="+mn-ea"/>
              </a:rPr>
              <a:t>外需疲弱，貿易逆差難逆轉</a:t>
            </a:r>
            <a:endParaRPr lang="zh-TW" altLang="en-US" dirty="0">
              <a:solidFill>
                <a:srgbClr val="FF0000"/>
              </a:solidFill>
              <a:latin typeface="+mn-ea"/>
              <a:ea typeface="+mn-ea"/>
            </a:endParaRPr>
          </a:p>
        </p:txBody>
      </p:sp>
      <p:pic>
        <p:nvPicPr>
          <p:cNvPr id="22530" name="圖表 1" descr="image00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28864" y="1346076"/>
            <a:ext cx="5832648"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文字方塊 18"/>
          <p:cNvSpPr txBox="1"/>
          <p:nvPr/>
        </p:nvSpPr>
        <p:spPr>
          <a:xfrm>
            <a:off x="3870535" y="3140141"/>
            <a:ext cx="1802545" cy="276999"/>
          </a:xfrm>
          <a:prstGeom prst="rect">
            <a:avLst/>
          </a:prstGeom>
          <a:noFill/>
        </p:spPr>
        <p:txBody>
          <a:bodyPr wrap="none" rtlCol="0">
            <a:spAutoFit/>
          </a:bodyPr>
          <a:lstStyle/>
          <a:p>
            <a:r>
              <a:rPr lang="en-US" altLang="zh-TW" sz="1200" dirty="0" smtClean="0"/>
              <a:t>Source: </a:t>
            </a:r>
            <a:r>
              <a:rPr lang="zh-TW" altLang="en-US" sz="1200" dirty="0" smtClean="0"/>
              <a:t>日本厚生勞動省</a:t>
            </a:r>
            <a:endParaRPr lang="zh-TW" altLang="en-US" sz="1200" dirty="0"/>
          </a:p>
        </p:txBody>
      </p:sp>
      <p:sp>
        <p:nvSpPr>
          <p:cNvPr id="20" name="文字方塊 19"/>
          <p:cNvSpPr txBox="1"/>
          <p:nvPr/>
        </p:nvSpPr>
        <p:spPr>
          <a:xfrm>
            <a:off x="4736976" y="980728"/>
            <a:ext cx="3647152" cy="369332"/>
          </a:xfrm>
          <a:prstGeom prst="rect">
            <a:avLst/>
          </a:prstGeom>
          <a:noFill/>
        </p:spPr>
        <p:txBody>
          <a:bodyPr wrap="none" rtlCol="0">
            <a:spAutoFit/>
          </a:bodyPr>
          <a:lstStyle/>
          <a:p>
            <a:r>
              <a:rPr lang="zh-TW" altLang="en-US" dirty="0" smtClean="0">
                <a:solidFill>
                  <a:srgbClr val="FF0000"/>
                </a:solidFill>
                <a:latin typeface="+mn-ea"/>
                <a:ea typeface="+mn-ea"/>
              </a:rPr>
              <a:t>企業加薪意願低，良性循環難實現</a:t>
            </a:r>
            <a:endParaRPr lang="zh-TW" altLang="en-US" dirty="0">
              <a:solidFill>
                <a:srgbClr val="FF0000"/>
              </a:solidFill>
              <a:latin typeface="+mn-ea"/>
              <a:ea typeface="+mn-ea"/>
            </a:endParaRPr>
          </a:p>
        </p:txBody>
      </p:sp>
      <p:graphicFrame>
        <p:nvGraphicFramePr>
          <p:cNvPr id="5" name="物件 4"/>
          <p:cNvGraphicFramePr>
            <a:graphicFrameLocks noChangeAspect="1"/>
          </p:cNvGraphicFramePr>
          <p:nvPr>
            <p:extLst>
              <p:ext uri="{D42A27DB-BD31-4B8C-83A1-F6EECF244321}">
                <p14:modId xmlns:p14="http://schemas.microsoft.com/office/powerpoint/2010/main" val="1471140180"/>
              </p:ext>
            </p:extLst>
          </p:nvPr>
        </p:nvGraphicFramePr>
        <p:xfrm>
          <a:off x="6495752" y="3789040"/>
          <a:ext cx="3240360" cy="2568127"/>
        </p:xfrm>
        <a:graphic>
          <a:graphicData uri="http://schemas.openxmlformats.org/presentationml/2006/ole">
            <mc:AlternateContent xmlns:mc="http://schemas.openxmlformats.org/markup-compatibility/2006">
              <mc:Choice xmlns:v="urn:schemas-microsoft-com:vml" Requires="v">
                <p:oleObj spid="_x0000_s22550" name="工作表" r:id="rId6" imgW="3710953" imgH="2057338" progId="Excel.Sheet.12">
                  <p:link updateAutomatic="1"/>
                </p:oleObj>
              </mc:Choice>
              <mc:Fallback>
                <p:oleObj name="工作表" r:id="rId6" imgW="3710953" imgH="2057338" progId="Excel.Sheet.12">
                  <p:link updateAutomatic="1"/>
                  <p:pic>
                    <p:nvPicPr>
                      <p:cNvPr id="0" nam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495752" y="3789040"/>
                        <a:ext cx="3240360" cy="2568127"/>
                      </a:xfrm>
                      <a:prstGeom prst="rect">
                        <a:avLst/>
                      </a:prstGeom>
                      <a:noFill/>
                      <a:ln>
                        <a:noFill/>
                      </a:ln>
                    </p:spPr>
                  </p:pic>
                </p:oleObj>
              </mc:Fallback>
            </mc:AlternateContent>
          </a:graphicData>
        </a:graphic>
      </p:graphicFrame>
      <p:graphicFrame>
        <p:nvGraphicFramePr>
          <p:cNvPr id="6" name="物件 5"/>
          <p:cNvGraphicFramePr>
            <a:graphicFrameLocks noChangeAspect="1"/>
          </p:cNvGraphicFramePr>
          <p:nvPr>
            <p:extLst>
              <p:ext uri="{D42A27DB-BD31-4B8C-83A1-F6EECF244321}">
                <p14:modId xmlns:p14="http://schemas.microsoft.com/office/powerpoint/2010/main" val="851362622"/>
              </p:ext>
            </p:extLst>
          </p:nvPr>
        </p:nvGraphicFramePr>
        <p:xfrm>
          <a:off x="3153599" y="3789040"/>
          <a:ext cx="3527593" cy="2592288"/>
        </p:xfrm>
        <a:graphic>
          <a:graphicData uri="http://schemas.openxmlformats.org/presentationml/2006/ole">
            <mc:AlternateContent xmlns:mc="http://schemas.openxmlformats.org/markup-compatibility/2006">
              <mc:Choice xmlns:v="urn:schemas-microsoft-com:vml" Requires="v">
                <p:oleObj spid="_x0000_s22551" name="工作表" r:id="rId8" imgW="3604309" imgH="2125887" progId="Excel.Sheet.12">
                  <p:link updateAutomatic="1"/>
                </p:oleObj>
              </mc:Choice>
              <mc:Fallback>
                <p:oleObj name="工作表" r:id="rId8" imgW="3604309" imgH="2125887" progId="Excel.Sheet.12">
                  <p:link updateAutomatic="1"/>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53599" y="3789040"/>
                        <a:ext cx="3527593" cy="2592288"/>
                      </a:xfrm>
                      <a:prstGeom prst="rect">
                        <a:avLst/>
                      </a:prstGeom>
                      <a:noFill/>
                      <a:ln>
                        <a:noFill/>
                      </a:ln>
                    </p:spPr>
                  </p:pic>
                </p:oleObj>
              </mc:Fallback>
            </mc:AlternateContent>
          </a:graphicData>
        </a:graphic>
      </p:graphicFrame>
      <p:sp>
        <p:nvSpPr>
          <p:cNvPr id="7" name="矩形 6"/>
          <p:cNvSpPr/>
          <p:nvPr/>
        </p:nvSpPr>
        <p:spPr>
          <a:xfrm>
            <a:off x="3378540" y="6381328"/>
            <a:ext cx="2425087" cy="276999"/>
          </a:xfrm>
          <a:prstGeom prst="rect">
            <a:avLst/>
          </a:prstGeom>
        </p:spPr>
        <p:txBody>
          <a:bodyPr wrap="none">
            <a:spAutoFit/>
          </a:bodyPr>
          <a:lstStyle/>
          <a:p>
            <a:r>
              <a:rPr lang="en-US" altLang="zh-TW" sz="1200" dirty="0">
                <a:latin typeface="+mn-ea"/>
                <a:ea typeface="+mn-ea"/>
              </a:rPr>
              <a:t>Source:</a:t>
            </a:r>
            <a:r>
              <a:rPr lang="zh-TW" altLang="en-US" sz="1200" dirty="0">
                <a:latin typeface="+mn-ea"/>
                <a:ea typeface="+mn-ea"/>
              </a:rPr>
              <a:t> 日本內閣府</a:t>
            </a:r>
            <a:r>
              <a:rPr lang="en-US" altLang="zh-TW" sz="1200" dirty="0">
                <a:latin typeface="+mn-ea"/>
                <a:ea typeface="+mn-ea"/>
              </a:rPr>
              <a:t>(2015/2/16)</a:t>
            </a:r>
            <a:endParaRPr lang="zh-TW" altLang="en-US" sz="1200" dirty="0">
              <a:latin typeface="+mn-ea"/>
              <a:ea typeface="+mn-ea"/>
            </a:endParaRPr>
          </a:p>
        </p:txBody>
      </p:sp>
      <p:sp>
        <p:nvSpPr>
          <p:cNvPr id="25" name="文字方塊 24"/>
          <p:cNvSpPr txBox="1"/>
          <p:nvPr/>
        </p:nvSpPr>
        <p:spPr>
          <a:xfrm>
            <a:off x="4592960" y="3491716"/>
            <a:ext cx="3647152" cy="369332"/>
          </a:xfrm>
          <a:prstGeom prst="rect">
            <a:avLst/>
          </a:prstGeom>
          <a:noFill/>
        </p:spPr>
        <p:txBody>
          <a:bodyPr wrap="none" rtlCol="0">
            <a:spAutoFit/>
          </a:bodyPr>
          <a:lstStyle/>
          <a:p>
            <a:r>
              <a:rPr lang="zh-TW" altLang="en-US" dirty="0" smtClean="0">
                <a:solidFill>
                  <a:srgbClr val="FF0000"/>
                </a:solidFill>
                <a:latin typeface="+mn-ea"/>
                <a:ea typeface="+mn-ea"/>
              </a:rPr>
              <a:t>消費增稅傷內需，成長動能難提升</a:t>
            </a:r>
            <a:endParaRPr lang="zh-TW" altLang="en-US" dirty="0">
              <a:solidFill>
                <a:srgbClr val="FF0000"/>
              </a:solidFill>
              <a:latin typeface="+mn-ea"/>
              <a:ea typeface="+mn-ea"/>
            </a:endParaRPr>
          </a:p>
        </p:txBody>
      </p:sp>
    </p:spTree>
    <p:extLst>
      <p:ext uri="{BB962C8B-B14F-4D97-AF65-F5344CB8AC3E}">
        <p14:creationId xmlns:p14="http://schemas.microsoft.com/office/powerpoint/2010/main" val="232118123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smtClean="0"/>
              <a:t>日本經濟數據</a:t>
            </a:r>
            <a:endParaRPr lang="zh-TW" altLang="en-US" dirty="0"/>
          </a:p>
        </p:txBody>
      </p:sp>
      <p:sp>
        <p:nvSpPr>
          <p:cNvPr id="5" name="Text Box 29"/>
          <p:cNvSpPr txBox="1">
            <a:spLocks noChangeArrowheads="1"/>
          </p:cNvSpPr>
          <p:nvPr/>
        </p:nvSpPr>
        <p:spPr bwMode="auto">
          <a:xfrm>
            <a:off x="521469" y="6184934"/>
            <a:ext cx="5601661" cy="276999"/>
          </a:xfrm>
          <a:prstGeom prst="rect">
            <a:avLst/>
          </a:prstGeom>
          <a:noFill/>
          <a:ln w="9525">
            <a:noFill/>
            <a:miter lim="800000"/>
            <a:headEnd/>
            <a:tailEnd/>
          </a:ln>
        </p:spPr>
        <p:txBody>
          <a:bodyPr wrap="square">
            <a:spAutoFit/>
          </a:bodyPr>
          <a:lstStyle/>
          <a:p>
            <a:pPr fontAlgn="auto">
              <a:spcBef>
                <a:spcPts val="0"/>
              </a:spcBef>
              <a:spcAft>
                <a:spcPts val="0"/>
              </a:spcAft>
            </a:pPr>
            <a:r>
              <a:rPr kumimoji="0" lang="en-US" altLang="zh-TW" sz="1200" b="0" dirty="0">
                <a:solidFill>
                  <a:srgbClr val="1F497D">
                    <a:lumMod val="75000"/>
                  </a:srgbClr>
                </a:solidFill>
                <a:latin typeface="微軟正黑體" pitchFamily="34" charset="-120"/>
                <a:ea typeface="微軟正黑體" pitchFamily="34" charset="-120"/>
              </a:rPr>
              <a:t>Source</a:t>
            </a:r>
            <a:r>
              <a:rPr kumimoji="0" lang="en-US" altLang="zh-TW" sz="1200" b="0" dirty="0" smtClean="0">
                <a:solidFill>
                  <a:srgbClr val="1F497D">
                    <a:lumMod val="75000"/>
                  </a:srgbClr>
                </a:solidFill>
                <a:latin typeface="微軟正黑體" pitchFamily="34" charset="-120"/>
                <a:ea typeface="微軟正黑體" pitchFamily="34" charset="-120"/>
              </a:rPr>
              <a:t>:</a:t>
            </a:r>
            <a:r>
              <a:rPr kumimoji="0" lang="zh-TW" altLang="en-US" sz="1200" b="0" dirty="0" smtClean="0">
                <a:solidFill>
                  <a:srgbClr val="1F497D">
                    <a:lumMod val="75000"/>
                  </a:srgbClr>
                </a:solidFill>
                <a:latin typeface="微軟正黑體" pitchFamily="34" charset="-120"/>
                <a:ea typeface="微軟正黑體" pitchFamily="34" charset="-120"/>
              </a:rPr>
              <a:t> 日本</a:t>
            </a:r>
            <a:r>
              <a:rPr kumimoji="0" lang="zh-TW" altLang="en-US" sz="1200" b="0" dirty="0">
                <a:solidFill>
                  <a:srgbClr val="1F497D">
                    <a:lumMod val="75000"/>
                  </a:srgbClr>
                </a:solidFill>
                <a:latin typeface="微軟正黑體" pitchFamily="34" charset="-120"/>
                <a:ea typeface="微軟正黑體" pitchFamily="34" charset="-120"/>
              </a:rPr>
              <a:t>內閣</a:t>
            </a:r>
            <a:r>
              <a:rPr kumimoji="0" lang="zh-TW" altLang="en-US" sz="1200" b="0" dirty="0" smtClean="0">
                <a:solidFill>
                  <a:srgbClr val="1F497D">
                    <a:lumMod val="75000"/>
                  </a:srgbClr>
                </a:solidFill>
                <a:latin typeface="微軟正黑體" pitchFamily="34" charset="-120"/>
                <a:ea typeface="微軟正黑體" pitchFamily="34" charset="-120"/>
              </a:rPr>
              <a:t>府</a:t>
            </a:r>
            <a:r>
              <a:rPr kumimoji="0" lang="en-US" altLang="zh-TW" sz="1200" b="0" dirty="0" smtClean="0">
                <a:solidFill>
                  <a:srgbClr val="1F497D">
                    <a:lumMod val="75000"/>
                  </a:srgbClr>
                </a:solidFill>
                <a:latin typeface="微軟正黑體" pitchFamily="34" charset="-120"/>
                <a:ea typeface="微軟正黑體" pitchFamily="34" charset="-120"/>
              </a:rPr>
              <a:t>(2015/2/16)</a:t>
            </a:r>
            <a:r>
              <a:rPr kumimoji="0" lang="zh-TW" altLang="en-US" sz="1200" b="0" dirty="0" smtClean="0">
                <a:solidFill>
                  <a:srgbClr val="1F497D">
                    <a:lumMod val="75000"/>
                  </a:srgbClr>
                </a:solidFill>
                <a:latin typeface="微軟正黑體" pitchFamily="34" charset="-120"/>
                <a:ea typeface="微軟正黑體" pitchFamily="34" charset="-120"/>
              </a:rPr>
              <a:t>、日本財務省</a:t>
            </a:r>
            <a:r>
              <a:rPr kumimoji="0" lang="en-US" altLang="zh-TW" sz="1200" b="0" dirty="0" smtClean="0">
                <a:solidFill>
                  <a:srgbClr val="1F497D">
                    <a:lumMod val="75000"/>
                  </a:srgbClr>
                </a:solidFill>
                <a:latin typeface="微軟正黑體" pitchFamily="34" charset="-120"/>
                <a:ea typeface="微軟正黑體" pitchFamily="34" charset="-120"/>
              </a:rPr>
              <a:t>(2015/2/19)</a:t>
            </a:r>
            <a:endParaRPr kumimoji="0" lang="zh-TW" altLang="en-US" sz="1200" b="0" dirty="0">
              <a:solidFill>
                <a:srgbClr val="1F497D">
                  <a:lumMod val="75000"/>
                </a:srgbClr>
              </a:solidFill>
              <a:latin typeface="微軟正黑體" pitchFamily="34" charset="-120"/>
              <a:ea typeface="微軟正黑體" pitchFamily="34" charset="-120"/>
            </a:endParaRPr>
          </a:p>
        </p:txBody>
      </p:sp>
      <p:graphicFrame>
        <p:nvGraphicFramePr>
          <p:cNvPr id="71682" name="Object 2"/>
          <p:cNvGraphicFramePr>
            <a:graphicFrameLocks noChangeAspect="1"/>
          </p:cNvGraphicFramePr>
          <p:nvPr>
            <p:extLst>
              <p:ext uri="{D42A27DB-BD31-4B8C-83A1-F6EECF244321}">
                <p14:modId xmlns:p14="http://schemas.microsoft.com/office/powerpoint/2010/main" val="264521947"/>
              </p:ext>
            </p:extLst>
          </p:nvPr>
        </p:nvGraphicFramePr>
        <p:xfrm>
          <a:off x="326451" y="1052736"/>
          <a:ext cx="4458986" cy="2232248"/>
        </p:xfrm>
        <a:graphic>
          <a:graphicData uri="http://schemas.openxmlformats.org/presentationml/2006/ole">
            <mc:AlternateContent xmlns:mc="http://schemas.openxmlformats.org/markup-compatibility/2006">
              <mc:Choice xmlns:v="urn:schemas-microsoft-com:vml" Requires="v">
                <p:oleObj spid="_x0000_s8422" name="工作表" r:id="rId4" imgW="4023329" imgH="2179299" progId="Excel.Sheet.12">
                  <p:link updateAutomatic="1"/>
                </p:oleObj>
              </mc:Choice>
              <mc:Fallback>
                <p:oleObj name="工作表" r:id="rId4" imgW="4023329" imgH="2179299" progId="Excel.Sheet.12">
                  <p:link updateAutomatic="1"/>
                  <p:pic>
                    <p:nvPicPr>
                      <p:cNvPr id="0" name=""/>
                      <p:cNvPicPr>
                        <a:picLocks noChangeAspect="1" noChangeArrowheads="1"/>
                      </p:cNvPicPr>
                      <p:nvPr/>
                    </p:nvPicPr>
                    <p:blipFill>
                      <a:blip r:embed="rId5"/>
                      <a:srcRect/>
                      <a:stretch>
                        <a:fillRect/>
                      </a:stretch>
                    </p:blipFill>
                    <p:spPr bwMode="auto">
                      <a:xfrm>
                        <a:off x="326451" y="1052736"/>
                        <a:ext cx="4458986" cy="2232248"/>
                      </a:xfrm>
                      <a:prstGeom prst="rect">
                        <a:avLst/>
                      </a:prstGeom>
                      <a:noFill/>
                      <a:ln>
                        <a:noFill/>
                      </a:ln>
                      <a:effectLst/>
                      <a:extLst/>
                    </p:spPr>
                  </p:pic>
                </p:oleObj>
              </mc:Fallback>
            </mc:AlternateContent>
          </a:graphicData>
        </a:graphic>
      </p:graphicFrame>
      <p:graphicFrame>
        <p:nvGraphicFramePr>
          <p:cNvPr id="71683" name="Object 3"/>
          <p:cNvGraphicFramePr>
            <a:graphicFrameLocks noChangeAspect="1"/>
          </p:cNvGraphicFramePr>
          <p:nvPr>
            <p:extLst>
              <p:ext uri="{D42A27DB-BD31-4B8C-83A1-F6EECF244321}">
                <p14:modId xmlns:p14="http://schemas.microsoft.com/office/powerpoint/2010/main" val="4082168337"/>
              </p:ext>
            </p:extLst>
          </p:nvPr>
        </p:nvGraphicFramePr>
        <p:xfrm>
          <a:off x="326447" y="3580182"/>
          <a:ext cx="4488226" cy="2441106"/>
        </p:xfrm>
        <a:graphic>
          <a:graphicData uri="http://schemas.openxmlformats.org/presentationml/2006/ole">
            <mc:AlternateContent xmlns:mc="http://schemas.openxmlformats.org/markup-compatibility/2006">
              <mc:Choice xmlns:v="urn:schemas-microsoft-com:vml" Requires="v">
                <p:oleObj spid="_x0000_s8423" name="工作表" r:id="rId6" imgW="3604309" imgH="2125887" progId="Excel.Sheet.12">
                  <p:link updateAutomatic="1"/>
                </p:oleObj>
              </mc:Choice>
              <mc:Fallback>
                <p:oleObj name="工作表" r:id="rId6" imgW="3604309" imgH="2125887" progId="Excel.Sheet.12">
                  <p:link updateAutomatic="1"/>
                  <p:pic>
                    <p:nvPicPr>
                      <p:cNvPr id="0" name=""/>
                      <p:cNvPicPr>
                        <a:picLocks noChangeAspect="1" noChangeArrowheads="1"/>
                      </p:cNvPicPr>
                      <p:nvPr/>
                    </p:nvPicPr>
                    <p:blipFill>
                      <a:blip r:embed="rId7"/>
                      <a:srcRect/>
                      <a:stretch>
                        <a:fillRect/>
                      </a:stretch>
                    </p:blipFill>
                    <p:spPr bwMode="auto">
                      <a:xfrm>
                        <a:off x="326447" y="3580182"/>
                        <a:ext cx="4488226" cy="2441106"/>
                      </a:xfrm>
                      <a:prstGeom prst="rect">
                        <a:avLst/>
                      </a:prstGeom>
                      <a:noFill/>
                      <a:ln>
                        <a:noFill/>
                      </a:ln>
                      <a:effectLst/>
                      <a:extLst/>
                    </p:spPr>
                  </p:pic>
                </p:oleObj>
              </mc:Fallback>
            </mc:AlternateContent>
          </a:graphicData>
        </a:graphic>
      </p:graphicFrame>
      <p:graphicFrame>
        <p:nvGraphicFramePr>
          <p:cNvPr id="71684" name="Object 4"/>
          <p:cNvGraphicFramePr>
            <a:graphicFrameLocks noChangeAspect="1"/>
          </p:cNvGraphicFramePr>
          <p:nvPr>
            <p:extLst>
              <p:ext uri="{D42A27DB-BD31-4B8C-83A1-F6EECF244321}">
                <p14:modId xmlns:p14="http://schemas.microsoft.com/office/powerpoint/2010/main" val="4041097359"/>
              </p:ext>
            </p:extLst>
          </p:nvPr>
        </p:nvGraphicFramePr>
        <p:xfrm>
          <a:off x="4953006" y="928290"/>
          <a:ext cx="4599598" cy="2356713"/>
        </p:xfrm>
        <a:graphic>
          <a:graphicData uri="http://schemas.openxmlformats.org/presentationml/2006/ole">
            <mc:AlternateContent xmlns:mc="http://schemas.openxmlformats.org/markup-compatibility/2006">
              <mc:Choice xmlns:v="urn:schemas-microsoft-com:vml" Requires="v">
                <p:oleObj spid="_x0000_s8424" name="工作表" r:id="rId8" imgW="3710953" imgH="2057338" progId="Excel.Sheet.12">
                  <p:link updateAutomatic="1"/>
                </p:oleObj>
              </mc:Choice>
              <mc:Fallback>
                <p:oleObj name="工作表" r:id="rId8" imgW="3710953" imgH="2057338" progId="Excel.Sheet.12">
                  <p:link updateAutomatic="1"/>
                  <p:pic>
                    <p:nvPicPr>
                      <p:cNvPr id="0" name=""/>
                      <p:cNvPicPr>
                        <a:picLocks noChangeAspect="1" noChangeArrowheads="1"/>
                      </p:cNvPicPr>
                      <p:nvPr/>
                    </p:nvPicPr>
                    <p:blipFill>
                      <a:blip r:embed="rId9"/>
                      <a:srcRect/>
                      <a:stretch>
                        <a:fillRect/>
                      </a:stretch>
                    </p:blipFill>
                    <p:spPr bwMode="auto">
                      <a:xfrm>
                        <a:off x="4953006" y="928290"/>
                        <a:ext cx="4599598" cy="2356713"/>
                      </a:xfrm>
                      <a:prstGeom prst="rect">
                        <a:avLst/>
                      </a:prstGeom>
                      <a:noFill/>
                      <a:ln>
                        <a:noFill/>
                      </a:ln>
                      <a:effectLst/>
                      <a:extLst/>
                    </p:spPr>
                  </p:pic>
                </p:oleObj>
              </mc:Fallback>
            </mc:AlternateContent>
          </a:graphicData>
        </a:graphic>
      </p:graphicFrame>
      <p:sp>
        <p:nvSpPr>
          <p:cNvPr id="7" name="AutoShape 9"/>
          <p:cNvSpPr>
            <a:spLocks noChangeArrowheads="1"/>
          </p:cNvSpPr>
          <p:nvPr/>
        </p:nvSpPr>
        <p:spPr bwMode="gray">
          <a:xfrm>
            <a:off x="326454" y="928294"/>
            <a:ext cx="4470535" cy="2514805"/>
          </a:xfrm>
          <a:prstGeom prst="roundRect">
            <a:avLst>
              <a:gd name="adj" fmla="val 6167"/>
            </a:avLst>
          </a:prstGeom>
          <a:noFill/>
          <a:ln w="25400">
            <a:solidFill>
              <a:schemeClr val="accent1"/>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8" name="AutoShape 4"/>
          <p:cNvSpPr>
            <a:spLocks noChangeArrowheads="1"/>
          </p:cNvSpPr>
          <p:nvPr/>
        </p:nvSpPr>
        <p:spPr bwMode="gray">
          <a:xfrm>
            <a:off x="326454" y="3546631"/>
            <a:ext cx="4470535" cy="2527982"/>
          </a:xfrm>
          <a:prstGeom prst="roundRect">
            <a:avLst>
              <a:gd name="adj" fmla="val 5583"/>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9" name="AutoShape 4"/>
          <p:cNvSpPr>
            <a:spLocks noChangeArrowheads="1"/>
          </p:cNvSpPr>
          <p:nvPr/>
        </p:nvSpPr>
        <p:spPr bwMode="gray">
          <a:xfrm>
            <a:off x="4953000" y="894258"/>
            <a:ext cx="4602511" cy="2494431"/>
          </a:xfrm>
          <a:prstGeom prst="roundRect">
            <a:avLst>
              <a:gd name="adj" fmla="val 4408"/>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10" name="AutoShape 4"/>
          <p:cNvSpPr>
            <a:spLocks noChangeArrowheads="1"/>
          </p:cNvSpPr>
          <p:nvPr/>
        </p:nvSpPr>
        <p:spPr bwMode="gray">
          <a:xfrm>
            <a:off x="4950053" y="3580206"/>
            <a:ext cx="4605458" cy="2494431"/>
          </a:xfrm>
          <a:prstGeom prst="roundRect">
            <a:avLst>
              <a:gd name="adj" fmla="val 4408"/>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graphicFrame>
        <p:nvGraphicFramePr>
          <p:cNvPr id="2" name="物件 1"/>
          <p:cNvGraphicFramePr>
            <a:graphicFrameLocks noChangeAspect="1"/>
          </p:cNvGraphicFramePr>
          <p:nvPr>
            <p:extLst>
              <p:ext uri="{D42A27DB-BD31-4B8C-83A1-F6EECF244321}">
                <p14:modId xmlns:p14="http://schemas.microsoft.com/office/powerpoint/2010/main" val="4180514285"/>
              </p:ext>
            </p:extLst>
          </p:nvPr>
        </p:nvGraphicFramePr>
        <p:xfrm>
          <a:off x="5007473" y="3597821"/>
          <a:ext cx="4490618" cy="2476792"/>
        </p:xfrm>
        <a:graphic>
          <a:graphicData uri="http://schemas.openxmlformats.org/presentationml/2006/ole">
            <mc:AlternateContent xmlns:mc="http://schemas.openxmlformats.org/markup-compatibility/2006">
              <mc:Choice xmlns:v="urn:schemas-microsoft-com:vml" Requires="v">
                <p:oleObj spid="_x0000_s8425" name="工作表" r:id="rId10" imgW="3825153" imgH="2285907" progId="Excel.Sheet.12">
                  <p:link updateAutomatic="1"/>
                </p:oleObj>
              </mc:Choice>
              <mc:Fallback>
                <p:oleObj name="工作表" r:id="rId10" imgW="3825153" imgH="2285907" progId="Excel.Sheet.12">
                  <p:link updateAutomatic="1"/>
                  <p:pic>
                    <p:nvPicPr>
                      <p:cNvPr id="0" name=""/>
                      <p:cNvPicPr/>
                      <p:nvPr/>
                    </p:nvPicPr>
                    <p:blipFill>
                      <a:blip r:embed="rId11"/>
                      <a:stretch>
                        <a:fillRect/>
                      </a:stretch>
                    </p:blipFill>
                    <p:spPr>
                      <a:xfrm>
                        <a:off x="5007473" y="3597821"/>
                        <a:ext cx="4490618" cy="2476792"/>
                      </a:xfrm>
                      <a:prstGeom prst="rect">
                        <a:avLst/>
                      </a:prstGeom>
                    </p:spPr>
                  </p:pic>
                </p:oleObj>
              </mc:Fallback>
            </mc:AlternateContent>
          </a:graphicData>
        </a:graphic>
      </p:graphicFrame>
      <p:sp>
        <p:nvSpPr>
          <p:cNvPr id="13" name="投影片編號版面配置區 5"/>
          <p:cNvSpPr>
            <a:spLocks noGrp="1"/>
          </p:cNvSpPr>
          <p:nvPr>
            <p:ph type="sldNum" sz="quarter" idx="12"/>
          </p:nvPr>
        </p:nvSpPr>
        <p:spPr>
          <a:xfrm>
            <a:off x="7504011" y="6477601"/>
            <a:ext cx="2311400" cy="365125"/>
          </a:xfrm>
        </p:spPr>
        <p:txBody>
          <a:bodyPr/>
          <a:lstStyle/>
          <a:p>
            <a:fld id="{D2A27846-145B-4549-A26A-EC70AB33CFE3}" type="slidenum">
              <a:rPr lang="zh-TW" altLang="en-US" smtClean="0">
                <a:solidFill>
                  <a:prstClr val="black">
                    <a:lumMod val="50000"/>
                    <a:lumOff val="50000"/>
                  </a:prstClr>
                </a:solidFill>
              </a:rPr>
              <a:pPr/>
              <a:t>36</a:t>
            </a:fld>
            <a:endParaRPr lang="zh-TW" altLang="en-US" dirty="0">
              <a:solidFill>
                <a:prstClr val="black">
                  <a:lumMod val="50000"/>
                  <a:lumOff val="50000"/>
                </a:prstClr>
              </a:solidFill>
            </a:endParaRPr>
          </a:p>
        </p:txBody>
      </p:sp>
    </p:spTree>
    <p:extLst>
      <p:ext uri="{BB962C8B-B14F-4D97-AF65-F5344CB8AC3E}">
        <p14:creationId xmlns:p14="http://schemas.microsoft.com/office/powerpoint/2010/main" val="249149874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標題 1"/>
          <p:cNvSpPr>
            <a:spLocks noGrp="1"/>
          </p:cNvSpPr>
          <p:nvPr>
            <p:ph type="title"/>
          </p:nvPr>
        </p:nvSpPr>
        <p:spPr/>
        <p:txBody>
          <a:bodyPr/>
          <a:lstStyle/>
          <a:p>
            <a:r>
              <a:rPr lang="zh-TW" altLang="en-US" dirty="0"/>
              <a:t>韓國</a:t>
            </a:r>
          </a:p>
        </p:txBody>
      </p:sp>
      <p:sp>
        <p:nvSpPr>
          <p:cNvPr id="31748" name="投影片編號版面配置區 3"/>
          <p:cNvSpPr>
            <a:spLocks noGrp="1"/>
          </p:cNvSpPr>
          <p:nvPr>
            <p:ph type="sldNum" sz="quarter" idx="12"/>
          </p:nvPr>
        </p:nvSpPr>
        <p:spPr>
          <a:noFill/>
        </p:spPr>
        <p:txBody>
          <a:bodyPr/>
          <a:lstStyle/>
          <a:p>
            <a:fld id="{85676569-76DA-43C2-9D59-4E67A3CAA047}" type="slidenum">
              <a:rPr lang="en-US" altLang="zh-TW" smtClean="0"/>
              <a:pPr/>
              <a:t>37</a:t>
            </a:fld>
            <a:endParaRPr lang="en-US" altLang="zh-TW" smtClean="0"/>
          </a:p>
        </p:txBody>
      </p:sp>
      <p:sp>
        <p:nvSpPr>
          <p:cNvPr id="31747" name="內容版面配置區 2"/>
          <p:cNvSpPr>
            <a:spLocks noGrp="1"/>
          </p:cNvSpPr>
          <p:nvPr>
            <p:ph idx="4294967295"/>
          </p:nvPr>
        </p:nvSpPr>
        <p:spPr>
          <a:xfrm>
            <a:off x="0" y="5085780"/>
            <a:ext cx="9690382" cy="1368152"/>
          </a:xfrm>
          <a:prstGeom prst="rect">
            <a:avLst/>
          </a:prstGeom>
        </p:spPr>
        <p:txBody>
          <a:bodyPr>
            <a:normAutofit fontScale="92500" lnSpcReduction="10000"/>
          </a:bodyPr>
          <a:lstStyle/>
          <a:p>
            <a:r>
              <a:rPr lang="zh-TW" altLang="en-US" sz="2400" dirty="0" smtClean="0"/>
              <a:t>南韓近年來積極推動自由貿易協定</a:t>
            </a:r>
            <a:r>
              <a:rPr lang="en-US" altLang="zh-TW" sz="2400" dirty="0" smtClean="0"/>
              <a:t>(FTA)</a:t>
            </a:r>
            <a:r>
              <a:rPr lang="zh-TW" altLang="en-US" sz="2400" dirty="0" smtClean="0"/>
              <a:t>的簽訂，</a:t>
            </a:r>
            <a:r>
              <a:rPr lang="en-US" altLang="zh-TW" sz="2400" dirty="0" smtClean="0"/>
              <a:t>2011/7/1</a:t>
            </a:r>
            <a:r>
              <a:rPr lang="zh-TW" altLang="en-US" sz="2400" dirty="0" smtClean="0"/>
              <a:t>與歐盟的</a:t>
            </a:r>
            <a:r>
              <a:rPr lang="en-US" altLang="zh-TW" sz="2400" dirty="0" smtClean="0"/>
              <a:t>FTA</a:t>
            </a:r>
            <a:r>
              <a:rPr lang="zh-TW" altLang="en-US" sz="2400" dirty="0" smtClean="0"/>
              <a:t>生效，</a:t>
            </a:r>
            <a:r>
              <a:rPr lang="en-US" altLang="zh-TW" sz="2400" dirty="0" smtClean="0"/>
              <a:t>2011/10/12</a:t>
            </a:r>
            <a:r>
              <a:rPr lang="zh-TW" altLang="en-US" sz="2400" dirty="0" smtClean="0"/>
              <a:t>日美國國會又通過了美韓</a:t>
            </a:r>
            <a:r>
              <a:rPr lang="en-US" altLang="zh-TW" sz="2400" dirty="0" smtClean="0"/>
              <a:t>FTA</a:t>
            </a:r>
            <a:r>
              <a:rPr lang="zh-TW" altLang="en-US" sz="2400" dirty="0" smtClean="0"/>
              <a:t> ，</a:t>
            </a:r>
            <a:r>
              <a:rPr lang="en-US" altLang="zh-TW" sz="2400" dirty="0" smtClean="0"/>
              <a:t>2014/3/11 </a:t>
            </a:r>
            <a:r>
              <a:rPr lang="zh-TW" altLang="en-US" sz="2400" dirty="0" smtClean="0"/>
              <a:t>汽車換牛肉韓加</a:t>
            </a:r>
            <a:r>
              <a:rPr lang="en-US" altLang="zh-TW" sz="2400" dirty="0" smtClean="0"/>
              <a:t>FTA</a:t>
            </a:r>
            <a:r>
              <a:rPr lang="zh-TW" altLang="en-US" sz="2400" dirty="0" smtClean="0"/>
              <a:t>簽了，</a:t>
            </a:r>
            <a:r>
              <a:rPr lang="en-US" altLang="zh-TW" sz="2400" dirty="0" smtClean="0"/>
              <a:t>2014/4/8</a:t>
            </a:r>
            <a:r>
              <a:rPr lang="zh-TW" altLang="en-US" sz="2400" dirty="0" smtClean="0"/>
              <a:t>五年談判韓澳正式簽</a:t>
            </a:r>
            <a:r>
              <a:rPr lang="en-US" altLang="zh-TW" sz="2400" dirty="0" smtClean="0"/>
              <a:t>FTA, 2014/12  APEC </a:t>
            </a:r>
            <a:r>
              <a:rPr lang="zh-TW" altLang="en-US" sz="2400" dirty="0" smtClean="0"/>
              <a:t>其間宣布完成中韓 </a:t>
            </a:r>
            <a:r>
              <a:rPr lang="en-US" altLang="zh-TW" sz="2400" dirty="0" smtClean="0"/>
              <a:t>FTA</a:t>
            </a:r>
            <a:r>
              <a:rPr lang="zh-TW" altLang="en-US" sz="2400" dirty="0" smtClean="0"/>
              <a:t>。</a:t>
            </a:r>
            <a:r>
              <a:rPr lang="en-US" altLang="zh-TW" sz="2400" dirty="0" smtClean="0"/>
              <a:t> </a:t>
            </a:r>
          </a:p>
          <a:p>
            <a:endParaRPr lang="zh-TW" altLang="en-US" dirty="0" smtClean="0"/>
          </a:p>
        </p:txBody>
      </p:sp>
      <p:pic>
        <p:nvPicPr>
          <p:cNvPr id="31749" name="Picture 2" descr="http://www.investkoreasmes.com/wp-content/uploads/2010/01/korean-ftas2.png"/>
          <p:cNvPicPr>
            <a:picLocks noChangeAspect="1" noChangeArrowheads="1"/>
          </p:cNvPicPr>
          <p:nvPr/>
        </p:nvPicPr>
        <p:blipFill>
          <a:blip r:embed="rId2" cstate="email"/>
          <a:srcRect/>
          <a:stretch>
            <a:fillRect/>
          </a:stretch>
        </p:blipFill>
        <p:spPr bwMode="auto">
          <a:xfrm>
            <a:off x="0" y="805880"/>
            <a:ext cx="5881688" cy="4279900"/>
          </a:xfrm>
          <a:prstGeom prst="rect">
            <a:avLst/>
          </a:prstGeom>
          <a:noFill/>
          <a:ln w="9525">
            <a:noFill/>
            <a:miter lim="800000"/>
            <a:headEnd/>
            <a:tailEnd/>
          </a:ln>
        </p:spPr>
      </p:pic>
      <p:pic>
        <p:nvPicPr>
          <p:cNvPr id="31750" name="Picture 8" descr="Currency Chart"/>
          <p:cNvPicPr>
            <a:picLocks noChangeAspect="1" noChangeArrowheads="1"/>
          </p:cNvPicPr>
          <p:nvPr/>
        </p:nvPicPr>
        <p:blipFill>
          <a:blip r:embed="rId3" cstate="email"/>
          <a:srcRect/>
          <a:stretch>
            <a:fillRect/>
          </a:stretch>
        </p:blipFill>
        <p:spPr bwMode="auto">
          <a:xfrm>
            <a:off x="5817096" y="1052736"/>
            <a:ext cx="3967162" cy="378618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標題 9"/>
          <p:cNvSpPr>
            <a:spLocks noGrp="1"/>
          </p:cNvSpPr>
          <p:nvPr>
            <p:ph type="title"/>
          </p:nvPr>
        </p:nvSpPr>
        <p:spPr/>
        <p:txBody>
          <a:bodyPr/>
          <a:lstStyle/>
          <a:p>
            <a:r>
              <a:rPr lang="zh-TW" altLang="en-US" dirty="0" smtClean="0">
                <a:effectLst/>
              </a:rPr>
              <a:t>韓國經濟數據</a:t>
            </a:r>
            <a:endParaRPr lang="zh-TW" altLang="en-US" dirty="0">
              <a:effectLst/>
            </a:endParaRPr>
          </a:p>
        </p:txBody>
      </p:sp>
      <p:sp>
        <p:nvSpPr>
          <p:cNvPr id="5" name="Text Box 29"/>
          <p:cNvSpPr txBox="1">
            <a:spLocks noChangeArrowheads="1"/>
          </p:cNvSpPr>
          <p:nvPr/>
        </p:nvSpPr>
        <p:spPr bwMode="auto">
          <a:xfrm>
            <a:off x="428497" y="6229335"/>
            <a:ext cx="5577620" cy="276999"/>
          </a:xfrm>
          <a:prstGeom prst="rect">
            <a:avLst/>
          </a:prstGeom>
          <a:noFill/>
          <a:ln w="9525">
            <a:noFill/>
            <a:miter lim="800000"/>
            <a:headEnd/>
            <a:tailEnd/>
          </a:ln>
        </p:spPr>
        <p:txBody>
          <a:bodyPr wrap="square">
            <a:spAutoFit/>
          </a:bodyPr>
          <a:lstStyle/>
          <a:p>
            <a:r>
              <a:rPr kumimoji="0" lang="en-US" altLang="zh-TW" sz="1200" dirty="0">
                <a:solidFill>
                  <a:schemeClr val="tx2">
                    <a:lumMod val="75000"/>
                  </a:schemeClr>
                </a:solidFill>
                <a:latin typeface="微軟正黑體" pitchFamily="34" charset="-120"/>
                <a:ea typeface="微軟正黑體" pitchFamily="34" charset="-120"/>
              </a:rPr>
              <a:t>Source</a:t>
            </a:r>
            <a:r>
              <a:rPr kumimoji="0" lang="en-US" altLang="zh-TW" sz="1200" dirty="0" smtClean="0">
                <a:solidFill>
                  <a:schemeClr val="tx2">
                    <a:lumMod val="75000"/>
                  </a:schemeClr>
                </a:solidFill>
                <a:latin typeface="微軟正黑體" pitchFamily="34" charset="-120"/>
                <a:ea typeface="微軟正黑體" pitchFamily="34" charset="-120"/>
              </a:rPr>
              <a:t>:</a:t>
            </a:r>
            <a:r>
              <a:rPr kumimoji="0" lang="zh-TW" altLang="en-US" sz="1200" dirty="0" smtClean="0">
                <a:solidFill>
                  <a:schemeClr val="tx2">
                    <a:lumMod val="75000"/>
                  </a:schemeClr>
                </a:solidFill>
                <a:latin typeface="微軟正黑體" pitchFamily="34" charset="-120"/>
                <a:ea typeface="微軟正黑體" pitchFamily="34" charset="-120"/>
              </a:rPr>
              <a:t> 韓國</a:t>
            </a:r>
            <a:r>
              <a:rPr lang="zh-TW" altLang="en-US" sz="1200" dirty="0" smtClean="0">
                <a:solidFill>
                  <a:schemeClr val="tx2">
                    <a:lumMod val="75000"/>
                  </a:schemeClr>
                </a:solidFill>
                <a:latin typeface="微軟正黑體" pitchFamily="34" charset="-120"/>
                <a:ea typeface="微軟正黑體" pitchFamily="34" charset="-120"/>
              </a:rPr>
              <a:t>銀行、韓國產業</a:t>
            </a:r>
            <a:r>
              <a:rPr lang="zh-TW" altLang="en-US" sz="1200" dirty="0">
                <a:solidFill>
                  <a:schemeClr val="tx2">
                    <a:lumMod val="75000"/>
                  </a:schemeClr>
                </a:solidFill>
                <a:latin typeface="微軟正黑體" pitchFamily="34" charset="-120"/>
                <a:ea typeface="微軟正黑體" pitchFamily="34" charset="-120"/>
              </a:rPr>
              <a:t>通商資源</a:t>
            </a:r>
            <a:r>
              <a:rPr lang="zh-TW" altLang="en-US" sz="1200" dirty="0" smtClean="0">
                <a:solidFill>
                  <a:schemeClr val="tx2">
                    <a:lumMod val="75000"/>
                  </a:schemeClr>
                </a:solidFill>
                <a:latin typeface="微軟正黑體" pitchFamily="34" charset="-120"/>
                <a:ea typeface="微軟正黑體" pitchFamily="34" charset="-120"/>
              </a:rPr>
              <a:t>部</a:t>
            </a:r>
            <a:r>
              <a:rPr kumimoji="0" lang="en-US" altLang="zh-TW" sz="1200" dirty="0" smtClean="0">
                <a:solidFill>
                  <a:schemeClr val="tx2">
                    <a:lumMod val="75000"/>
                  </a:schemeClr>
                </a:solidFill>
                <a:latin typeface="微軟正黑體" pitchFamily="34" charset="-120"/>
                <a:ea typeface="微軟正黑體" pitchFamily="34" charset="-120"/>
              </a:rPr>
              <a:t>.</a:t>
            </a:r>
            <a:endParaRPr kumimoji="0" lang="zh-TW" altLang="en-US" sz="1200" dirty="0">
              <a:solidFill>
                <a:schemeClr val="tx2">
                  <a:lumMod val="75000"/>
                </a:schemeClr>
              </a:solidFill>
              <a:latin typeface="微軟正黑體" pitchFamily="34" charset="-120"/>
              <a:ea typeface="微軟正黑體" pitchFamily="34" charset="-120"/>
            </a:endParaRPr>
          </a:p>
        </p:txBody>
      </p:sp>
      <p:sp>
        <p:nvSpPr>
          <p:cNvPr id="7" name="AutoShape 9"/>
          <p:cNvSpPr>
            <a:spLocks noChangeArrowheads="1"/>
          </p:cNvSpPr>
          <p:nvPr/>
        </p:nvSpPr>
        <p:spPr bwMode="gray">
          <a:xfrm>
            <a:off x="428497" y="935947"/>
            <a:ext cx="4212468" cy="2494431"/>
          </a:xfrm>
          <a:prstGeom prst="roundRect">
            <a:avLst>
              <a:gd name="adj" fmla="val 6167"/>
            </a:avLst>
          </a:prstGeom>
          <a:noFill/>
          <a:ln w="25400">
            <a:solidFill>
              <a:schemeClr val="accent1"/>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zh-TW" altLang="en-US"/>
          </a:p>
        </p:txBody>
      </p:sp>
      <p:sp>
        <p:nvSpPr>
          <p:cNvPr id="8" name="AutoShape 4"/>
          <p:cNvSpPr>
            <a:spLocks noChangeArrowheads="1"/>
          </p:cNvSpPr>
          <p:nvPr/>
        </p:nvSpPr>
        <p:spPr bwMode="gray">
          <a:xfrm>
            <a:off x="350490" y="3547167"/>
            <a:ext cx="4368485" cy="2693888"/>
          </a:xfrm>
          <a:prstGeom prst="roundRect">
            <a:avLst>
              <a:gd name="adj" fmla="val 5583"/>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zh-TW" altLang="en-US"/>
          </a:p>
        </p:txBody>
      </p:sp>
      <p:sp>
        <p:nvSpPr>
          <p:cNvPr id="9" name="AutoShape 4"/>
          <p:cNvSpPr>
            <a:spLocks noChangeArrowheads="1"/>
          </p:cNvSpPr>
          <p:nvPr/>
        </p:nvSpPr>
        <p:spPr bwMode="gray">
          <a:xfrm>
            <a:off x="4936111" y="935947"/>
            <a:ext cx="4368485" cy="2494431"/>
          </a:xfrm>
          <a:prstGeom prst="roundRect">
            <a:avLst>
              <a:gd name="adj" fmla="val 4408"/>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zh-TW" altLang="en-US"/>
          </a:p>
        </p:txBody>
      </p:sp>
      <p:graphicFrame>
        <p:nvGraphicFramePr>
          <p:cNvPr id="2" name="物件 1"/>
          <p:cNvGraphicFramePr>
            <a:graphicFrameLocks noChangeAspect="1"/>
          </p:cNvGraphicFramePr>
          <p:nvPr>
            <p:extLst>
              <p:ext uri="{D42A27DB-BD31-4B8C-83A1-F6EECF244321}">
                <p14:modId xmlns:p14="http://schemas.microsoft.com/office/powerpoint/2010/main" val="779368782"/>
              </p:ext>
            </p:extLst>
          </p:nvPr>
        </p:nvGraphicFramePr>
        <p:xfrm>
          <a:off x="431668" y="999223"/>
          <a:ext cx="4077626" cy="2430462"/>
        </p:xfrm>
        <a:graphic>
          <a:graphicData uri="http://schemas.openxmlformats.org/presentationml/2006/ole">
            <mc:AlternateContent xmlns:mc="http://schemas.openxmlformats.org/markup-compatibility/2006">
              <mc:Choice xmlns:v="urn:schemas-microsoft-com:vml" Requires="v">
                <p:oleObj spid="_x0000_s20554" name="工作表" r:id="rId4" imgW="3764275" imgH="2430790" progId="Excel.Sheet.12">
                  <p:link updateAutomatic="1"/>
                </p:oleObj>
              </mc:Choice>
              <mc:Fallback>
                <p:oleObj name="工作表" r:id="rId4" imgW="3764275" imgH="2430790" progId="Excel.Sheet.12">
                  <p:link updateAutomatic="1"/>
                  <p:pic>
                    <p:nvPicPr>
                      <p:cNvPr id="0" name=""/>
                      <p:cNvPicPr/>
                      <p:nvPr/>
                    </p:nvPicPr>
                    <p:blipFill>
                      <a:blip r:embed="rId5"/>
                      <a:stretch>
                        <a:fillRect/>
                      </a:stretch>
                    </p:blipFill>
                    <p:spPr>
                      <a:xfrm>
                        <a:off x="431668" y="999223"/>
                        <a:ext cx="4077626" cy="2430462"/>
                      </a:xfrm>
                      <a:prstGeom prst="rect">
                        <a:avLst/>
                      </a:prstGeom>
                    </p:spPr>
                  </p:pic>
                </p:oleObj>
              </mc:Fallback>
            </mc:AlternateContent>
          </a:graphicData>
        </a:graphic>
      </p:graphicFrame>
      <p:graphicFrame>
        <p:nvGraphicFramePr>
          <p:cNvPr id="3" name="物件 2"/>
          <p:cNvGraphicFramePr>
            <a:graphicFrameLocks noChangeAspect="1"/>
          </p:cNvGraphicFramePr>
          <p:nvPr>
            <p:extLst>
              <p:ext uri="{D42A27DB-BD31-4B8C-83A1-F6EECF244321}">
                <p14:modId xmlns:p14="http://schemas.microsoft.com/office/powerpoint/2010/main" val="229393474"/>
              </p:ext>
            </p:extLst>
          </p:nvPr>
        </p:nvGraphicFramePr>
        <p:xfrm>
          <a:off x="414336" y="3591567"/>
          <a:ext cx="4304638" cy="2605088"/>
        </p:xfrm>
        <a:graphic>
          <a:graphicData uri="http://schemas.openxmlformats.org/presentationml/2006/ole">
            <mc:AlternateContent xmlns:mc="http://schemas.openxmlformats.org/markup-compatibility/2006">
              <mc:Choice xmlns:v="urn:schemas-microsoft-com:vml" Requires="v">
                <p:oleObj spid="_x0000_s20555" name="工作表" r:id="rId6" imgW="3870919" imgH="2537398" progId="Excel.Sheet.12">
                  <p:link updateAutomatic="1"/>
                </p:oleObj>
              </mc:Choice>
              <mc:Fallback>
                <p:oleObj name="工作表" r:id="rId6" imgW="3870919" imgH="2537398" progId="Excel.Sheet.12">
                  <p:link updateAutomatic="1"/>
                  <p:pic>
                    <p:nvPicPr>
                      <p:cNvPr id="0" name=""/>
                      <p:cNvPicPr/>
                      <p:nvPr/>
                    </p:nvPicPr>
                    <p:blipFill>
                      <a:blip r:embed="rId7"/>
                      <a:stretch>
                        <a:fillRect/>
                      </a:stretch>
                    </p:blipFill>
                    <p:spPr>
                      <a:xfrm>
                        <a:off x="414336" y="3591567"/>
                        <a:ext cx="4304638" cy="2605088"/>
                      </a:xfrm>
                      <a:prstGeom prst="rect">
                        <a:avLst/>
                      </a:prstGeom>
                    </p:spPr>
                  </p:pic>
                </p:oleObj>
              </mc:Fallback>
            </mc:AlternateContent>
          </a:graphicData>
        </a:graphic>
      </p:graphicFrame>
      <p:graphicFrame>
        <p:nvGraphicFramePr>
          <p:cNvPr id="4" name="物件 3"/>
          <p:cNvGraphicFramePr>
            <a:graphicFrameLocks noChangeAspect="1"/>
          </p:cNvGraphicFramePr>
          <p:nvPr>
            <p:extLst>
              <p:ext uri="{D42A27DB-BD31-4B8C-83A1-F6EECF244321}">
                <p14:modId xmlns:p14="http://schemas.microsoft.com/office/powerpoint/2010/main" val="1771971041"/>
              </p:ext>
            </p:extLst>
          </p:nvPr>
        </p:nvGraphicFramePr>
        <p:xfrm>
          <a:off x="4896662" y="935947"/>
          <a:ext cx="4378590" cy="2473325"/>
        </p:xfrm>
        <a:graphic>
          <a:graphicData uri="http://schemas.openxmlformats.org/presentationml/2006/ole">
            <mc:AlternateContent xmlns:mc="http://schemas.openxmlformats.org/markup-compatibility/2006">
              <mc:Choice xmlns:v="urn:schemas-microsoft-com:vml" Requires="v">
                <p:oleObj spid="_x0000_s20556" name="工作表" r:id="rId8" imgW="3863363" imgH="2362241" progId="Excel.Sheet.12">
                  <p:link updateAutomatic="1"/>
                </p:oleObj>
              </mc:Choice>
              <mc:Fallback>
                <p:oleObj name="工作表" r:id="rId8" imgW="3863363" imgH="2362241" progId="Excel.Sheet.12">
                  <p:link updateAutomatic="1"/>
                  <p:pic>
                    <p:nvPicPr>
                      <p:cNvPr id="0" name=""/>
                      <p:cNvPicPr/>
                      <p:nvPr/>
                    </p:nvPicPr>
                    <p:blipFill>
                      <a:blip r:embed="rId9"/>
                      <a:stretch>
                        <a:fillRect/>
                      </a:stretch>
                    </p:blipFill>
                    <p:spPr>
                      <a:xfrm>
                        <a:off x="4896662" y="935947"/>
                        <a:ext cx="4378590" cy="2473325"/>
                      </a:xfrm>
                      <a:prstGeom prst="rect">
                        <a:avLst/>
                      </a:prstGeom>
                    </p:spPr>
                  </p:pic>
                </p:oleObj>
              </mc:Fallback>
            </mc:AlternateContent>
          </a:graphicData>
        </a:graphic>
      </p:graphicFrame>
      <p:graphicFrame>
        <p:nvGraphicFramePr>
          <p:cNvPr id="6" name="物件 5"/>
          <p:cNvGraphicFramePr>
            <a:graphicFrameLocks noChangeAspect="1"/>
          </p:cNvGraphicFramePr>
          <p:nvPr>
            <p:extLst>
              <p:ext uri="{D42A27DB-BD31-4B8C-83A1-F6EECF244321}">
                <p14:modId xmlns:p14="http://schemas.microsoft.com/office/powerpoint/2010/main" val="453762988"/>
              </p:ext>
            </p:extLst>
          </p:nvPr>
        </p:nvGraphicFramePr>
        <p:xfrm>
          <a:off x="4923766" y="3647176"/>
          <a:ext cx="4316677" cy="2492375"/>
        </p:xfrm>
        <a:graphic>
          <a:graphicData uri="http://schemas.openxmlformats.org/presentationml/2006/ole">
            <mc:AlternateContent xmlns:mc="http://schemas.openxmlformats.org/markup-compatibility/2006">
              <mc:Choice xmlns:v="urn:schemas-microsoft-com:vml" Requires="v">
                <p:oleObj spid="_x0000_s20557" name="工作表" r:id="rId10" imgW="3878475" imgH="2423222" progId="Excel.Sheet.12">
                  <p:link updateAutomatic="1"/>
                </p:oleObj>
              </mc:Choice>
              <mc:Fallback>
                <p:oleObj name="工作表" r:id="rId10" imgW="3878475" imgH="2423222" progId="Excel.Sheet.12">
                  <p:link updateAutomatic="1"/>
                  <p:pic>
                    <p:nvPicPr>
                      <p:cNvPr id="0" name=""/>
                      <p:cNvPicPr/>
                      <p:nvPr/>
                    </p:nvPicPr>
                    <p:blipFill>
                      <a:blip r:embed="rId11"/>
                      <a:stretch>
                        <a:fillRect/>
                      </a:stretch>
                    </p:blipFill>
                    <p:spPr>
                      <a:xfrm>
                        <a:off x="4923766" y="3647176"/>
                        <a:ext cx="4316677" cy="2492375"/>
                      </a:xfrm>
                      <a:prstGeom prst="rect">
                        <a:avLst/>
                      </a:prstGeom>
                    </p:spPr>
                  </p:pic>
                </p:oleObj>
              </mc:Fallback>
            </mc:AlternateContent>
          </a:graphicData>
        </a:graphic>
      </p:graphicFrame>
      <p:sp>
        <p:nvSpPr>
          <p:cNvPr id="11" name="AutoShape 4"/>
          <p:cNvSpPr>
            <a:spLocks noChangeArrowheads="1"/>
          </p:cNvSpPr>
          <p:nvPr/>
        </p:nvSpPr>
        <p:spPr bwMode="gray">
          <a:xfrm>
            <a:off x="4965089" y="3547167"/>
            <a:ext cx="4368485" cy="2693888"/>
          </a:xfrm>
          <a:prstGeom prst="roundRect">
            <a:avLst>
              <a:gd name="adj" fmla="val 4408"/>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zh-TW" altLang="en-US"/>
          </a:p>
        </p:txBody>
      </p:sp>
      <p:sp>
        <p:nvSpPr>
          <p:cNvPr id="12" name="投影片編號版面配置區 3"/>
          <p:cNvSpPr>
            <a:spLocks noGrp="1"/>
          </p:cNvSpPr>
          <p:nvPr>
            <p:ph type="sldNum" sz="quarter" idx="12"/>
          </p:nvPr>
        </p:nvSpPr>
        <p:spPr>
          <a:xfrm>
            <a:off x="7504011" y="6477601"/>
            <a:ext cx="2311400" cy="365125"/>
          </a:xfrm>
          <a:noFill/>
        </p:spPr>
        <p:txBody>
          <a:bodyPr/>
          <a:lstStyle/>
          <a:p>
            <a:fld id="{2CFE1C03-1099-48B3-9E48-AF7F6B7A88B6}" type="slidenum">
              <a:rPr lang="en-US" altLang="zh-TW" smtClean="0"/>
              <a:pPr/>
              <a:t>38</a:t>
            </a:fld>
            <a:endParaRPr lang="en-US" altLang="zh-TW" dirty="0" smtClean="0"/>
          </a:p>
        </p:txBody>
      </p:sp>
    </p:spTree>
    <p:extLst>
      <p:ext uri="{BB962C8B-B14F-4D97-AF65-F5344CB8AC3E}">
        <p14:creationId xmlns:p14="http://schemas.microsoft.com/office/powerpoint/2010/main" val="77345657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10" descr="http://t1.gstatic.com/images?q=tbn:ANd9GcQJ74c5vDpdqsymelazQVW3RcXWOVlVHxFeJxg6ISB3LwowG1uO_Q"/>
          <p:cNvPicPr>
            <a:picLocks noChangeAspect="1" noChangeArrowheads="1"/>
          </p:cNvPicPr>
          <p:nvPr/>
        </p:nvPicPr>
        <p:blipFill>
          <a:blip r:embed="rId3" cstate="email"/>
          <a:srcRect/>
          <a:stretch>
            <a:fillRect/>
          </a:stretch>
        </p:blipFill>
        <p:spPr bwMode="auto">
          <a:xfrm>
            <a:off x="6815946" y="3153188"/>
            <a:ext cx="2390775" cy="1914525"/>
          </a:xfrm>
          <a:prstGeom prst="rect">
            <a:avLst/>
          </a:prstGeom>
          <a:noFill/>
          <a:ln w="9525">
            <a:noFill/>
            <a:miter lim="800000"/>
            <a:headEnd/>
            <a:tailEnd/>
          </a:ln>
        </p:spPr>
      </p:pic>
      <p:sp>
        <p:nvSpPr>
          <p:cNvPr id="2052" name="標題 36"/>
          <p:cNvSpPr>
            <a:spLocks noGrp="1"/>
          </p:cNvSpPr>
          <p:nvPr>
            <p:ph type="title"/>
          </p:nvPr>
        </p:nvSpPr>
        <p:spPr/>
        <p:txBody>
          <a:bodyPr/>
          <a:lstStyle/>
          <a:p>
            <a:r>
              <a:rPr lang="zh-TW" altLang="en-US" dirty="0"/>
              <a:t>轉型升級</a:t>
            </a:r>
          </a:p>
        </p:txBody>
      </p:sp>
      <p:sp>
        <p:nvSpPr>
          <p:cNvPr id="2053" name="Slide Number Placeholder 5"/>
          <p:cNvSpPr>
            <a:spLocks noGrp="1"/>
          </p:cNvSpPr>
          <p:nvPr>
            <p:ph type="sldNum" sz="quarter" idx="12"/>
          </p:nvPr>
        </p:nvSpPr>
        <p:spPr>
          <a:noFill/>
        </p:spPr>
        <p:txBody>
          <a:bodyPr/>
          <a:lstStyle/>
          <a:p>
            <a:fld id="{086807F1-FDBD-43F7-B342-3ED7612C5C5C}" type="slidenum">
              <a:rPr lang="ko-KR" altLang="en-US" smtClean="0">
                <a:latin typeface="굴림" pitchFamily="34" charset="-127"/>
                <a:ea typeface="굴림" pitchFamily="34" charset="-127"/>
              </a:rPr>
              <a:pPr/>
              <a:t>39</a:t>
            </a:fld>
            <a:endParaRPr lang="en-US" altLang="ko-KR" smtClean="0">
              <a:latin typeface="굴림" pitchFamily="34" charset="-127"/>
              <a:ea typeface="굴림" pitchFamily="34" charset="-127"/>
            </a:endParaRPr>
          </a:p>
        </p:txBody>
      </p:sp>
      <p:graphicFrame>
        <p:nvGraphicFramePr>
          <p:cNvPr id="2050" name="Object 3"/>
          <p:cNvGraphicFramePr>
            <a:graphicFrameLocks noGrp="1" noChangeAspect="1"/>
          </p:cNvGraphicFramePr>
          <p:nvPr>
            <p:ph idx="4294967295"/>
            <p:extLst>
              <p:ext uri="{D42A27DB-BD31-4B8C-83A1-F6EECF244321}">
                <p14:modId xmlns:p14="http://schemas.microsoft.com/office/powerpoint/2010/main" val="3452109958"/>
              </p:ext>
            </p:extLst>
          </p:nvPr>
        </p:nvGraphicFramePr>
        <p:xfrm>
          <a:off x="155575" y="836712"/>
          <a:ext cx="4498975" cy="2590800"/>
        </p:xfrm>
        <a:graphic>
          <a:graphicData uri="http://schemas.openxmlformats.org/presentationml/2006/ole">
            <mc:AlternateContent xmlns:mc="http://schemas.openxmlformats.org/markup-compatibility/2006">
              <mc:Choice xmlns:v="urn:schemas-microsoft-com:vml" Requires="v">
                <p:oleObj spid="_x0000_s2108" r:id="rId5" imgW="4499238" imgH="2591025" progId="Excel.Sheet.8">
                  <p:embed/>
                </p:oleObj>
              </mc:Choice>
              <mc:Fallback>
                <p:oleObj r:id="rId5" imgW="4499238" imgH="2591025" progId="Excel.Sheet.8">
                  <p:embed/>
                  <p:pic>
                    <p:nvPicPr>
                      <p:cNvPr id="0" name="Object 3"/>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5575" y="836712"/>
                        <a:ext cx="4498975" cy="2590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2054" name="그룹 3"/>
          <p:cNvGrpSpPr>
            <a:grpSpLocks/>
          </p:cNvGrpSpPr>
          <p:nvPr/>
        </p:nvGrpSpPr>
        <p:grpSpPr bwMode="auto">
          <a:xfrm>
            <a:off x="6300" y="3393355"/>
            <a:ext cx="7127681" cy="2878137"/>
            <a:chOff x="755650" y="1844675"/>
            <a:chExt cx="7838397" cy="4257187"/>
          </a:xfrm>
        </p:grpSpPr>
        <p:sp>
          <p:nvSpPr>
            <p:cNvPr id="2059" name="Line 2"/>
            <p:cNvSpPr>
              <a:spLocks noChangeShapeType="1"/>
            </p:cNvSpPr>
            <p:nvPr/>
          </p:nvSpPr>
          <p:spPr bwMode="auto">
            <a:xfrm flipH="1" flipV="1">
              <a:off x="1322388" y="2254250"/>
              <a:ext cx="0" cy="3476625"/>
            </a:xfrm>
            <a:prstGeom prst="line">
              <a:avLst/>
            </a:prstGeom>
            <a:noFill/>
            <a:ln w="12700">
              <a:solidFill>
                <a:schemeClr val="tx1"/>
              </a:solidFill>
              <a:round/>
              <a:headEnd/>
              <a:tailEnd type="triangle" w="med" len="med"/>
            </a:ln>
          </p:spPr>
          <p:txBody>
            <a:bodyPr>
              <a:spAutoFit/>
            </a:bodyPr>
            <a:lstStyle/>
            <a:p>
              <a:endParaRPr lang="zh-TW" altLang="en-US"/>
            </a:p>
          </p:txBody>
        </p:sp>
        <p:sp>
          <p:nvSpPr>
            <p:cNvPr id="2060" name="Line 3"/>
            <p:cNvSpPr>
              <a:spLocks noChangeShapeType="1"/>
            </p:cNvSpPr>
            <p:nvPr/>
          </p:nvSpPr>
          <p:spPr bwMode="auto">
            <a:xfrm flipV="1">
              <a:off x="1322388" y="5730875"/>
              <a:ext cx="6469062" cy="0"/>
            </a:xfrm>
            <a:prstGeom prst="line">
              <a:avLst/>
            </a:prstGeom>
            <a:noFill/>
            <a:ln w="12700">
              <a:solidFill>
                <a:schemeClr val="tx1"/>
              </a:solidFill>
              <a:round/>
              <a:headEnd/>
              <a:tailEnd type="triangle" w="med" len="med"/>
            </a:ln>
          </p:spPr>
          <p:txBody>
            <a:bodyPr>
              <a:spAutoFit/>
            </a:bodyPr>
            <a:lstStyle/>
            <a:p>
              <a:endParaRPr lang="zh-TW" altLang="en-US"/>
            </a:p>
          </p:txBody>
        </p:sp>
        <p:sp>
          <p:nvSpPr>
            <p:cNvPr id="2061" name="Text Box 4"/>
            <p:cNvSpPr txBox="1">
              <a:spLocks noChangeArrowheads="1"/>
            </p:cNvSpPr>
            <p:nvPr/>
          </p:nvSpPr>
          <p:spPr bwMode="auto">
            <a:xfrm>
              <a:off x="1281113" y="5783263"/>
              <a:ext cx="927100" cy="318599"/>
            </a:xfrm>
            <a:prstGeom prst="rect">
              <a:avLst/>
            </a:prstGeom>
            <a:noFill/>
            <a:ln w="9525" algn="ctr">
              <a:noFill/>
              <a:miter lim="800000"/>
              <a:headEnd/>
              <a:tailEnd/>
            </a:ln>
          </p:spPr>
          <p:txBody>
            <a:bodyPr>
              <a:spAutoFit/>
            </a:bodyPr>
            <a:lstStyle/>
            <a:p>
              <a:pPr algn="ctr">
                <a:spcBef>
                  <a:spcPct val="50000"/>
                </a:spcBef>
              </a:pPr>
              <a:r>
                <a:rPr lang="en-US" altLang="ko-KR" sz="800"/>
                <a:t>1960</a:t>
              </a:r>
            </a:p>
          </p:txBody>
        </p:sp>
        <p:sp>
          <p:nvSpPr>
            <p:cNvPr id="2062" name="Text Box 5"/>
            <p:cNvSpPr txBox="1">
              <a:spLocks noChangeArrowheads="1"/>
            </p:cNvSpPr>
            <p:nvPr/>
          </p:nvSpPr>
          <p:spPr bwMode="auto">
            <a:xfrm>
              <a:off x="2576513" y="5783263"/>
              <a:ext cx="928687" cy="318599"/>
            </a:xfrm>
            <a:prstGeom prst="rect">
              <a:avLst/>
            </a:prstGeom>
            <a:noFill/>
            <a:ln w="9525" algn="ctr">
              <a:noFill/>
              <a:miter lim="800000"/>
              <a:headEnd/>
              <a:tailEnd/>
            </a:ln>
          </p:spPr>
          <p:txBody>
            <a:bodyPr>
              <a:spAutoFit/>
            </a:bodyPr>
            <a:lstStyle/>
            <a:p>
              <a:pPr algn="ctr">
                <a:spcBef>
                  <a:spcPct val="50000"/>
                </a:spcBef>
              </a:pPr>
              <a:r>
                <a:rPr lang="en-US" altLang="ko-KR" sz="800"/>
                <a:t>1970</a:t>
              </a:r>
            </a:p>
          </p:txBody>
        </p:sp>
        <p:sp>
          <p:nvSpPr>
            <p:cNvPr id="2063" name="Text Box 6"/>
            <p:cNvSpPr txBox="1">
              <a:spLocks noChangeArrowheads="1"/>
            </p:cNvSpPr>
            <p:nvPr/>
          </p:nvSpPr>
          <p:spPr bwMode="auto">
            <a:xfrm>
              <a:off x="3597275" y="5783263"/>
              <a:ext cx="925513" cy="318599"/>
            </a:xfrm>
            <a:prstGeom prst="rect">
              <a:avLst/>
            </a:prstGeom>
            <a:noFill/>
            <a:ln w="9525" algn="ctr">
              <a:noFill/>
              <a:miter lim="800000"/>
              <a:headEnd/>
              <a:tailEnd/>
            </a:ln>
          </p:spPr>
          <p:txBody>
            <a:bodyPr>
              <a:spAutoFit/>
            </a:bodyPr>
            <a:lstStyle/>
            <a:p>
              <a:pPr algn="ctr">
                <a:spcBef>
                  <a:spcPct val="50000"/>
                </a:spcBef>
              </a:pPr>
              <a:r>
                <a:rPr lang="en-US" altLang="ko-KR" sz="800"/>
                <a:t>1980</a:t>
              </a:r>
            </a:p>
          </p:txBody>
        </p:sp>
        <p:sp>
          <p:nvSpPr>
            <p:cNvPr id="2064" name="Text Box 7"/>
            <p:cNvSpPr txBox="1">
              <a:spLocks noChangeArrowheads="1"/>
            </p:cNvSpPr>
            <p:nvPr/>
          </p:nvSpPr>
          <p:spPr bwMode="auto">
            <a:xfrm>
              <a:off x="4800600" y="5783263"/>
              <a:ext cx="925513" cy="318599"/>
            </a:xfrm>
            <a:prstGeom prst="rect">
              <a:avLst/>
            </a:prstGeom>
            <a:noFill/>
            <a:ln w="9525" algn="ctr">
              <a:noFill/>
              <a:miter lim="800000"/>
              <a:headEnd/>
              <a:tailEnd/>
            </a:ln>
          </p:spPr>
          <p:txBody>
            <a:bodyPr>
              <a:spAutoFit/>
            </a:bodyPr>
            <a:lstStyle/>
            <a:p>
              <a:pPr algn="ctr">
                <a:spcBef>
                  <a:spcPct val="50000"/>
                </a:spcBef>
              </a:pPr>
              <a:r>
                <a:rPr lang="en-US" altLang="ko-KR" sz="800"/>
                <a:t>1990</a:t>
              </a:r>
            </a:p>
          </p:txBody>
        </p:sp>
        <p:sp>
          <p:nvSpPr>
            <p:cNvPr id="2065" name="Text Box 8"/>
            <p:cNvSpPr txBox="1">
              <a:spLocks noChangeArrowheads="1"/>
            </p:cNvSpPr>
            <p:nvPr/>
          </p:nvSpPr>
          <p:spPr bwMode="auto">
            <a:xfrm>
              <a:off x="6094413" y="5783263"/>
              <a:ext cx="928687" cy="318599"/>
            </a:xfrm>
            <a:prstGeom prst="rect">
              <a:avLst/>
            </a:prstGeom>
            <a:noFill/>
            <a:ln w="9525" algn="ctr">
              <a:noFill/>
              <a:miter lim="800000"/>
              <a:headEnd/>
              <a:tailEnd/>
            </a:ln>
          </p:spPr>
          <p:txBody>
            <a:bodyPr>
              <a:spAutoFit/>
            </a:bodyPr>
            <a:lstStyle/>
            <a:p>
              <a:pPr algn="ctr">
                <a:spcBef>
                  <a:spcPct val="50000"/>
                </a:spcBef>
              </a:pPr>
              <a:r>
                <a:rPr lang="en-US" altLang="ko-KR" sz="800"/>
                <a:t>2000</a:t>
              </a:r>
            </a:p>
          </p:txBody>
        </p:sp>
        <p:sp>
          <p:nvSpPr>
            <p:cNvPr id="2066" name="Line 9"/>
            <p:cNvSpPr>
              <a:spLocks noChangeShapeType="1"/>
            </p:cNvSpPr>
            <p:nvPr/>
          </p:nvSpPr>
          <p:spPr bwMode="auto">
            <a:xfrm>
              <a:off x="1744663" y="5627688"/>
              <a:ext cx="0" cy="177800"/>
            </a:xfrm>
            <a:prstGeom prst="line">
              <a:avLst/>
            </a:prstGeom>
            <a:noFill/>
            <a:ln w="9525">
              <a:solidFill>
                <a:schemeClr val="tx1"/>
              </a:solidFill>
              <a:round/>
              <a:headEnd/>
              <a:tailEnd/>
            </a:ln>
          </p:spPr>
          <p:txBody>
            <a:bodyPr>
              <a:spAutoFit/>
            </a:bodyPr>
            <a:lstStyle/>
            <a:p>
              <a:endParaRPr lang="zh-TW" altLang="en-US"/>
            </a:p>
          </p:txBody>
        </p:sp>
        <p:sp>
          <p:nvSpPr>
            <p:cNvPr id="2067" name="Line 10"/>
            <p:cNvSpPr>
              <a:spLocks noChangeShapeType="1"/>
            </p:cNvSpPr>
            <p:nvPr/>
          </p:nvSpPr>
          <p:spPr bwMode="auto">
            <a:xfrm>
              <a:off x="3040063" y="5627688"/>
              <a:ext cx="0" cy="177800"/>
            </a:xfrm>
            <a:prstGeom prst="line">
              <a:avLst/>
            </a:prstGeom>
            <a:noFill/>
            <a:ln w="9525">
              <a:solidFill>
                <a:schemeClr val="tx1"/>
              </a:solidFill>
              <a:round/>
              <a:headEnd/>
              <a:tailEnd/>
            </a:ln>
          </p:spPr>
          <p:txBody>
            <a:bodyPr>
              <a:spAutoFit/>
            </a:bodyPr>
            <a:lstStyle/>
            <a:p>
              <a:endParaRPr lang="zh-TW" altLang="en-US"/>
            </a:p>
          </p:txBody>
        </p:sp>
        <p:sp>
          <p:nvSpPr>
            <p:cNvPr id="2068" name="Line 11"/>
            <p:cNvSpPr>
              <a:spLocks noChangeShapeType="1"/>
            </p:cNvSpPr>
            <p:nvPr/>
          </p:nvSpPr>
          <p:spPr bwMode="auto">
            <a:xfrm>
              <a:off x="4060825" y="5627688"/>
              <a:ext cx="0" cy="177800"/>
            </a:xfrm>
            <a:prstGeom prst="line">
              <a:avLst/>
            </a:prstGeom>
            <a:noFill/>
            <a:ln w="9525">
              <a:solidFill>
                <a:schemeClr val="tx1"/>
              </a:solidFill>
              <a:round/>
              <a:headEnd/>
              <a:tailEnd/>
            </a:ln>
          </p:spPr>
          <p:txBody>
            <a:bodyPr>
              <a:spAutoFit/>
            </a:bodyPr>
            <a:lstStyle/>
            <a:p>
              <a:endParaRPr lang="zh-TW" altLang="en-US"/>
            </a:p>
          </p:txBody>
        </p:sp>
        <p:sp>
          <p:nvSpPr>
            <p:cNvPr id="2069" name="Line 12"/>
            <p:cNvSpPr>
              <a:spLocks noChangeShapeType="1"/>
            </p:cNvSpPr>
            <p:nvPr/>
          </p:nvSpPr>
          <p:spPr bwMode="auto">
            <a:xfrm>
              <a:off x="5265738" y="5627688"/>
              <a:ext cx="0" cy="177800"/>
            </a:xfrm>
            <a:prstGeom prst="line">
              <a:avLst/>
            </a:prstGeom>
            <a:noFill/>
            <a:ln w="9525">
              <a:solidFill>
                <a:schemeClr val="tx1"/>
              </a:solidFill>
              <a:round/>
              <a:headEnd/>
              <a:tailEnd/>
            </a:ln>
          </p:spPr>
          <p:txBody>
            <a:bodyPr>
              <a:spAutoFit/>
            </a:bodyPr>
            <a:lstStyle/>
            <a:p>
              <a:endParaRPr lang="zh-TW" altLang="en-US"/>
            </a:p>
          </p:txBody>
        </p:sp>
        <p:sp>
          <p:nvSpPr>
            <p:cNvPr id="2070" name="Line 13"/>
            <p:cNvSpPr>
              <a:spLocks noChangeShapeType="1"/>
            </p:cNvSpPr>
            <p:nvPr/>
          </p:nvSpPr>
          <p:spPr bwMode="auto">
            <a:xfrm>
              <a:off x="6467475" y="5627688"/>
              <a:ext cx="0" cy="177800"/>
            </a:xfrm>
            <a:prstGeom prst="line">
              <a:avLst/>
            </a:prstGeom>
            <a:noFill/>
            <a:ln w="9525">
              <a:solidFill>
                <a:schemeClr val="tx1"/>
              </a:solidFill>
              <a:round/>
              <a:headEnd/>
              <a:tailEnd/>
            </a:ln>
          </p:spPr>
          <p:txBody>
            <a:bodyPr>
              <a:spAutoFit/>
            </a:bodyPr>
            <a:lstStyle/>
            <a:p>
              <a:endParaRPr lang="zh-TW" altLang="en-US"/>
            </a:p>
          </p:txBody>
        </p:sp>
        <p:sp>
          <p:nvSpPr>
            <p:cNvPr id="2071" name="Text Box 14"/>
            <p:cNvSpPr txBox="1">
              <a:spLocks noChangeArrowheads="1"/>
            </p:cNvSpPr>
            <p:nvPr/>
          </p:nvSpPr>
          <p:spPr bwMode="auto">
            <a:xfrm>
              <a:off x="7272338" y="5783263"/>
              <a:ext cx="649287" cy="318599"/>
            </a:xfrm>
            <a:prstGeom prst="rect">
              <a:avLst/>
            </a:prstGeom>
            <a:noFill/>
            <a:ln w="9525" algn="ctr">
              <a:noFill/>
              <a:miter lim="800000"/>
              <a:headEnd/>
              <a:tailEnd/>
            </a:ln>
          </p:spPr>
          <p:txBody>
            <a:bodyPr>
              <a:spAutoFit/>
            </a:bodyPr>
            <a:lstStyle/>
            <a:p>
              <a:pPr algn="ctr">
                <a:spcBef>
                  <a:spcPct val="50000"/>
                </a:spcBef>
              </a:pPr>
              <a:r>
                <a:rPr lang="en-US" altLang="ko-KR" sz="800"/>
                <a:t>year</a:t>
              </a:r>
            </a:p>
          </p:txBody>
        </p:sp>
        <p:sp>
          <p:nvSpPr>
            <p:cNvPr id="2072" name="Arc 15"/>
            <p:cNvSpPr>
              <a:spLocks/>
            </p:cNvSpPr>
            <p:nvPr/>
          </p:nvSpPr>
          <p:spPr bwMode="auto">
            <a:xfrm rot="10800000" flipV="1">
              <a:off x="2208213" y="4585459"/>
              <a:ext cx="1622425" cy="546169"/>
            </a:xfrm>
            <a:custGeom>
              <a:avLst/>
              <a:gdLst>
                <a:gd name="T0" fmla="*/ 0 w 25266"/>
                <a:gd name="T1" fmla="*/ 2147483647 h 22321"/>
                <a:gd name="T2" fmla="*/ 2147483647 w 25266"/>
                <a:gd name="T3" fmla="*/ 2147483647 h 22321"/>
                <a:gd name="T4" fmla="*/ 2147483647 w 25266"/>
                <a:gd name="T5" fmla="*/ 2147483647 h 22321"/>
                <a:gd name="T6" fmla="*/ 0 60000 65536"/>
                <a:gd name="T7" fmla="*/ 0 60000 65536"/>
                <a:gd name="T8" fmla="*/ 0 60000 65536"/>
                <a:gd name="T9" fmla="*/ 0 w 25266"/>
                <a:gd name="T10" fmla="*/ 0 h 22321"/>
                <a:gd name="T11" fmla="*/ 25266 w 25266"/>
                <a:gd name="T12" fmla="*/ 22321 h 22321"/>
              </a:gdLst>
              <a:ahLst/>
              <a:cxnLst>
                <a:cxn ang="T6">
                  <a:pos x="T0" y="T1"/>
                </a:cxn>
                <a:cxn ang="T7">
                  <a:pos x="T2" y="T3"/>
                </a:cxn>
                <a:cxn ang="T8">
                  <a:pos x="T4" y="T5"/>
                </a:cxn>
              </a:cxnLst>
              <a:rect l="T9" t="T10" r="T11" b="T12"/>
              <a:pathLst>
                <a:path w="25266" h="22321" fill="none" extrusionOk="0">
                  <a:moveTo>
                    <a:pt x="0" y="313"/>
                  </a:moveTo>
                  <a:cubicBezTo>
                    <a:pt x="1210" y="104"/>
                    <a:pt x="2437" y="-1"/>
                    <a:pt x="3666" y="0"/>
                  </a:cubicBezTo>
                  <a:cubicBezTo>
                    <a:pt x="15595" y="0"/>
                    <a:pt x="25266" y="9670"/>
                    <a:pt x="25266" y="21600"/>
                  </a:cubicBezTo>
                  <a:cubicBezTo>
                    <a:pt x="25266" y="21840"/>
                    <a:pt x="25261" y="22080"/>
                    <a:pt x="25253" y="22320"/>
                  </a:cubicBezTo>
                </a:path>
                <a:path w="25266" h="22321" stroke="0" extrusionOk="0">
                  <a:moveTo>
                    <a:pt x="0" y="313"/>
                  </a:moveTo>
                  <a:cubicBezTo>
                    <a:pt x="1210" y="104"/>
                    <a:pt x="2437" y="-1"/>
                    <a:pt x="3666" y="0"/>
                  </a:cubicBezTo>
                  <a:cubicBezTo>
                    <a:pt x="15595" y="0"/>
                    <a:pt x="25266" y="9670"/>
                    <a:pt x="25266" y="21600"/>
                  </a:cubicBezTo>
                  <a:cubicBezTo>
                    <a:pt x="25266" y="21840"/>
                    <a:pt x="25261" y="22080"/>
                    <a:pt x="25253" y="22320"/>
                  </a:cubicBezTo>
                  <a:lnTo>
                    <a:pt x="3666" y="21600"/>
                  </a:lnTo>
                  <a:close/>
                </a:path>
              </a:pathLst>
            </a:custGeom>
            <a:noFill/>
            <a:ln w="28575">
              <a:solidFill>
                <a:srgbClr val="3366FF"/>
              </a:solidFill>
              <a:round/>
              <a:headEnd/>
              <a:tailEnd/>
            </a:ln>
          </p:spPr>
          <p:txBody>
            <a:bodyPr anchor="ctr">
              <a:spAutoFit/>
            </a:bodyPr>
            <a:lstStyle/>
            <a:p>
              <a:endParaRPr lang="zh-TW" altLang="en-US"/>
            </a:p>
          </p:txBody>
        </p:sp>
        <p:sp>
          <p:nvSpPr>
            <p:cNvPr id="2073" name="Arc 16"/>
            <p:cNvSpPr>
              <a:spLocks/>
            </p:cNvSpPr>
            <p:nvPr/>
          </p:nvSpPr>
          <p:spPr bwMode="auto">
            <a:xfrm rot="10800000" flipV="1">
              <a:off x="3505200" y="3852829"/>
              <a:ext cx="1573213" cy="546169"/>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28575">
              <a:solidFill>
                <a:srgbClr val="3366FF"/>
              </a:solidFill>
              <a:round/>
              <a:headEnd/>
              <a:tailEnd/>
            </a:ln>
          </p:spPr>
          <p:txBody>
            <a:bodyPr anchor="ctr">
              <a:spAutoFit/>
            </a:bodyPr>
            <a:lstStyle/>
            <a:p>
              <a:endParaRPr lang="zh-TW" altLang="en-US"/>
            </a:p>
          </p:txBody>
        </p:sp>
        <p:sp>
          <p:nvSpPr>
            <p:cNvPr id="2074" name="Arc 17"/>
            <p:cNvSpPr>
              <a:spLocks/>
            </p:cNvSpPr>
            <p:nvPr/>
          </p:nvSpPr>
          <p:spPr bwMode="auto">
            <a:xfrm rot="10800000" flipV="1">
              <a:off x="4892675" y="3134485"/>
              <a:ext cx="1574800" cy="546169"/>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28575">
              <a:solidFill>
                <a:srgbClr val="3366FF"/>
              </a:solidFill>
              <a:round/>
              <a:headEnd/>
              <a:tailEnd/>
            </a:ln>
          </p:spPr>
          <p:txBody>
            <a:bodyPr anchor="ctr">
              <a:spAutoFit/>
            </a:bodyPr>
            <a:lstStyle/>
            <a:p>
              <a:endParaRPr lang="zh-TW" altLang="en-US"/>
            </a:p>
          </p:txBody>
        </p:sp>
        <p:sp>
          <p:nvSpPr>
            <p:cNvPr id="2075" name="Arc 18"/>
            <p:cNvSpPr>
              <a:spLocks/>
            </p:cNvSpPr>
            <p:nvPr/>
          </p:nvSpPr>
          <p:spPr bwMode="auto">
            <a:xfrm rot="10800000" flipV="1">
              <a:off x="6097588" y="2506628"/>
              <a:ext cx="1389062" cy="546169"/>
            </a:xfrm>
            <a:custGeom>
              <a:avLst/>
              <a:gdLst>
                <a:gd name="T0" fmla="*/ 0 w 21600"/>
                <a:gd name="T1" fmla="*/ 0 h 21600"/>
                <a:gd name="T2" fmla="*/ 2147483647 w 21600"/>
                <a:gd name="T3" fmla="*/ 2147483647 h 21600"/>
                <a:gd name="T4" fmla="*/ 0 w 21600"/>
                <a:gd name="T5" fmla="*/ 214748364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38100" cap="rnd">
              <a:solidFill>
                <a:srgbClr val="3366FF"/>
              </a:solidFill>
              <a:prstDash val="sysDot"/>
              <a:round/>
              <a:headEnd/>
              <a:tailEnd/>
            </a:ln>
          </p:spPr>
          <p:txBody>
            <a:bodyPr anchor="ctr">
              <a:spAutoFit/>
            </a:bodyPr>
            <a:lstStyle/>
            <a:p>
              <a:endParaRPr lang="zh-TW" altLang="en-US"/>
            </a:p>
          </p:txBody>
        </p:sp>
        <p:sp>
          <p:nvSpPr>
            <p:cNvPr id="2076" name="Text Box 19"/>
            <p:cNvSpPr txBox="1">
              <a:spLocks noChangeArrowheads="1"/>
            </p:cNvSpPr>
            <p:nvPr/>
          </p:nvSpPr>
          <p:spPr bwMode="auto">
            <a:xfrm>
              <a:off x="1580757" y="3909960"/>
              <a:ext cx="1662987" cy="955796"/>
            </a:xfrm>
            <a:prstGeom prst="rect">
              <a:avLst/>
            </a:prstGeom>
            <a:noFill/>
            <a:ln w="9525" algn="ctr">
              <a:noFill/>
              <a:miter lim="800000"/>
              <a:headEnd/>
              <a:tailEnd/>
            </a:ln>
          </p:spPr>
          <p:txBody>
            <a:bodyPr>
              <a:spAutoFit/>
            </a:bodyPr>
            <a:lstStyle/>
            <a:p>
              <a:r>
                <a:rPr lang="en-US" altLang="ko-KR" sz="1200">
                  <a:latin typeface="Verdana" pitchFamily="34" charset="0"/>
                </a:rPr>
                <a:t>Imitating </a:t>
              </a:r>
            </a:p>
            <a:p>
              <a:r>
                <a:rPr lang="en-US" altLang="ko-KR" sz="1200">
                  <a:latin typeface="Verdana" pitchFamily="34" charset="0"/>
                </a:rPr>
                <a:t>foreign technologies</a:t>
              </a:r>
            </a:p>
          </p:txBody>
        </p:sp>
        <p:sp>
          <p:nvSpPr>
            <p:cNvPr id="2077" name="Text Box 20"/>
            <p:cNvSpPr txBox="1">
              <a:spLocks noChangeArrowheads="1"/>
            </p:cNvSpPr>
            <p:nvPr/>
          </p:nvSpPr>
          <p:spPr bwMode="auto">
            <a:xfrm>
              <a:off x="2925593" y="3500438"/>
              <a:ext cx="1933747" cy="832907"/>
            </a:xfrm>
            <a:prstGeom prst="rect">
              <a:avLst/>
            </a:prstGeom>
            <a:noFill/>
            <a:ln w="9525" algn="ctr">
              <a:noFill/>
              <a:miter lim="800000"/>
              <a:headEnd/>
              <a:tailEnd/>
            </a:ln>
          </p:spPr>
          <p:txBody>
            <a:bodyPr>
              <a:spAutoFit/>
            </a:bodyPr>
            <a:lstStyle/>
            <a:p>
              <a:pPr>
                <a:lnSpc>
                  <a:spcPct val="85000"/>
                </a:lnSpc>
              </a:pPr>
              <a:r>
                <a:rPr lang="en-US" altLang="ko-KR" sz="1200">
                  <a:latin typeface="Verdana" pitchFamily="34" charset="0"/>
                </a:rPr>
                <a:t>Indigenizing industrial technologies</a:t>
              </a:r>
            </a:p>
          </p:txBody>
        </p:sp>
        <p:sp>
          <p:nvSpPr>
            <p:cNvPr id="2078" name="Text Box 21"/>
            <p:cNvSpPr txBox="1">
              <a:spLocks noChangeArrowheads="1"/>
            </p:cNvSpPr>
            <p:nvPr/>
          </p:nvSpPr>
          <p:spPr bwMode="auto">
            <a:xfrm>
              <a:off x="4273300" y="2509602"/>
              <a:ext cx="1937240" cy="832907"/>
            </a:xfrm>
            <a:prstGeom prst="rect">
              <a:avLst/>
            </a:prstGeom>
            <a:noFill/>
            <a:ln w="9525" algn="ctr">
              <a:noFill/>
              <a:miter lim="800000"/>
              <a:headEnd/>
              <a:tailEnd/>
            </a:ln>
          </p:spPr>
          <p:txBody>
            <a:bodyPr>
              <a:spAutoFit/>
            </a:bodyPr>
            <a:lstStyle/>
            <a:p>
              <a:pPr>
                <a:lnSpc>
                  <a:spcPct val="85000"/>
                </a:lnSpc>
              </a:pPr>
              <a:r>
                <a:rPr lang="en-US" altLang="ko-KR" sz="1200" dirty="0">
                  <a:latin typeface="Verdana" pitchFamily="34" charset="0"/>
                </a:rPr>
                <a:t>Developing advanced technologies</a:t>
              </a:r>
            </a:p>
          </p:txBody>
        </p:sp>
        <p:sp>
          <p:nvSpPr>
            <p:cNvPr id="2079" name="Text Box 22"/>
            <p:cNvSpPr txBox="1">
              <a:spLocks noChangeArrowheads="1"/>
            </p:cNvSpPr>
            <p:nvPr/>
          </p:nvSpPr>
          <p:spPr bwMode="auto">
            <a:xfrm>
              <a:off x="5774080" y="2006601"/>
              <a:ext cx="1823695" cy="832907"/>
            </a:xfrm>
            <a:prstGeom prst="rect">
              <a:avLst/>
            </a:prstGeom>
            <a:noFill/>
            <a:ln w="9525" algn="ctr">
              <a:noFill/>
              <a:miter lim="800000"/>
              <a:headEnd/>
              <a:tailEnd/>
            </a:ln>
          </p:spPr>
          <p:txBody>
            <a:bodyPr>
              <a:spAutoFit/>
            </a:bodyPr>
            <a:lstStyle/>
            <a:p>
              <a:pPr>
                <a:lnSpc>
                  <a:spcPct val="85000"/>
                </a:lnSpc>
              </a:pPr>
              <a:r>
                <a:rPr lang="en-US" altLang="ko-KR" sz="1200">
                  <a:latin typeface="Verdana" pitchFamily="34" charset="0"/>
                </a:rPr>
                <a:t>Promoting </a:t>
              </a:r>
            </a:p>
            <a:p>
              <a:pPr>
                <a:lnSpc>
                  <a:spcPct val="85000"/>
                </a:lnSpc>
              </a:pPr>
              <a:r>
                <a:rPr lang="en-US" altLang="ko-KR" sz="1200">
                  <a:latin typeface="Verdana" pitchFamily="34" charset="0"/>
                </a:rPr>
                <a:t>creative research </a:t>
              </a:r>
            </a:p>
          </p:txBody>
        </p:sp>
        <p:sp>
          <p:nvSpPr>
            <p:cNvPr id="2080" name="Text Box 23"/>
            <p:cNvSpPr txBox="1">
              <a:spLocks noChangeArrowheads="1"/>
            </p:cNvSpPr>
            <p:nvPr/>
          </p:nvSpPr>
          <p:spPr bwMode="auto">
            <a:xfrm>
              <a:off x="755650" y="1844675"/>
              <a:ext cx="1757363" cy="546169"/>
            </a:xfrm>
            <a:prstGeom prst="rect">
              <a:avLst/>
            </a:prstGeom>
            <a:noFill/>
            <a:ln w="9525" algn="ctr">
              <a:noFill/>
              <a:miter lim="800000"/>
              <a:headEnd/>
              <a:tailEnd/>
            </a:ln>
          </p:spPr>
          <p:txBody>
            <a:bodyPr>
              <a:spAutoFit/>
            </a:bodyPr>
            <a:lstStyle/>
            <a:p>
              <a:pPr>
                <a:lnSpc>
                  <a:spcPct val="90000"/>
                </a:lnSpc>
              </a:pPr>
              <a:r>
                <a:rPr lang="en-US" altLang="ko-KR" sz="1000">
                  <a:latin typeface="Arial Black" pitchFamily="34" charset="0"/>
                  <a:ea typeface="돋움" pitchFamily="34" charset="-127"/>
                </a:rPr>
                <a:t>Stages </a:t>
              </a:r>
            </a:p>
            <a:p>
              <a:pPr>
                <a:lnSpc>
                  <a:spcPct val="90000"/>
                </a:lnSpc>
              </a:pPr>
              <a:r>
                <a:rPr lang="en-US" altLang="ko-KR" sz="1000">
                  <a:latin typeface="Arial Black" pitchFamily="34" charset="0"/>
                  <a:ea typeface="돋움" pitchFamily="34" charset="-127"/>
                </a:rPr>
                <a:t>of Development</a:t>
              </a:r>
            </a:p>
          </p:txBody>
        </p:sp>
        <p:sp>
          <p:nvSpPr>
            <p:cNvPr id="2081" name="Rectangle 24"/>
            <p:cNvSpPr>
              <a:spLocks noChangeArrowheads="1"/>
            </p:cNvSpPr>
            <p:nvPr/>
          </p:nvSpPr>
          <p:spPr bwMode="auto">
            <a:xfrm>
              <a:off x="2355850" y="4703764"/>
              <a:ext cx="1419440" cy="956018"/>
            </a:xfrm>
            <a:prstGeom prst="rect">
              <a:avLst/>
            </a:prstGeom>
            <a:noFill/>
            <a:ln w="9525">
              <a:noFill/>
              <a:miter lim="800000"/>
              <a:headEnd/>
              <a:tailEnd/>
            </a:ln>
          </p:spPr>
          <p:txBody>
            <a:bodyPr wrap="none">
              <a:spAutoFit/>
            </a:bodyPr>
            <a:lstStyle/>
            <a:p>
              <a:r>
                <a:rPr lang="en-US" altLang="ko-KR" sz="1200">
                  <a:solidFill>
                    <a:srgbClr val="FF0066"/>
                  </a:solidFill>
                  <a:latin typeface="Arial" charset="0"/>
                </a:rPr>
                <a:t>• KIST(1966)</a:t>
              </a:r>
            </a:p>
            <a:p>
              <a:r>
                <a:rPr lang="en-US" altLang="ko-KR" sz="1200">
                  <a:solidFill>
                    <a:srgbClr val="FF0066"/>
                  </a:solidFill>
                  <a:latin typeface="Arial" charset="0"/>
                </a:rPr>
                <a:t>• MOST(1967)</a:t>
              </a:r>
            </a:p>
            <a:p>
              <a:r>
                <a:rPr lang="en-US" altLang="ko-KR" sz="1200">
                  <a:solidFill>
                    <a:srgbClr val="FF0066"/>
                  </a:solidFill>
                  <a:latin typeface="Arial" charset="0"/>
                </a:rPr>
                <a:t>• GRIs in 1970s</a:t>
              </a:r>
            </a:p>
          </p:txBody>
        </p:sp>
        <p:sp>
          <p:nvSpPr>
            <p:cNvPr id="2082" name="Rectangle 25"/>
            <p:cNvSpPr>
              <a:spLocks noChangeArrowheads="1"/>
            </p:cNvSpPr>
            <p:nvPr/>
          </p:nvSpPr>
          <p:spPr bwMode="auto">
            <a:xfrm>
              <a:off x="3886201" y="3979862"/>
              <a:ext cx="1400049" cy="682870"/>
            </a:xfrm>
            <a:prstGeom prst="rect">
              <a:avLst/>
            </a:prstGeom>
            <a:noFill/>
            <a:ln w="9525">
              <a:noFill/>
              <a:miter lim="800000"/>
              <a:headEnd/>
              <a:tailEnd/>
            </a:ln>
          </p:spPr>
          <p:txBody>
            <a:bodyPr wrap="none">
              <a:spAutoFit/>
            </a:bodyPr>
            <a:lstStyle/>
            <a:p>
              <a:r>
                <a:rPr lang="en-US" altLang="ko-KR" sz="1200">
                  <a:solidFill>
                    <a:srgbClr val="FF0066"/>
                  </a:solidFill>
                  <a:latin typeface="Arial" charset="0"/>
                </a:rPr>
                <a:t>• NRDP(1982~)</a:t>
              </a:r>
            </a:p>
            <a:p>
              <a:r>
                <a:rPr lang="en-US" altLang="ko-KR" sz="1200">
                  <a:solidFill>
                    <a:srgbClr val="FF0066"/>
                  </a:solidFill>
                  <a:latin typeface="Arial" charset="0"/>
                </a:rPr>
                <a:t>• PRIs in 1980s</a:t>
              </a:r>
            </a:p>
          </p:txBody>
        </p:sp>
        <p:sp>
          <p:nvSpPr>
            <p:cNvPr id="2083" name="Rectangle 26"/>
            <p:cNvSpPr>
              <a:spLocks noChangeArrowheads="1"/>
            </p:cNvSpPr>
            <p:nvPr/>
          </p:nvSpPr>
          <p:spPr bwMode="auto">
            <a:xfrm>
              <a:off x="5192713" y="3184526"/>
              <a:ext cx="2209193" cy="956018"/>
            </a:xfrm>
            <a:prstGeom prst="rect">
              <a:avLst/>
            </a:prstGeom>
            <a:noFill/>
            <a:ln w="9525">
              <a:noFill/>
              <a:miter lim="800000"/>
              <a:headEnd/>
              <a:tailEnd/>
            </a:ln>
          </p:spPr>
          <p:txBody>
            <a:bodyPr wrap="none">
              <a:spAutoFit/>
            </a:bodyPr>
            <a:lstStyle/>
            <a:p>
              <a:r>
                <a:rPr lang="en-US" altLang="ko-KR" sz="1200">
                  <a:solidFill>
                    <a:srgbClr val="FF0066"/>
                  </a:solidFill>
                  <a:latin typeface="Arial" charset="0"/>
                </a:rPr>
                <a:t>• Diversification of NRDP</a:t>
              </a:r>
            </a:p>
            <a:p>
              <a:r>
                <a:rPr lang="en-US" altLang="ko-KR" sz="1200">
                  <a:solidFill>
                    <a:srgbClr val="FF0066"/>
                  </a:solidFill>
                  <a:latin typeface="Arial" charset="0"/>
                </a:rPr>
                <a:t>• HAN (1992)</a:t>
              </a:r>
            </a:p>
            <a:p>
              <a:r>
                <a:rPr lang="en-US" altLang="ko-KR" sz="1200">
                  <a:solidFill>
                    <a:srgbClr val="FF0066"/>
                  </a:solidFill>
                  <a:latin typeface="Arial" charset="0"/>
                </a:rPr>
                <a:t>• Commercialization</a:t>
              </a:r>
            </a:p>
          </p:txBody>
        </p:sp>
        <p:sp>
          <p:nvSpPr>
            <p:cNvPr id="2084" name="Rectangle 27"/>
            <p:cNvSpPr>
              <a:spLocks noChangeArrowheads="1"/>
            </p:cNvSpPr>
            <p:nvPr/>
          </p:nvSpPr>
          <p:spPr bwMode="auto">
            <a:xfrm>
              <a:off x="6561138" y="2466976"/>
              <a:ext cx="2032909" cy="682870"/>
            </a:xfrm>
            <a:prstGeom prst="rect">
              <a:avLst/>
            </a:prstGeom>
            <a:noFill/>
            <a:ln w="9525">
              <a:noFill/>
              <a:miter lim="800000"/>
              <a:headEnd/>
              <a:tailEnd/>
            </a:ln>
          </p:spPr>
          <p:txBody>
            <a:bodyPr wrap="none">
              <a:spAutoFit/>
            </a:bodyPr>
            <a:lstStyle/>
            <a:p>
              <a:r>
                <a:rPr lang="en-US" altLang="ko-KR" sz="1200">
                  <a:solidFill>
                    <a:srgbClr val="FF0066"/>
                  </a:solidFill>
                  <a:latin typeface="Arial" charset="0"/>
                </a:rPr>
                <a:t>• Basic research</a:t>
              </a:r>
            </a:p>
            <a:p>
              <a:r>
                <a:rPr lang="en-US" altLang="ko-KR" sz="1200">
                  <a:solidFill>
                    <a:srgbClr val="FF0066"/>
                  </a:solidFill>
                  <a:latin typeface="Arial" charset="0"/>
                </a:rPr>
                <a:t>• Generic technologies</a:t>
              </a:r>
            </a:p>
          </p:txBody>
        </p:sp>
      </p:grpSp>
      <p:sp>
        <p:nvSpPr>
          <p:cNvPr id="2055" name="AutoShape 6" descr="data:image/jpeg;base64,/9j/4AAQSkZJRgABAQAAAQABAAD/2wCEAAkGBhQSEBAUEBIUFRUSFRUVFBUWFxQXFRUUFhYVFBQUFRUXGyYeGBkjGRUUHy8gJCcpLCwsFR4xNTAqNSYrLSkBCQoKDgwOFw8PGikcHB8pLCkpKSkpLCksKSksLCopKSkpLCkpKSkpLCkpKSkpKSksKSwpKSwpKS0sLCwpKSkpLP/AABEIAMIBBAMBIgACEQEDEQH/xAAcAAABBAMBAAAAAAAAAAAAAAAAAwQFBwECBgj/xABOEAABAwICBQULBgwFBAMAAAABAAIDBBESIQUGMUFRBxMiYZEjMkJScXOBobGy0RQzcpLB0hYkNFNVYmOCk6LC8CVDVHThFUSUs4OE8f/EABkBAQADAQEAAAAAAAAAAAAAAAABAgMEBf/EACcRAQEAAgIABgMAAgMAAAAAAAABAhEDEgQTITEyQRQzUSKBQmFx/9oADAMBAAIRAxEAPwC8UIQgwhZQgwhZQgwhZQgwsoQgEIQgEIQgEIQgEIQgEIQgEIQgEIQgEIQgEIQgEIQgEIQgEIQgFi6Zaa0xFSwSTzuwxxtxOPsAG8k5WVP1/KNpCuOKnkZo+mPePc0PnePGscgD1W8pUWpktXchee6ivYfyjS+kJDvDH8230AJsa6h31GkHeWpkUdluj0ZdZXnVmkNHjwq3/wAmb7Fu7SOjztdXf+VMfaU7HSvQ11leefl1BawfWt6xO/F9baVuyrprjm9JaTiO7u7nD0g7U7HR6DRdUlR6y6Rg6dLpBlcwZmCoYGyEbw14zJ27/Qd/Ww8qjX00UnMuie9t3MkzLT1BubhvucPkU7V61YF0XVXVPKjbw5f3WQtH8xJTJ/KwPGqO2AewKOyelW7dZuqmZykucAWiax2HnIh9iVbygyft/rwH2hTs61ad1m6qhvKdn85UdlO77An9Nykg27q/96Fh9xybOtWQhV9LyrxQ4TL3Rp750bHtc3rLHbR5DfqK7XRWloqmJk1O9skb+9c3ZkbEHgQQQQcwQm0WWHaZaU0zDTtDp5GsBIa3Ec3OOQaxu1zjwGaePdYEnYFzer2jhK91bOMUstxDizEFPezGRjwS6wc47SSBewAEoLHW8EkR0tZJbeIHtb6HPsHeUXC2brNIf+xqvS1n3lMl61MqCK/CGT/RVPYz7yPwhk/0VR/J95SMjrtLeIIyyOfA7lGf9D/bVH8QfdUbG/4QSf6Kp7GfeWDrG/8A0VV6GsP9S1bofMHnpzYg2MmRz2GzdieSWcSSNosduwG4G3ipDQ6zuG2irP4bT7HIGt0YvzkVTHYXJfBKAB9INIS2kZXujeyNwa4jouILgDuJaCCR1XCKKd7I2Ne4OcAA5wBaCd5AubDquUD6h0hHNG2SGRkjHd69jg5p8hGScLkZqUU1XFUU4wMqJBFVxjJji4ERVAbsDwQGki1w7O9guuBQCFlCAQhCCrOXeUmmhjv0bukcPGLS1rL9QxE+gKoauudIekcrCw3AW2K3eXD5qP6JH87T9ipdnwWda4+zdkFzZrSSdwBJ7Ah8RabPa5p4OBafWpvVHTzaOpEr2Y24HsIFgelbMZdSd676zsrnU/NxlghY5udrnEQd24W9ahZD6Loo3slkmc5rIy0dG13OdezQTvyPZuWsrqd2MQmUOZYlsgGw2G0bNoTJtW5rBG0taRM2YF5s04WluE/8pV1d0ppHvixyxthYxjjIbY2PL3P49C3E4upWkmld3bF/X7VvVUkkeEyRyMDu9Lmva12V7BxFid9upJxOsWngQew3tkprTmtXyinEIhLekxxcXB2bL5NAA3lV9E2orRYc6VjGOLcRsSNw3nsuU80rrCwOLWvaMOVr7LZW27Ulqyzu5PixyO7GEfatptTYnOLi+S7ukc22u7M26PWtuLiy5N6Uz5JhPVEPr2ufidLfK1sWXltxQa1u57b7sx8VJnUiHx5O1v3Vj8B4vzkn8vwW34uf8Zfk4nf/AFTR9zZs4GdgJbZ9HD/mbAQ763UEq2v0fn+Ub7d02HK21+fhepR34DR/nH9jVr+A0f51/Y1PxeT+I/IwaVskRkfzLy2PMMaXC4buvmc0vSVQxNu+4bnbFtPX1fFJfgKz8676o+KmaagdGyVkZia2SB1Oe5uyY83c4HnM39Z7FW+G5ZPSJ/IxJx1zTtc36wXc8imkXMq6umv3ORgma3c2RpDHkfSa5v1Vw8eipLmxgJIAzgJ3vd+c4vPYF1nIwz/EH/qwvHZzYWefHlhrs0nJM5dLm0k60MxH5t/ulRTaoxU9MGW+bG6+xoUppT5ibzb/AHSoWd9oKbzY9jUk3VKaVGsUw2Bv1T8VGVGt9QNgb9Q/FLVEyi6mdazi2p3I1OvtWNjWfwz8VF1HKVXDY2P+C77yVqZutRVTItJ4eX7V8xs/lUrx4MX8F330nU8r1cxjnYYrgZdxfmd3hcVHzvUZVyEm3D2q/wCN/wBnmuh0Ryr1jn0/yiSna2Rx5wNhfijaGkglxcRckAWtvWjeVetLnd1ga0PLQTTSE2xPAdk8XFmsNx+c6lzYas4U/Em97R5q0dVdZZq2hnfOWFzKiFrHMY6MEHmXnouJzDnuF+pWkFUWoA/w+f8A3UXvQq3guTPHrlY2l3NsoQhVSEIQgqrlyPco/J/UqVarp5cvmWeQe0qlQFn9tZ7FQVu1JhKtULB8AO1YjoWg3Az4pVqUAUBJzE3kCdyBNZGqYJTVVnSqHcIHDtcwLoqlli36I9WSgNWhaOrPVE0fvPufYuiqs2tPA2/vsXo+C+64vFfTSkgD3ta52HEQAbF2ZIAFh5VsKZokex8gbgLhfC51y04cgPJfOyxQyhssTnd62Rjnb8g4E5eQJxTTx92c5zQ9zgWF7HPaAS4vOEAjFfDtHFd2Vscc00l0ae5mNwe2QPLT3nzffgh9rW8uaw2hAawySsj5xoc0ESHokkBzi1pDQbH0ZrWqmDnXklMnRIBaCMJHetwvDQ1t/FG/il5ubl5kmZjA2ONj2uEmIYMnYQ1pDr7Rnv3Ku6tqEXUIa57ZZWRuY5zCCJHG7ciegw5daTqqV0by11jbCbg3aQ5oc0g5ZFrgfSnr6ovkmkZLA3nJXvwysYXC7iW5vjcNlsgU5m0hBLK/nHEXw4ZQCWlwa0Puw5huIOsNwtsUdstmojTpLC3ubGsNiC7Muz4Xyb7VMcisP45M79k/3oh9ij6jR8Zie5k8RAa4gXIcdvgkXupvkUb3ac/sz65B8Fw+KstmnZwTUyWlpd4FPOSQAI33J2d6Vz1c+1PS+aHutUvrSPxKq80/2KA0rJaCk80PdYseP5LZeyJqZU2ieHNmDmtNo3uBzxBwtaxvsWs8yZ/LMOPK+JjmeS9s/UuzrtzdiUJeQQyJjrHNzxcNy2EuIaB5Uz0o6LGzIfNnnOZPQ53pWwl1xa2C9sttk7ZUAx4HQmQNcX3DnNsXADOzTw29ZTGY9IGKC12u6LryX2guAIGz1EK0nqi5ehrXTthip8McTnSRmR7pG4ySXvaGgE2AAaNmfWm81OBMOajpxzsEM2GZwDGF7A57YzI8DvjsOI2StRKMLWTUzn81eMOD3RkZl+BwwuBIxE7jYprJVtc8mWDEA1rGMbI5nNtYA1rb2OLIbxt4K0iOxTTNGGxU7sMQe4yhxgIMRaMOAEtJYJM3XDTsw3GaicKkamoa5jY44+bYHl9sZe4vLQ0kuIGWFoFgOPFPNXdVZayTDGLNb38hHRZ1frO6vYtJeuP+Stu76Om1Eb/h83+6h96JW2uOdoWOlpRFDewlgLnHa5xlZdx9WzguxC8vky7ZWx24TWMjKEIVFghCEFU8uJ7kzqA9ZPwVKgK7uXEfi7D1t/rVIXzKz+2s9irQnlI2Oz+cvfAcFibY8rYssxtTJiWaFCyVdFS2fYy38C5HiWz6Pj5+TJKNjprnKS1xYXF8PRuCbbe/7QooJRoTaNHVZzWECPFe+Zcd1uFuNu1RcqdOCbSolM6CZalmPjTQt7MRU643YerPsUPoltqNv61T7rAftUxBnlxXqeCn+NcPiveGt1tDMWuDhtGzgtCi67XGdu0hdzXc2wFpubCwd1OC2bpFuFrXQRnCLYswSbAXNtuwevimS2YBcXNhx4KnSLS0msOUqKeBo6UwdlcBjXE34XIACjXm7shbfbgNymZSmicw6J8i7nkSb0qo8GM9b3/BcLU947yKwuRGHuVS7iIh65T9q8/xfzn/AI7PD/Cu81l/I6nzT/YuV08+0FF5oe6xddpyLFTTtva8bs/QuM1iPcaLzI92NY8fyW5PZz88iZSyJaa6ZyNK7446w2tey+Bxbfbbfa/xPakKjSUhzc4k2IuQ29jtF7LD4ym8kRV5IpbWw0pMCSJXdI4jszPHYm8zi9znO2uNzbIX6huSnMHgu31f5OLhslYS0HMQjJx4Y3DZ5Bn1qMssOP1pJll6RB6qanPq3YnXZA09J+936sfE8Tu6yrPijjp4mxxNDGNGQGXlJJ2k8SlHuDGhrGgBos1rcgBuAAURWUb3Bz3uaxrQSbjYBmTctXDnyXlvr7OrHGYT0baTrMdPI5pBwyRWIIOYe0jYuuYcgq50TWGejmJyBqYmtyFw0vjGdtpzKsZgsAsspq6bY3clZTOr0xFE4CV+C+8h2HPi+2Eekp4ql5R9YpYdIRRMeQyciItG7CxrnOG4/OAKsWWyH32ISFFFhijaPBY0djQEKBW/LkPxVn0m+yRUarx5c/yVv02+yRUbvVa1nsWalGpBpSjSqrF2pQFIXWwf1KAq8ptIUo4pCQqR0+jY/wAWpANrpZj2NAXW6I1UmlGK2FvE/BMOT+FploBI24bBUyZ59IyhjcvIVY82k7WyttsPUD5F6HhsrMNRxeIk7ermX6hAXL3m52WUfV6o27x3bxXT1lQXAEOdZ1sJG/NR9RM7HhI6/JwJ9K6pcnNZHHVejnRnPtTay6SplxC5Av6r+VRNRT2JystZl/VbDAhZDEsY1u+IWyOfC3bmrIR9ebRuVncjEdqSc/tGt7I2u/rVYaZNonf3uKtvkmhw0Uh8ad3qjib9i8vxX7P9O7g/X/t1ulfmJvNu9hXD6fHcaLzI91i7fS3zE3m3ewritNDuNF5lvusWfF8k8nxc5IxN3xKQdGkzEu1x1HOiSXMKTdCuh1W0I2/PzDosPcwfCdxtvA3dfkTLkmE3THHtdFdUtVhCBPUN6Z+aYRm39YjxvYulkl3nb7Em6Uk4iDc7ABew4eVKwMObnXAGeZAAC8+253ddUkxmo1ipA7N9yPTb0rjdcNYGvvBThojGUjhbpnxQfFB7fa61m1j50GKAnm/Ddnd/UL+D7fbzPyddXFx/8smPJn9RO6tstRP/ANzD78askKvdBstSP/3EXvxqwlhy/Oujj+MBVS67xB+kadu91RlkLWADTuuD0RvCttVNpSobJpukiucQc+Yi2WEzStBvb1XVIutdoyWFshQKt5c/yVn02+yRUZvKvLl0P4uz6TfZIqMG0qjWexVpSjUk1KNVatCwWwskwepbYv7zUDY+RN5UuT/eaRkapFm6htwzwEDMUQ27O6ShxuPQuxkmBc4uBIANgRnkRex3bj2rjtUGuEzgDspKdpsA7aC6xvsUnp7WEUsJLxiFxkMicwDhBsd//K9HgkmG64Oe7z0kKurAaBl34zHgjaLFMamUHC0OzI28WgnM+m6rzSWs0kzXEudGwZsDcjtdtO3IAdqcaC1reXNZK2+Loh/hHD3rfJa53raZzbO4XTtJI234C2QUVVXANrmx2b8tpHUpMxE4XFu4bbjMZb800rYDY5gZ3yzsLZj2rZmaRgOFwjmEvQMGG1tnrTkwK8Uc3rBH3Jo4ut6j8VcPJez/AA9p8aWY9jyz+lVLrO23yccZB7W/FXFycxYdG0/WZXfWmkK8vxP7a9Dh/XE1pb5ib6DvYVx2kx3Gj8yz3GLsdL/k83m3ewqGpaUPhp77oY/cassLqmc3HJmPqWOa6iuw/wCmDgFszRrb5hdHmMPLctozRRlfY9Foze7g0bfSV0cUuMgtFo2dGJvUMsXwRU2c7mo+9FjIRvO5nxT+mpLW3LDLPvd/TTHHrNfbFPTk5kdqg9ZdKY+5RXwDvyNjj4t94Cnqt1xhbs3nPPqHUmQoRwU46l3TL21HHfJTwKPkh4FdkKMcEfIhwW3ms+iF0dFalfcf50XvMXdhczXRYYiP2kXvhdMFz5XdtdGM1Iyq6GrhGmoJzI11mmPDgscNy8XfiN8+reVYjiuXp89IN/VDj/Lb7VVZ1CyhCCqOXU9wj9H9XxVH7yru5dj3KLyX9ZCpAHMqn21nsVaUoCkWlKtCirFmrK1AWWhQM/3/AHmkJnZHZ2JdIvZfLigt3VOhBkrCMsLadl7uvdsd91uKjeUXQbnwxdIuwO6LdxJ2houbn07iuj1Gkyr8z0qnCNo7yKMC/Hact6lq7Rd24n5usWg8AfBbfZc5ent9Di+Ejg5brOqImf0I8VwGhwbc2v0vX/8AvBO9XaVznwue0EtDhidGHMYMRzdm0i+wG+S6TT+rDY62jA3vawtucLmsu55tvBOL0LpItXBBLZt7HvCc7A5hl9uE7OosB3m+mOO7tW5zTWOI9G7GEbBhuL26j1cE3e1oDyRnivbK9t2XBSfMBty0AEE3buvl4O5/2JjpB4a0AYrndmbkncV0bYNdGxgh1hvTz5OnlFSWjaLWyFwnHMKyrg9cW2kpRxJPrarn1KZbR9J1xNP1ul9qpzXoWq6QcBf+Y/BXXq3Dgo6RviwRDsY1eVzXfJXo8f68S+mPyefzb/YUw0Q3uMXmovcCfaY/J5/Nv90ppoUdxi81F7gWaac82m1bKWgBub3GzR18T1DM+hPnWAudya0kWImR2/JnU3j6fYAot+kaJU2jMAAvfeTvJO0lOnRpbAjCpiCHNLHNpxhQQFOzRDmkc0lSQsFyGkVpoWjP04v/AGBdAFAabPcz9OL/ANgU+FC8YkORXN6KF6554Md6yAujm2Fc7q9nUzng0Dtcfgg6VCEIKj5eHdCL6B94KkQ7Mq7OXg9GHzb/AH2/FUiDmVT7aT2Khy3a5ItKUYf7yULQu163DupJBbKEtyeodqzS5yxDjIwdrgPtSRSui2XqIPOxnse0oLz5PT+LzuFjiqZyPQQzb+7tXSywgm5scJxH6XgDyDP1LkOTon5C2/hS1Du2d9vUAukne8DJt877fb1L0cMP8Y87O7yrk9M0mLSlFe55tsz9mXzbmg3/AHgug0i8YRl4O7rC5/SNZhq2OJBIaRzZLrkmwvbgLLSofUvAbHA8XORzGfE3WmMqlkL1dWCM2DEMnDc7aAT1rbQ2jXvk5yRthhGG4NzfO9j6E/0Zqc7oPnkc426Tdw6h6uxT50W3ge0q3fSOpkKdZ+TqRZSACwQYFMzivVT3KK62kIx4kGL02lPwV+UseFjG+K1o7AAqK1yix6bDDsMcTPrWH9avpednd52vQk1jDTTH5PP5t/ulNdCjuUfm4vcCdaW/J5vNv90prob5pnm4vcCpRjSekIWWbNNHGDmQ5wBI9O5Yg1hpn/NzRutuab+xP5YGu75rXDrAPtUbWavUxaSaWJx4YAL9gVp1+1LMvo4dpIeC158jT9qbyaZI/wAt/YmDdAQXsKVzNmbXEdV8itTocj5sVDf3yR7VeTD+qW5/w6dptx2Ru7CsCvlOxh7EzkpqpgBa+Qi2+xt5bpp+Ek7NpafpMz38FpOPfx1VO+vdOsdKdoSrY3qEZro9o6cII4td9hCeU2ukDu+xMPWMu0JeLkn0mcmP9KaWaRGb+NF74XRhc5papbJEXMcHDFFmPphdGFhff1bz2I1Rs0+RQeqzOnUE8Wj2n7VM6QdaN3kUZqwMpzxlt2Nb8USnEIQoFQ8vLejF5qT34/iqOBz7F6C5cqAmkjltk0viceHOYSwnyujDfK4Lzzi2Kn20nsWBSjCkQVu0ok5aVsSkA5KYur2qqWS7yp5oNw+VQX8cHsuVHkpTR9Tgljd4rgfRfP1KRcmpus9HHRwMkqoGPAdia+RjXNcXuJBDiM812FJrFSO72rpz5Joj/UvN2lKQslcDxuOBBzBTT5KOHqC6PPutMLwTdu146Iljl1lqn44yyKkAacTcJc57Mwb2v0SrJZgOxzfQ5q8jfJhwHYlmaKJzERIOwht/sVO9T5MetxDwssmn6l5Qio5W962ZvkbKOyyXirphsnnHkmmHsenmU8h6mMCRkZZeao9OVTe9q6of/Yn9mNPItb64f97UemRx966mcqPIdNXDnNZHt4TUzfQ3mCftV7BUDyYRvqtLtle4vLLvkccy4tabk24O5oelX8Aqb3bV8prUNdK/MTebf7CmmiD3Nnm4vcTrSp7hN5t/ulMNHu7lGRsMcdvqhSpUnjCw6UcUyc5JOCvMYyudn0fOq2jem0ulmjrTV7DwTaSN+5p9S0xwwY3Pk+o2rNNuIIY2y5+oaSbkgKSmopT4JTV+hpD4J9S68LhjPRlZnfWoySVrWuAzLtp+AUXKy+xdI3Vx52hOqfVkeEVpebCfZMMv4a6Dbaikv+eZ7zFYN1ytdSNip8LfCkiA6yXj4LqgvM5MpllbHdhNYwz0u60TvImeqo7g4nwpHn2D7Etp59oXLGrLbU0fXiPa4qi6UQhCBnpbRUdTBLDO3FHK0se3iDwO4jaDxC86a48j1ZRuc6Fj6mC5LXxjFI0XyEkYzvntaCMty9LLDgd1r9aJl08YvuwlrwWuG0OBaR6CtmzDxm9oXsCegL++LD5WA+26ZP1Wid30cB8sEX3VGk9nlAVA8Zva34rbn2+M36wXqlmp0ANxDT38xF91Zk1QhdtigP8A8EX3VHVPZ5TMw8Zva1aGQG3SBO4A3PoAXq+LVCFvexQDyQRfdT2DReDvebHkjYPZZOqOzzlq9qhVVbDio6ksaOjIGNbb6LZS3nB1D/ha1eoNQw2a2/UWSMd9Vzbesr00GvttbfjY+y61dC47XN+r/wAp1T3eV5dVqhvfREJWkpTGLPhcSN4eBf8AdLMu0r0+aM/qfV/5WrtHX2hn1T8U1U91A02shjZZtNIXDvbvAbfrsLrm308jnFxbm4kmzbC5NzYXyGa9Ou0I07WR/VPxWW6Ej3xRfVb8E0d3mFtK/YGnyWN+y6wdHzOkbDFC90r8mxhpx8LkbQOs5DivUR0PHawaB9G7fdISlDoqKEHmYmMxZuwtALjvLjtJ8qaO7k+S/UU6PprzWNRLnJbMMG0MB357T1AbAF2yLLKlnbtq9lwQdhFj5CuZ0PJzBFJKbOZcQE5c7DfoYSdrmghpC6hM9I6MZMzDIxrxtAcAbEbCOB6wpGmHqQWBQZ1PmblDW1EbdzMeIN6m4wSB1XWo1Sqv0jP2hBLV0RMbwzaRuyJ4gHcSLi6Z8zT/AOmf/C+26bfgnVfpGf1faEfgnV/pKf8Ak+6oCs1NEWkRQSNk8B2BzMLtxLr2sN6lgxQX4J1n6UqOyL7WLcaq1f6Sn7I/uIJssFlgR9ShfwWq/wBIz/yfdW0ep8hyqKqadu9j3kMd1ODQLjq2KRs4fKqmJsZvDTv5yV4za+VoIjiad9icRI3tAXTBJU1M1jWtY0Na0WAAsB5AlkEPrK60JTzREJZBE07QwX9qWqaYPFnAEXBsdmSVAQZQhCAQsLKAQhCAQhCAQhCAQhCAQhCAQhCAQhCAQhCAQhCAQhCAQhCAQhCAQhCAQhCAQhCAQhCDCyhCDCyhCAQhCAQhCAWEIQZQhCAQhCAQhCAQhCAQhCAQhCAQhCAQhCAQhCAQhCAQhCAQhCD/2Q=="/>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zh-TW" altLang="en-US"/>
          </a:p>
        </p:txBody>
      </p:sp>
      <p:pic>
        <p:nvPicPr>
          <p:cNvPr id="2056" name="Picture 8" descr="http://chinese.vr-zone.com/wp-content/uploads/2012/11/SAMSUNG-665x498.jpeg"/>
          <p:cNvPicPr>
            <a:picLocks noChangeAspect="1" noChangeArrowheads="1"/>
          </p:cNvPicPr>
          <p:nvPr/>
        </p:nvPicPr>
        <p:blipFill>
          <a:blip r:embed="rId7" cstate="email">
            <a:clrChange>
              <a:clrFrom>
                <a:srgbClr val="FFFFFF"/>
              </a:clrFrom>
              <a:clrTo>
                <a:srgbClr val="FFFFFF">
                  <a:alpha val="0"/>
                </a:srgbClr>
              </a:clrTo>
            </a:clrChange>
          </a:blip>
          <a:srcRect/>
          <a:stretch>
            <a:fillRect/>
          </a:stretch>
        </p:blipFill>
        <p:spPr bwMode="auto">
          <a:xfrm>
            <a:off x="6175115" y="1780534"/>
            <a:ext cx="2116137" cy="1584325"/>
          </a:xfrm>
          <a:prstGeom prst="rect">
            <a:avLst/>
          </a:prstGeom>
          <a:noFill/>
          <a:ln w="9525">
            <a:noFill/>
            <a:miter lim="800000"/>
            <a:headEnd/>
            <a:tailEnd/>
          </a:ln>
        </p:spPr>
      </p:pic>
      <p:pic>
        <p:nvPicPr>
          <p:cNvPr id="2057" name="Picture 12" descr="http://t2.gstatic.com/images?q=tbn:ANd9GcQXtT1O9r-DO23r89JE-d1B_clwJrRQLw5XDjRq6qlURORtLJcE"/>
          <p:cNvPicPr>
            <a:picLocks noChangeAspect="1" noChangeArrowheads="1"/>
          </p:cNvPicPr>
          <p:nvPr/>
        </p:nvPicPr>
        <p:blipFill>
          <a:blip r:embed="rId8" cstate="email"/>
          <a:srcRect/>
          <a:stretch>
            <a:fillRect/>
          </a:stretch>
        </p:blipFill>
        <p:spPr bwMode="auto">
          <a:xfrm>
            <a:off x="7059738" y="5120246"/>
            <a:ext cx="2122487" cy="1412875"/>
          </a:xfrm>
          <a:prstGeom prst="rect">
            <a:avLst/>
          </a:prstGeom>
          <a:noFill/>
          <a:ln w="9525">
            <a:noFill/>
            <a:miter lim="800000"/>
            <a:headEnd/>
            <a:tailEnd/>
          </a:ln>
        </p:spPr>
      </p:pic>
      <p:sp>
        <p:nvSpPr>
          <p:cNvPr id="38" name="矩形 37"/>
          <p:cNvSpPr/>
          <p:nvPr/>
        </p:nvSpPr>
        <p:spPr>
          <a:xfrm>
            <a:off x="4533294" y="908722"/>
            <a:ext cx="4839359" cy="1015663"/>
          </a:xfrm>
          <a:prstGeom prst="rect">
            <a:avLst/>
          </a:prstGeom>
        </p:spPr>
        <p:txBody>
          <a:bodyPr wrap="square">
            <a:spAutoFit/>
          </a:bodyPr>
          <a:lstStyle/>
          <a:p>
            <a:pPr marL="342900" indent="-342900" algn="just" eaLnBrk="0" hangingPunct="0">
              <a:spcBef>
                <a:spcPct val="20000"/>
              </a:spcBef>
              <a:buFontTx/>
              <a:buChar char="•"/>
              <a:defRPr/>
            </a:pPr>
            <a:r>
              <a:rPr lang="zh-TW" altLang="en-US" sz="2000" b="0" kern="0" dirty="0">
                <a:latin typeface="微軟正黑體" pitchFamily="34" charset="-120"/>
                <a:ea typeface="微軟正黑體" pitchFamily="34" charset="-120"/>
              </a:rPr>
              <a:t>大財閥主宰社會，貧富不均嚴重。巨大的家庭和企業負債規模。物價高漲，弱勢不滿。</a:t>
            </a:r>
            <a:endParaRPr lang="en-US" altLang="zh-TW" sz="2000" b="0" kern="0" dirty="0">
              <a:latin typeface="微軟正黑體" pitchFamily="34" charset="-120"/>
              <a:ea typeface="微軟正黑體" pitchFamily="34" charset="-12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15" descr="http://www.chinatimes.com/newsphoto/2013-11-26/656/A07A00_P_01_02.jpg"/>
          <p:cNvPicPr>
            <a:picLocks noChangeAspect="1" noChangeArrowheads="1"/>
          </p:cNvPicPr>
          <p:nvPr/>
        </p:nvPicPr>
        <p:blipFill>
          <a:blip r:embed="rId2" cstate="email"/>
          <a:srcRect/>
          <a:stretch>
            <a:fillRect/>
          </a:stretch>
        </p:blipFill>
        <p:spPr bwMode="auto">
          <a:xfrm>
            <a:off x="238125" y="4"/>
            <a:ext cx="6248400" cy="3552825"/>
          </a:xfrm>
          <a:prstGeom prst="rect">
            <a:avLst/>
          </a:prstGeom>
          <a:noFill/>
          <a:ln w="9525">
            <a:noFill/>
            <a:miter lim="800000"/>
            <a:headEnd/>
            <a:tailEnd/>
          </a:ln>
        </p:spPr>
      </p:pic>
      <p:sp>
        <p:nvSpPr>
          <p:cNvPr id="32772" name="投影片編號版面配置區 2"/>
          <p:cNvSpPr>
            <a:spLocks noGrp="1"/>
          </p:cNvSpPr>
          <p:nvPr>
            <p:ph type="sldNum" sz="quarter" idx="12"/>
          </p:nvPr>
        </p:nvSpPr>
        <p:spPr>
          <a:noFill/>
        </p:spPr>
        <p:txBody>
          <a:bodyPr/>
          <a:lstStyle/>
          <a:p>
            <a:fld id="{C0EBB0BD-6CA1-4796-9328-7428C960AD7C}" type="slidenum">
              <a:rPr lang="en-US" altLang="zh-TW" smtClean="0"/>
              <a:pPr/>
              <a:t>40</a:t>
            </a:fld>
            <a:endParaRPr lang="en-US" altLang="zh-TW" smtClean="0"/>
          </a:p>
        </p:txBody>
      </p:sp>
      <p:pic>
        <p:nvPicPr>
          <p:cNvPr id="32773" name="Picture 6" descr="http://t3.gstatic.com/images?q=tbn:ANd9GcQHGUmEIGBKMgFcsBVeHZg2IqC-C3PeIyFg5L6wV9-kMsci17PD7A"/>
          <p:cNvPicPr>
            <a:picLocks noChangeAspect="1" noChangeArrowheads="1"/>
          </p:cNvPicPr>
          <p:nvPr/>
        </p:nvPicPr>
        <p:blipFill>
          <a:blip r:embed="rId3" cstate="email"/>
          <a:srcRect/>
          <a:stretch>
            <a:fillRect/>
          </a:stretch>
        </p:blipFill>
        <p:spPr bwMode="auto">
          <a:xfrm>
            <a:off x="6629400" y="4"/>
            <a:ext cx="3028950" cy="1504950"/>
          </a:xfrm>
          <a:prstGeom prst="rect">
            <a:avLst/>
          </a:prstGeom>
          <a:noFill/>
          <a:ln w="9525">
            <a:noFill/>
            <a:miter lim="800000"/>
            <a:headEnd/>
            <a:tailEnd/>
          </a:ln>
        </p:spPr>
      </p:pic>
      <p:pic>
        <p:nvPicPr>
          <p:cNvPr id="32774" name="Picture 19" descr="http://udn.com/NEWS/MEDIA/8329472-3245624.jpg"/>
          <p:cNvPicPr>
            <a:picLocks noChangeAspect="1" noChangeArrowheads="1"/>
          </p:cNvPicPr>
          <p:nvPr/>
        </p:nvPicPr>
        <p:blipFill>
          <a:blip r:embed="rId4" cstate="email"/>
          <a:srcRect/>
          <a:stretch>
            <a:fillRect/>
          </a:stretch>
        </p:blipFill>
        <p:spPr bwMode="auto">
          <a:xfrm>
            <a:off x="6825208" y="1504954"/>
            <a:ext cx="2286000" cy="3429000"/>
          </a:xfrm>
          <a:prstGeom prst="rect">
            <a:avLst/>
          </a:prstGeom>
          <a:noFill/>
          <a:ln w="9525">
            <a:noFill/>
            <a:miter lim="800000"/>
            <a:headEnd/>
            <a:tailEnd/>
          </a:ln>
        </p:spPr>
      </p:pic>
      <p:pic>
        <p:nvPicPr>
          <p:cNvPr id="32775" name="Picture 11" descr="http://t3.gstatic.com/images?q=tbn:ANd9GcQV6w423RGpdrOgoOHFxYPHFuzvxSnrWLmZYKiLJzTd_qb1uD1T"/>
          <p:cNvPicPr>
            <a:picLocks noChangeAspect="1" noChangeArrowheads="1"/>
          </p:cNvPicPr>
          <p:nvPr/>
        </p:nvPicPr>
        <p:blipFill>
          <a:blip r:embed="rId5" cstate="email">
            <a:clrChange>
              <a:clrFrom>
                <a:srgbClr val="F9F9F9"/>
              </a:clrFrom>
              <a:clrTo>
                <a:srgbClr val="F9F9F9">
                  <a:alpha val="0"/>
                </a:srgbClr>
              </a:clrTo>
            </a:clrChange>
          </a:blip>
          <a:srcRect/>
          <a:stretch>
            <a:fillRect/>
          </a:stretch>
        </p:blipFill>
        <p:spPr bwMode="auto">
          <a:xfrm>
            <a:off x="6366748" y="4509120"/>
            <a:ext cx="3524250" cy="2214562"/>
          </a:xfrm>
          <a:prstGeom prst="rect">
            <a:avLst/>
          </a:prstGeom>
          <a:solidFill>
            <a:schemeClr val="bg1"/>
          </a:solidFill>
          <a:ln w="9525">
            <a:noFill/>
            <a:miter lim="800000"/>
            <a:headEnd/>
            <a:tailEnd/>
          </a:ln>
        </p:spPr>
      </p:pic>
      <p:pic>
        <p:nvPicPr>
          <p:cNvPr id="32776" name="Picture 9" descr="http://i1.wp.com/www.thenewslens.com/wp-content/uploads/2014/02/%E4%BA%9E%E6%B4%B2%E5%9B%9B%E5%B0%8F%E9%BE%8D-2013%E5%B9%B4%E4%BA%BA%E5%9D%87GDP.jpg?resize=692%2C508"/>
          <p:cNvPicPr>
            <a:picLocks noChangeAspect="1" noChangeArrowheads="1"/>
          </p:cNvPicPr>
          <p:nvPr/>
        </p:nvPicPr>
        <p:blipFill>
          <a:blip r:embed="rId6" cstate="email"/>
          <a:srcRect/>
          <a:stretch>
            <a:fillRect/>
          </a:stretch>
        </p:blipFill>
        <p:spPr bwMode="auto">
          <a:xfrm>
            <a:off x="29025" y="3584043"/>
            <a:ext cx="6310313" cy="300037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標題 1"/>
          <p:cNvSpPr>
            <a:spLocks noGrp="1"/>
          </p:cNvSpPr>
          <p:nvPr>
            <p:ph type="title"/>
          </p:nvPr>
        </p:nvSpPr>
        <p:spPr/>
        <p:txBody>
          <a:bodyPr/>
          <a:lstStyle/>
          <a:p>
            <a:r>
              <a:rPr lang="zh-TW" altLang="en-US" dirty="0"/>
              <a:t>東南亞是亮點</a:t>
            </a:r>
          </a:p>
        </p:txBody>
      </p:sp>
      <p:sp>
        <p:nvSpPr>
          <p:cNvPr id="33796" name="投影片編號版面配置區 3"/>
          <p:cNvSpPr>
            <a:spLocks noGrp="1"/>
          </p:cNvSpPr>
          <p:nvPr>
            <p:ph type="sldNum" sz="quarter" idx="12"/>
          </p:nvPr>
        </p:nvSpPr>
        <p:spPr>
          <a:noFill/>
        </p:spPr>
        <p:txBody>
          <a:bodyPr/>
          <a:lstStyle/>
          <a:p>
            <a:fld id="{3FFA7AA4-F6CB-49E2-8E55-8FBE3A72AE5A}" type="slidenum">
              <a:rPr lang="en-US" altLang="zh-TW" smtClean="0"/>
              <a:pPr/>
              <a:t>41</a:t>
            </a:fld>
            <a:endParaRPr lang="en-US" altLang="zh-TW" smtClean="0"/>
          </a:p>
        </p:txBody>
      </p:sp>
      <p:sp>
        <p:nvSpPr>
          <p:cNvPr id="33795" name="內容版面配置區 2"/>
          <p:cNvSpPr>
            <a:spLocks noGrp="1"/>
          </p:cNvSpPr>
          <p:nvPr>
            <p:ph idx="4294967295"/>
          </p:nvPr>
        </p:nvSpPr>
        <p:spPr>
          <a:xfrm>
            <a:off x="0" y="836713"/>
            <a:ext cx="5453114" cy="2232247"/>
          </a:xfrm>
          <a:prstGeom prst="rect">
            <a:avLst/>
          </a:prstGeom>
        </p:spPr>
        <p:txBody>
          <a:bodyPr/>
          <a:lstStyle/>
          <a:p>
            <a:r>
              <a:rPr lang="en-US" altLang="zh-TW" sz="2400" dirty="0" smtClean="0"/>
              <a:t>ASEAN</a:t>
            </a:r>
            <a:r>
              <a:rPr lang="zh-TW" altLang="en-US" sz="2400" dirty="0" smtClean="0"/>
              <a:t>是不景氣中的亮點</a:t>
            </a:r>
            <a:endParaRPr lang="en-US" altLang="zh-TW" sz="2400" dirty="0" smtClean="0"/>
          </a:p>
          <a:p>
            <a:r>
              <a:rPr lang="zh-TW" altLang="en-US" sz="2400" dirty="0" smtClean="0"/>
              <a:t>人口</a:t>
            </a:r>
            <a:r>
              <a:rPr lang="en-US" altLang="zh-TW" sz="2400" dirty="0" smtClean="0"/>
              <a:t>6.18</a:t>
            </a:r>
            <a:r>
              <a:rPr lang="zh-TW" altLang="en-US" sz="2400" dirty="0" smtClean="0"/>
              <a:t>億的東協十國，其</a:t>
            </a:r>
            <a:r>
              <a:rPr lang="en-US" altLang="zh-TW" sz="2400" dirty="0" smtClean="0"/>
              <a:t>GDP</a:t>
            </a:r>
            <a:r>
              <a:rPr lang="zh-TW" altLang="en-US" sz="2400" dirty="0" smtClean="0"/>
              <a:t>總和已超越印度，從</a:t>
            </a:r>
            <a:r>
              <a:rPr lang="en-US" altLang="zh-TW" sz="2400" dirty="0" smtClean="0"/>
              <a:t>2000</a:t>
            </a:r>
            <a:r>
              <a:rPr lang="zh-TW" altLang="en-US" sz="2400" dirty="0" smtClean="0"/>
              <a:t>年的</a:t>
            </a:r>
            <a:r>
              <a:rPr lang="en-US" altLang="zh-TW" sz="2400" dirty="0" smtClean="0"/>
              <a:t>6000</a:t>
            </a:r>
            <a:r>
              <a:rPr lang="zh-TW" altLang="en-US" sz="2400" dirty="0" smtClean="0"/>
              <a:t>億美元成長到</a:t>
            </a:r>
            <a:r>
              <a:rPr lang="en-US" altLang="zh-TW" sz="2400" dirty="0" smtClean="0"/>
              <a:t>2011</a:t>
            </a:r>
            <a:r>
              <a:rPr lang="zh-TW" altLang="en-US" sz="2400" dirty="0" smtClean="0"/>
              <a:t>年的</a:t>
            </a:r>
            <a:r>
              <a:rPr lang="en-US" altLang="zh-TW" sz="2400" dirty="0" smtClean="0"/>
              <a:t>2.3</a:t>
            </a:r>
            <a:r>
              <a:rPr lang="zh-TW" altLang="en-US" sz="2400" dirty="0" smtClean="0"/>
              <a:t>兆美元，可望在</a:t>
            </a:r>
            <a:r>
              <a:rPr lang="en-US" altLang="zh-TW" sz="2400" dirty="0" smtClean="0"/>
              <a:t>2030</a:t>
            </a:r>
            <a:r>
              <a:rPr lang="zh-TW" altLang="en-US" sz="2400" dirty="0" smtClean="0"/>
              <a:t>年逼近</a:t>
            </a:r>
            <a:r>
              <a:rPr lang="en-US" altLang="zh-TW" sz="2400" dirty="0" smtClean="0"/>
              <a:t>10</a:t>
            </a:r>
            <a:r>
              <a:rPr lang="zh-TW" altLang="en-US" sz="2400" dirty="0" smtClean="0"/>
              <a:t>兆美元。</a:t>
            </a:r>
          </a:p>
        </p:txBody>
      </p:sp>
      <p:pic>
        <p:nvPicPr>
          <p:cNvPr id="33797" name="Picture 2" descr="http://www.aeonmall.com/en/ir/annual/result/categories/result_data03_01.gif"/>
          <p:cNvPicPr>
            <a:picLocks noChangeAspect="1" noChangeArrowheads="1"/>
          </p:cNvPicPr>
          <p:nvPr/>
        </p:nvPicPr>
        <p:blipFill>
          <a:blip r:embed="rId2" cstate="email"/>
          <a:srcRect/>
          <a:stretch>
            <a:fillRect/>
          </a:stretch>
        </p:blipFill>
        <p:spPr bwMode="auto">
          <a:xfrm>
            <a:off x="135549" y="3068960"/>
            <a:ext cx="5138738" cy="3071812"/>
          </a:xfrm>
          <a:prstGeom prst="rect">
            <a:avLst/>
          </a:prstGeom>
          <a:noFill/>
          <a:ln w="9525">
            <a:noFill/>
            <a:miter lim="800000"/>
            <a:headEnd/>
            <a:tailEnd/>
          </a:ln>
        </p:spPr>
      </p:pic>
      <p:pic>
        <p:nvPicPr>
          <p:cNvPr id="33798" name="Picture 10" descr="http://pic.pimg.tw/accrcw75/4b73a88447b36.gif"/>
          <p:cNvPicPr>
            <a:picLocks noChangeAspect="1" noChangeArrowheads="1"/>
          </p:cNvPicPr>
          <p:nvPr/>
        </p:nvPicPr>
        <p:blipFill>
          <a:blip r:embed="rId3" cstate="email"/>
          <a:srcRect/>
          <a:stretch>
            <a:fillRect/>
          </a:stretch>
        </p:blipFill>
        <p:spPr bwMode="auto">
          <a:xfrm>
            <a:off x="5667428" y="0"/>
            <a:ext cx="4238625" cy="1973263"/>
          </a:xfrm>
          <a:prstGeom prst="rect">
            <a:avLst/>
          </a:prstGeom>
          <a:noFill/>
          <a:ln w="9525">
            <a:noFill/>
            <a:miter lim="800000"/>
            <a:headEnd/>
            <a:tailEnd/>
          </a:ln>
        </p:spPr>
      </p:pic>
      <p:pic>
        <p:nvPicPr>
          <p:cNvPr id="33799" name="Picture 9" descr="https://insights.abnamro.nl/wp-content/uploads/2014/02/140205-EM_ENG_Asia1.png"/>
          <p:cNvPicPr>
            <a:picLocks noChangeAspect="1" noChangeArrowheads="1"/>
          </p:cNvPicPr>
          <p:nvPr/>
        </p:nvPicPr>
        <p:blipFill>
          <a:blip r:embed="rId4" cstate="email"/>
          <a:srcRect/>
          <a:stretch>
            <a:fillRect/>
          </a:stretch>
        </p:blipFill>
        <p:spPr bwMode="auto">
          <a:xfrm>
            <a:off x="5534467" y="1928813"/>
            <a:ext cx="4381501" cy="3028950"/>
          </a:xfrm>
          <a:prstGeom prst="rect">
            <a:avLst/>
          </a:prstGeom>
          <a:noFill/>
          <a:ln w="9525">
            <a:noFill/>
            <a:miter lim="800000"/>
            <a:headEnd/>
            <a:tailEnd/>
          </a:ln>
        </p:spPr>
      </p:pic>
      <p:pic>
        <p:nvPicPr>
          <p:cNvPr id="33800" name="Picture 11" descr="https://insights.abnamro.nl/wp-content/uploads/2014/02/140205-EM_ENG_Asia2.png"/>
          <p:cNvPicPr>
            <a:picLocks noChangeAspect="1" noChangeArrowheads="1"/>
          </p:cNvPicPr>
          <p:nvPr/>
        </p:nvPicPr>
        <p:blipFill>
          <a:blip r:embed="rId5" cstate="email"/>
          <a:srcRect/>
          <a:stretch>
            <a:fillRect/>
          </a:stretch>
        </p:blipFill>
        <p:spPr bwMode="auto">
          <a:xfrm>
            <a:off x="5453115" y="5000721"/>
            <a:ext cx="4452937" cy="185737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776535" y="764704"/>
            <a:ext cx="8420100" cy="1362075"/>
          </a:xfrm>
        </p:spPr>
        <p:txBody>
          <a:bodyPr rtlCol="0">
            <a:noAutofit/>
          </a:bodyPr>
          <a:lstStyle/>
          <a:p>
            <a:pPr>
              <a:defRPr/>
            </a:pPr>
            <a:r>
              <a:rPr lang="zh-TW" altLang="en-US" sz="4800" dirty="0" smtClean="0">
                <a:solidFill>
                  <a:schemeClr val="accent1">
                    <a:lumMod val="75000"/>
                  </a:schemeClr>
                </a:solidFill>
              </a:rPr>
              <a:t>中國大陸</a:t>
            </a:r>
            <a:endParaRPr lang="zh-TW" altLang="en-US" sz="4800" dirty="0">
              <a:solidFill>
                <a:schemeClr val="accent1">
                  <a:lumMod val="75000"/>
                </a:schemeClr>
              </a:solidFill>
            </a:endParaRPr>
          </a:p>
        </p:txBody>
      </p:sp>
      <p:sp>
        <p:nvSpPr>
          <p:cNvPr id="4" name="投影片編號版面配置區 3"/>
          <p:cNvSpPr>
            <a:spLocks noGrp="1"/>
          </p:cNvSpPr>
          <p:nvPr>
            <p:ph type="sldNum" sz="quarter" idx="12"/>
          </p:nvPr>
        </p:nvSpPr>
        <p:spPr/>
        <p:txBody>
          <a:bodyPr/>
          <a:lstStyle/>
          <a:p>
            <a:pPr>
              <a:defRPr/>
            </a:pPr>
            <a:fld id="{EDFC4CB9-E07C-4EFB-A623-4AFFB33E0F20}" type="slidenum">
              <a:rPr lang="zh-TW" altLang="en-US"/>
              <a:pPr>
                <a:defRPr/>
              </a:pPr>
              <a:t>42</a:t>
            </a:fld>
            <a:endParaRPr lang="zh-TW" altLang="en-US"/>
          </a:p>
        </p:txBody>
      </p:sp>
      <p:pic>
        <p:nvPicPr>
          <p:cNvPr id="57348" name="Picture 2" descr="C:\Users\d5230\AppData\Local\Microsoft\Windows\Temporary Internet Files\Low\Content.IE5\1LSQGRU7\MC910216995[1].PNG"/>
          <p:cNvPicPr>
            <a:picLocks noChangeAspect="1" noChangeArrowheads="1"/>
          </p:cNvPicPr>
          <p:nvPr/>
        </p:nvPicPr>
        <p:blipFill>
          <a:blip r:embed="rId2">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2792761" y="1988840"/>
            <a:ext cx="4016951" cy="24482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642980"/>
      </p:ext>
    </p:extLst>
  </p:cSld>
  <p:clrMapOvr>
    <a:masterClrMapping/>
  </p:clrMapOvr>
  <p:transition spd="slow">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標題 1"/>
          <p:cNvSpPr>
            <a:spLocks noGrp="1"/>
          </p:cNvSpPr>
          <p:nvPr>
            <p:ph type="title"/>
          </p:nvPr>
        </p:nvSpPr>
        <p:spPr/>
        <p:txBody>
          <a:bodyPr/>
          <a:lstStyle/>
          <a:p>
            <a:pPr>
              <a:defRPr/>
            </a:pPr>
            <a:r>
              <a:rPr lang="zh-TW" altLang="en-US" dirty="0"/>
              <a:t>中國大陸的發展</a:t>
            </a:r>
          </a:p>
        </p:txBody>
      </p:sp>
      <p:sp>
        <p:nvSpPr>
          <p:cNvPr id="34820" name="日期版面配置區 3"/>
          <p:cNvSpPr>
            <a:spLocks noGrp="1"/>
          </p:cNvSpPr>
          <p:nvPr>
            <p:ph type="dt" sz="half" idx="10"/>
          </p:nvPr>
        </p:nvSpPr>
        <p:spPr bwMode="auto">
          <a:prstGeom prst="rect">
            <a:avLst/>
          </a:prstGeom>
          <a:noFill/>
          <a:ln>
            <a:miter lim="800000"/>
            <a:headEnd/>
            <a:tailEnd/>
          </a:ln>
        </p:spPr>
        <p:txBody>
          <a:bodyPr/>
          <a:lstStyle/>
          <a:p>
            <a:pPr algn="ctr"/>
            <a:r>
              <a:rPr kumimoji="0" lang="en-US" altLang="zh-TW" sz="1400" b="0" dirty="0" smtClean="0">
                <a:solidFill>
                  <a:srgbClr val="FFFFFF"/>
                </a:solidFill>
              </a:rPr>
              <a:t>clin@ntu.edu.tw</a:t>
            </a:r>
            <a:endParaRPr lang="zh-TW" altLang="en-US" sz="1400" b="0" dirty="0" smtClean="0"/>
          </a:p>
          <a:p>
            <a:pPr algn="ctr"/>
            <a:endParaRPr kumimoji="0" lang="en-US" altLang="zh-TW" sz="1400" b="0" dirty="0">
              <a:solidFill>
                <a:srgbClr val="FFFFFF"/>
              </a:solidFill>
            </a:endParaRPr>
          </a:p>
        </p:txBody>
      </p:sp>
      <p:sp>
        <p:nvSpPr>
          <p:cNvPr id="34821" name="投影片編號版面配置區 4"/>
          <p:cNvSpPr>
            <a:spLocks noGrp="1"/>
          </p:cNvSpPr>
          <p:nvPr>
            <p:ph type="sldNum" sz="quarter" idx="12"/>
          </p:nvPr>
        </p:nvSpPr>
        <p:spPr>
          <a:noFill/>
        </p:spPr>
        <p:txBody>
          <a:bodyPr/>
          <a:lstStyle/>
          <a:p>
            <a:fld id="{DF1A111F-26D4-4D31-AF57-1FD5A9722EF1}" type="slidenum">
              <a:rPr lang="zh-TW" altLang="en-US" smtClean="0"/>
              <a:pPr/>
              <a:t>43</a:t>
            </a:fld>
            <a:endParaRPr lang="en-US" altLang="zh-TW" smtClean="0"/>
          </a:p>
        </p:txBody>
      </p:sp>
      <p:sp>
        <p:nvSpPr>
          <p:cNvPr id="34819" name="內容版面配置區 2"/>
          <p:cNvSpPr>
            <a:spLocks noGrp="1"/>
          </p:cNvSpPr>
          <p:nvPr>
            <p:ph idx="4294967295"/>
          </p:nvPr>
        </p:nvSpPr>
        <p:spPr>
          <a:xfrm>
            <a:off x="234241" y="1021239"/>
            <a:ext cx="9471288" cy="2979261"/>
          </a:xfrm>
          <a:prstGeom prst="rect">
            <a:avLst/>
          </a:prstGeom>
        </p:spPr>
        <p:txBody>
          <a:bodyPr/>
          <a:lstStyle/>
          <a:p>
            <a:r>
              <a:rPr lang="zh-TW" altLang="en-US" sz="2800" dirty="0" smtClean="0"/>
              <a:t>中國現已成為最大貿易國；</a:t>
            </a:r>
            <a:endParaRPr lang="en-US" altLang="zh-TW" sz="2800" dirty="0" smtClean="0"/>
          </a:p>
          <a:p>
            <a:r>
              <a:rPr lang="zh-TW" altLang="en-US" sz="2800" dirty="0" smtClean="0">
                <a:solidFill>
                  <a:srgbClr val="C00000"/>
                </a:solidFill>
              </a:rPr>
              <a:t>世界第一大外匯存底</a:t>
            </a:r>
            <a:endParaRPr lang="en-US" altLang="zh-TW" sz="2800" dirty="0" smtClean="0">
              <a:solidFill>
                <a:srgbClr val="C00000"/>
              </a:solidFill>
            </a:endParaRPr>
          </a:p>
          <a:p>
            <a:r>
              <a:rPr lang="zh-TW" altLang="en-US" sz="2800" dirty="0" smtClean="0"/>
              <a:t>世界第二大經濟體</a:t>
            </a:r>
            <a:endParaRPr lang="en-US" altLang="zh-TW" sz="2800" dirty="0" smtClean="0"/>
          </a:p>
          <a:p>
            <a:r>
              <a:rPr kumimoji="0" lang="zh-TW" altLang="en-US" sz="2800" dirty="0" smtClean="0"/>
              <a:t>全球第二大外人直接投資國家</a:t>
            </a:r>
            <a:endParaRPr kumimoji="0" lang="en-US" altLang="zh-TW" sz="2800" dirty="0" smtClean="0"/>
          </a:p>
          <a:p>
            <a:r>
              <a:rPr lang="zh-TW" altLang="en-US" sz="2800" dirty="0" smtClean="0"/>
              <a:t>在</a:t>
            </a:r>
            <a:r>
              <a:rPr lang="en-US" altLang="zh-TW" sz="2800" dirty="0" smtClean="0"/>
              <a:t>1979</a:t>
            </a:r>
            <a:r>
              <a:rPr lang="zh-TW" altLang="en-US" sz="2800" dirty="0" smtClean="0"/>
              <a:t>中國對全球經濟增長的貢獻率僅有</a:t>
            </a:r>
            <a:r>
              <a:rPr lang="en-US" altLang="zh-TW" sz="2800" dirty="0" smtClean="0"/>
              <a:t>2.3%</a:t>
            </a:r>
            <a:r>
              <a:rPr lang="zh-TW" altLang="en-US" sz="2800" dirty="0" smtClean="0"/>
              <a:t>，</a:t>
            </a:r>
            <a:r>
              <a:rPr lang="en-US" altLang="zh-TW" sz="2800" dirty="0" smtClean="0"/>
              <a:t>2009</a:t>
            </a:r>
            <a:r>
              <a:rPr lang="zh-TW" altLang="en-US" sz="2800" dirty="0" smtClean="0"/>
              <a:t>起貢獻率已經陡升至約</a:t>
            </a:r>
            <a:r>
              <a:rPr lang="en-US" altLang="zh-TW" sz="2800" dirty="0" smtClean="0"/>
              <a:t>19%</a:t>
            </a:r>
            <a:r>
              <a:rPr lang="zh-TW" altLang="en-US" sz="2800" dirty="0" smtClean="0"/>
              <a:t>。</a:t>
            </a:r>
            <a:endParaRPr lang="en-US" altLang="zh-TW" sz="2800" dirty="0" smtClean="0"/>
          </a:p>
          <a:p>
            <a:endParaRPr lang="en-US" altLang="zh-TW" dirty="0" smtClean="0"/>
          </a:p>
          <a:p>
            <a:endParaRPr lang="zh-TW" altLang="en-US" dirty="0" smtClean="0"/>
          </a:p>
        </p:txBody>
      </p:sp>
      <p:sp>
        <p:nvSpPr>
          <p:cNvPr id="34822" name="AutoShape 9" descr="data:image/jpg;base64,/9j/4AAQSkZJRgABAQAAAQABAAD/2wBDAAkGBwgHBgkIBwgKCgkLDRYPDQwMDRsUFRAWIB0iIiAdHx8kKDQsJCYxJx8fLT0tMTU3Ojo6Iys/RD84QzQ5Ojf/2wBDAQoKCg0MDRoPDxo3JR8lNzc3Nzc3Nzc3Nzc3Nzc3Nzc3Nzc3Nzc3Nzc3Nzc3Nzc3Nzc3Nzc3Nzc3Nzc3Nzc3Nzf/wAARCAB3ANsDASIAAhEBAxEB/8QAGwAAAgMBAQEAAAAAAAAAAAAAAwQAAgUBBgf/xABHEAABAwIDBAYGBgYJBQEAAAABAgMRAAQFEiETMUFRBhQiYXGBFTKRodLhI0JSVZPRM1OSscHwFiQ0Q2NydIKUJURUg+Lx/8QAGgEAAgMBAQAAAAAAAAAAAAAAAgQBAwUABv/EAC4RAAICAQIFAQcEAwAAAAAAAAABAgMREiEEBTFBURMUIlJTYXGBFTKhsVSRov/aAAwDAQACEQMRAD8A9JjF07aWDi7bIX1S22hRMqWRCQmAdZjuAFZWK4zeN4ZbvMusJcUohyCcyCkCUlBE5pOoj2Ct25F6GkizQ0VlRKtqdwI4edLqYxhy5bCBZlM6kzJ38YnfFCjbsznqI4jjeKW6LMJZSCGAtxKWMwBJIlXa0AAJ9szpSt9j2JpxRLLRQllCGlnK1I7QGhJMx2h7BWi630iLBDQsUu5kyIBkayCT5e+mrBGLJQ+b5NsXC9LZSE/o9d8cd1SUYfY1Hfo0OKEnIFHzAP5UpiFxcW2HbWzYDzggkZoyiJKvAcqTtncZYLBxA2ZRkIdKVJGZU6QT3UW+GL7Z42haDeZOzDgSVDdm/jE8td4rixyeMCV3jt/bXltbqsQnOhJXoo5CeGYad3dQR0jxJTDznUmkuhQCEAk70q/Ie2nUK6QF17bdXDW2BbCSmdnrIPfu399aL3W+pO9WLQvCg5Cv1c3CalIraeMmYcaxJF/ZNOWSEtPtJWtfahKiCeHDTjSNr0rxJyyedNk32HUNiUrTMgySOPqgDxrUcYx5aklFzaoR1WFAJSfpuY03VwNY+LmV3TBZhE5EJCpHr/V0muezwR7z33OnG7xVw20zYFxKi2JCXNJSSdSI8/GdaHd47irTS1W2FhakIQ4oQvdBKuXLhu4irtW+PpdcU9e27iC+SgZBKWtITuEnfTOD+lGbHZYvcNvXOdX0jaUxlnQaAcKg5Rb2MvFMdvG8QbtzaNhAbDiluZhKiiSkTvrKtuk9+9bPLdtmm3ULQMuRZ0UkkyJ7hXqLm4K1NFDgVmSojiOVZN+nFFOoVYvNITkUF7RIPaO4xFdkvjCSAen7k4k2wqzUWC3nUtLauyrSeHf7+6nlXAcblMwqCJ38wD31loZxgNq27tuV7HKMoSBnk6+qNIjjwqty1ihX9Fct70kAp3CDmAkc4oW2NV5XXJrqfEySN9VK82tY5bxovNKNyyGg8ouJyp1b4Ddvp/PJkyPChGa/eGM1cUqg564XBOXOJiYnWKjIekvmPKgrSF76sSrkartE8q7AaWAKmkkERS60LTOkp5U4VSJG6grM76ksi2LouHZ2GdezWcpRpBmeB040gokyDvB9lOuIzK3wJ9bl31XELVVtcraUBIM5gmAZ5VO4S0qWF3EFChxRXYQmVkJHM1QJJ1G6pJa3Pd4k9dNONi1dbQkpzHMlJkz391GsX1uvBtbqFiNAlAB8dKyekb2It3DYshdFGSYZbCkzm46TNK9HLjGV4mEYgbnY5D67WWDp3CqZSy9Jjx4VuDs1fgcV0qGe+QLIJFqQEqW6RtO0Ry0rZwm8TiGG294Gg3tk5skzGsVj3F3iqUXJTZIOzUlLIQjOTJGkA+fdFauDvXD+G2712yWX1JO0bIjKZ5Vzql5FY5zgW6VbU4WnqyWy+X2wgOAFJ386xOudKD/e2X7Kfhra6Si4cw9tFo5sn1XLYQuPVOutYvU+km5OLqAHDZTHurT4GCUHqw9zK5hKcbVpb6djgu+lH62y/YT8NWF70pG52y/YT8Nc6l0l+91+TPyrosuk33uv8H5U9ph4Qh6lvmR3rvSn9bYfsJ+GoL3pV+usv2B8Nc6l0m+91/g/Kp1LpL97r/C+Vdpr8IjXb5kQ3vSn9bY/hj4aqq66Tn+8sz/sT8NW6l0l+9l/hfKudS6Sfe6vwflXaYeESrLezkBB6RhIQhVklCdwAHw1J6SfrLP2D8qbwu1xK3uCu8vC+zkICMsayNd1amfkg0vZZCLwoJj1FdlkMuySPPz0j+3ZnyH5VUo6QqIzLs9O4flW+tZg6HzpdaQVetFV+svloYjw0vnv+TGLXSAkyq0juj8qr1fHftWnu/KtlSBwWNO+q5Oa0jxrvWXy0H7NZ/kMyOr499q0935VUWWN7ba/1QO5cubSY9ndWupGk7RFKqVDsAg6b/bQy4mMesEXV8vut6XsUNtj327T2j4airTHftWn7Xyo6nDQlLJ40PtVfwIY/R+J+eygtcd3ZrSPH5Vw2WOE6m1jy/Krgp3Ee81R1JglKtOU1PtUfgR36RxPz2VOH40fWNqB/mHw1xeG40rKFm2PIlXyqgcUOJnhrRmlILNyXHyheTsIJgL1n2ipXFQ+BET5TxC39diV1Y3TCAL9LJSs9kI11qpSSZzURSyY468apoN1LzmpSbxg1+FolTWozlqfk+oW4HUbhIg3Ck/QLLZUlKoMTHlV2FBGGWybgNm+SAH3ENFKVGNSK8n0nwSzxm8tetXWRzIUNo2gBVJG4TrQsB6M2mDYttLe4Wp4IKS2twGAY1iaSlOKeloyPSUstS/BoXRxvZ3fVSc5kMqWUkDtHgdwy1p4a4+LFnrxT1nINrEet5aV5kYN0hD94pzEJbcUAyDcK7Hame7QnTjWzhbV5b4eyzdqDr6EwtebNJk8alwhjqRCLyV6ToVc4ahll5Ta1XDcLQYKd/HSsT0DiG701e6f4p+OtLpM0hzDUJu1Btg3DedWbLA148Kwhh2AEA9fbj/V1q8vSjW8Pv4MnmUF6i+3nA56Av8A74vT/wC0/FU/o/fxJxi8A73T8dKjDcAO7EG/+XXfReAkf29kj/V0839f4M3QvH/Qf0DfTAxm8Pg6fiq39HsRJhOMXx/3n4qFbYHg106Gre6S6sAnIi6kwN+lbuG4FY4bcbe22u0ylJzuFQ17qpsuUO+/2GuH4J3P9u33Mg9HcR44vffiK+Kif0ZuoB9O32vMq+KvSkDv9tVVMb++lJcZYakOV0rrl/kw8Iw9yyzKdvnrnOkAB2ezqd2prRO6qN+okd1WJgUpOcpvLNWmqNcVFIC6dCJpN4ytO/UUy6qlFkZx3JoMsbgiiiZOpoSlc6KpQE0utQnfQ5fkvUSKnSBpQ1qhUwf5mqrUmdaXccImFGAY312pstUfoEU4KoXUfapdTq5IkExNDK9YI91EgnsMlwcDNQLHOlSsDdpXM/fRkBidT411DgDqVEGARuoYXKZqNLbDiS8nM2CM6eaeNSDJ7HVIymCqY0qkUS47D6wRlJOaMuXQ6jThvoWYc65gJ6j1mJ2oc6SYXihfgWPaU0GVLWoFQ3ZZgeVFCmrjpRcYul1OydSW0tltQMgCdSAD5c65dQ7fW9ql5xu5f7KSGswiddZETXGEIt8ZOGuOq6ywgmNnACYGkgmfdQSsTWH0MKmMVbPR17/YyHmbdxV7/wBYtiFhIKcxOyIVP2u8geVbuDKbt8Mt2UvbcJRG0TqFandrWIiywV16/SjEF7TNmuOxoCFTA05gjjxrSsV2Fi3b2DN2FANgtBSSCpJOnCKoaqwHVGKluTpJcW67BtN1JY6wjOCJka8qxCvoyT2ktA79WnPyra6Rpbt7Ft25GdpNw3mTlzTv4Vk+kcFj+xORw/qgrW5fhVvGepjc1jF2rp07g56Mf4X4bn5V1J6MBUnZRxltz8qJ6RwQ/wDYuf8AEFXavsEcdQ2mxXmUoATaADfzp9z27mdCqMpJLSbNjheH27ibi0tktrKeytMzBrTHjQkAJhPLTSiBQkCseUtUm2z1ldUYRSisBIqi1RNWmhPDs+NAw11FUeqiOVdIkVVkfRo8Kso6VWXoVdEcaTcHb3/VH8aaeXE91JrWMx8BQsZrQJylX1FImjuuJA1MVn3L6TMGdKBsahEIwgXbiWm3m0rUQEpWSmT4wR7YrZxHAS1hC1MWd6m6tgFXDq1DZkRJy6wryEjjXj1q10Nen6P4/fKZYwu3IuSc7jinZGWSEhuSddFTy9lR1EOOlbVicXsn0FMGwi4xRDj+1YQ00oJJdmHFESECP399ZCnH8zgftwysLVLaPq66DWvTtIxDDcHvbc2yG2mnFLWhLp2meNMqt24cfPfWUp1WLXLdxfP7BTuVJIIRAHGdxMEew1a5xjFCsOMnK9z7JbGRnkAyD4GrZtK9d0+ewdyxY9GuWi3es9ksFJOTIJmOE668a8Vnqeg9w9/rQ1YwNJcATFdCgo+VJ56sh0JWk5QuFAwdxgzB7qJMslLYbeUFrCk5fVTOUk6wOfH3cqHJ7qmKXAdvXFtpCEKAKUhYUEiJABGmk7uFK7Q86LJXGS0ps+gPAqxO3uWWVLftklxK9okJSJ4g76qtS14yMTuGVJuLlogLLgKCBp6ooEIucWYtyj12HHC4jOVjKJgJSROlROybxm3a2SgHrQPBTu0S4mSRlgkxupVp6ctGKqb4cU2saX184M0XOF2zt88li5G2UNuSVBLvaiNCJBJOk+NaNum0uhb3iGCVZE7NxSjnCQTAJ7v4AcKzbq/wtpq5UvDitbJzFAIKT2xEa84O6nbS7s1Jsm2rVbbb7edIKhDZO4b+OvjHjQucMdBuDr14YXG75xNqyQ2XMtw2ciN6t+lKjGbggH0Ve7uQpvHELYtml2jZW8m5bypUdCdaQ61j2k4e2ZH2/nWry7TKttLuY3NpYtWnbbxkKMYf+6r72CnMNxF25cUhdlcMBIkF3ce6s43eOpTPo5rzX/8AVbLTnYSVjWASOR41fxEoRWJf2By+u2yeuLWF9BlCo3qHtFGQZNJh5saBKR5URL6RyHnFZqZ6Jxb3Y8KG7qBQ0vj7QqKdBG8eypbK1HANr9Gjwqrh0qqHIaSZ+ryoDz44GgL4RAvHRVJOqhR8KI/cJCVSazbi8QlXEyKrbHa4Mly7Aist46miPXAWePnSy1czVbY0vdKLOlei6CZhiLq0pCiUpQJMRqpXl6lebJmtno1itlhRedvXtkM6MispPahQ4DvoG2kZvG+9Bo0711Vw1ePypRW4d6iUpjXQDv7qynVFNs5bkggJkaEbkgH31ppxLArhtTKMTaSDqQpeUjwkCsjpHcWbK0os7tL7SW1ZlIUCZJHKeVDJ60kZtCVUssyP531JqBK1IS4lJLatywND51UmNKZTwh5Wp7IsTUShTqghtClqO4JEnlu86pNM2V0u225QluFtKSorCtB3EbjRJ5InNpbAnlhbzikwQVEghIE68uFUrg5ctK7U5IUtj19xijFm+ja2L77mXsLZfQ2Ua6iSknWrWmJoxC7ItbK4buNmTtHbhCyUjekQkHiePDdRbW4sWmT1w3hWZKOrspWB/mJ3a1dL+GuobS2LvaxKxcsJS33we7hVbtenCgKWSguJ/c8+OxgqxrE0C4hlAA9QFGiu1BHfpTJxbEk3dsy8jsuJSXVZCIVO6d26NKs9c4iEvqbDZJjLCUkCSfdE760LF7PaMrui3tigFzQCD4VTKyKjnSMQi3LGWK4i/dvMsoYcl43CAkqOkwe6u7LH9QHbWB3/AComKhp+3ZbaebaWp9ADgg5d+tLjDrjQDG0nl2E1rctmpVt/UxucYd6xnp2RfY49vLtp5/8A5WoG3tcxSQOOasxqwfQ4krxdC0TqkpAmnhbtTIuEe6j4lKT6ILl85Vp+8191n+i6JOuYCmER9UmeNL5AN1wiPGrpy7tuj20oqpGu+Lqxu3/pjiFnnRSrQ0gXQncpJqybjTUigbxsHFKa1RLj9Emfs0o+U66mubeG0zppSF1e5AdRQNjVdbB3akQZrJdUDurtzdbRRJpNTkmqmxvaC3OqNCJqFU1VSqHAvZedJoD6W1RtAmBqCedWUugrXyqyMTMvuz1BLaS5XEW6G1KU2EhStCUpgkeXHvogNWSasYkoxb3CbdxqybaBcdO2JIkZQDrmHfrqNBQ1Yo4EKXcWiXAg5CoCNRvjWf55V3NBkEVCoFvKYKRwiKHCOdfwslnfWV0fplPWs8SjaD+H76dSlCm1M2t4w7tD2gHwgrHDsKg+80mhAWmXf0aRElAVHIa+HOlHLVhaQC3HMIUR++a7RnoyPUtj13NR63uGDLrDo03qTI9o099Lkyd5HhFKsqvLJM4diFwyfsHQHzG/2Vb0li51W3arVxUplBJ91domT7Xjqj1TzjqHczdgi4SEZ0lQJlQI7OhECDv13Csiwsr9F0FuWjjcpVIzExqNN/mD5V6BlKhiVjdJQpTVu7mXkSSYzToIol/coOPP4ivaoYcOinUQpXZA1EROnCid8o14USylerxUpSbSj032ZgNWOJBbubMlKoCQSCU9rfB3wDNFfs79i5yk5tmAkhBBCjzBH8+yhbK32lyevp+nUCeyrSFTz8qZb6qXrN0XyiGBBGzJz6k/Kl3Y0ugzCU5dv5Fm2HkpbRiOdDK30S6fqjX5VqDD8IETibh11gD8q5iN7ZuBpq4Ustl5G0ABBiD8qhHR0/8AlTylVa/Lpt1vO2/gx+bJu2K0t7ecALZLdu4vK4pYPqzy506m5GmoqqF4CkdnrPvrM2vbVERJid8UlxCannOT0fL5VulRjBxNnbyNDV23Z41jpfI41brKh6ppfJoaEzbDw5iop7sjXdWH11fIVzra413VzbI9NDl7d9iEknXnWY66VamfbQ1K3nWSaEpdDlsC22MFhHVKJNVzVRS6HnNHpZn2cRnuGKqEpVVK6GpY51KiKWXLBZaqETXFKqk1bgTlPJea6FVSarNdgDUHmas00t4OFsSG0Z1q4JTzNAAK1BA3nQQd9E6w6lg26FqCFKJWAZCtdP3c6nBzmyOLAIQmCB9YT2qpnoalcSZUd8ceNVKqnALmFKxzrmcc6DJncfZXCsAx/CuwD6jPolh0iTYWl3Zv2y1F9xKkuNuZSmAdRpv10PdXMX6RIv8AA0WCWHjL6Xds64FKUQkDtQNTpM+6pUqpzazE1fZ4PFnc8kqyQCvtq7Z17taKynZtJbkkARNSpQOTfcYriovKHbJNq/dMM3YSlJeCgpclOgPZMawdNeEU2b3CRp6JTMmYc+VSpV9fE2VxxFi13BUcTZqtWWRd7hhbUlGFBJIMK2m4+yswTAmpUqmyxzeWP8PTGmOmHQ6DVgTUqVVkdTZwqPdVCqKlSoyBZJpA1q0oC3NY1qVKsgjK4ibyUJmqqMVKlXYEpSYNSqoTUqUWBeTbKE61wqqVKJAZOZqNbMquXdmgpSYJlW4RUqVHcg1MLxDA7Vppu+wpd2oO533UrCc6IEIA4AE76Vsr7CG7+4cu8PeetloIaZDkFCiZ38gKlSiK2NO4v0cKHtlgDjalMpQ3L0hDgmV+emnie6oMa6MkObXAns5fbUjI6AEtiMyf9x41KlSgGDbxbowhDaV4C+rK44VAv+sgzkHkCK88p1JUSkqAkwI4cKlSpwDln//Z"/>
          <p:cNvSpPr>
            <a:spLocks noChangeAspect="1" noChangeArrowheads="1"/>
          </p:cNvSpPr>
          <p:nvPr/>
        </p:nvSpPr>
        <p:spPr bwMode="auto">
          <a:xfrm>
            <a:off x="4922838" y="-144463"/>
            <a:ext cx="304800" cy="304801"/>
          </a:xfrm>
          <a:prstGeom prst="rect">
            <a:avLst/>
          </a:prstGeom>
          <a:noFill/>
          <a:ln w="9525">
            <a:noFill/>
            <a:miter lim="800000"/>
            <a:headEnd/>
            <a:tailEnd/>
          </a:ln>
        </p:spPr>
        <p:txBody>
          <a:bodyPr/>
          <a:lstStyle/>
          <a:p>
            <a:pPr algn="ctr"/>
            <a:endParaRPr lang="zh-TW" altLang="en-US">
              <a:ea typeface="標楷體" pitchFamily="65" charset="-120"/>
            </a:endParaRPr>
          </a:p>
        </p:txBody>
      </p:sp>
      <p:pic>
        <p:nvPicPr>
          <p:cNvPr id="34823" name="Picture 13" descr="http://imgs.soufun.com/news/2011_02/15/shop/1297732407259_000.jpg"/>
          <p:cNvPicPr>
            <a:picLocks noChangeAspect="1" noChangeArrowheads="1"/>
          </p:cNvPicPr>
          <p:nvPr/>
        </p:nvPicPr>
        <p:blipFill>
          <a:blip r:embed="rId2" cstate="email"/>
          <a:srcRect/>
          <a:stretch>
            <a:fillRect/>
          </a:stretch>
        </p:blipFill>
        <p:spPr bwMode="auto">
          <a:xfrm>
            <a:off x="8428038" y="3657564"/>
            <a:ext cx="1376362" cy="2857500"/>
          </a:xfrm>
          <a:prstGeom prst="rect">
            <a:avLst/>
          </a:prstGeom>
          <a:noFill/>
          <a:ln w="9525">
            <a:noFill/>
            <a:miter lim="800000"/>
            <a:headEnd/>
            <a:tailEnd/>
          </a:ln>
        </p:spPr>
      </p:pic>
      <p:pic>
        <p:nvPicPr>
          <p:cNvPr id="34824" name="Picture 12" descr="http://m.md.ctee.com.tw/MdNews/ce7cd0ba-c2df-4587-88aa-e5ad99eeb805.png"/>
          <p:cNvPicPr>
            <a:picLocks noChangeAspect="1" noChangeArrowheads="1"/>
          </p:cNvPicPr>
          <p:nvPr/>
        </p:nvPicPr>
        <p:blipFill>
          <a:blip r:embed="rId3" cstate="email"/>
          <a:srcRect/>
          <a:stretch>
            <a:fillRect/>
          </a:stretch>
        </p:blipFill>
        <p:spPr bwMode="auto">
          <a:xfrm>
            <a:off x="5046128" y="821538"/>
            <a:ext cx="2400267" cy="1800200"/>
          </a:xfrm>
          <a:prstGeom prst="rect">
            <a:avLst/>
          </a:prstGeom>
          <a:noFill/>
          <a:ln w="9525">
            <a:noFill/>
            <a:miter lim="800000"/>
            <a:headEnd/>
            <a:tailEnd/>
          </a:ln>
        </p:spPr>
      </p:pic>
      <p:pic>
        <p:nvPicPr>
          <p:cNvPr id="34826" name="Picture 4" descr="http://www.singpao.com/cj/zh/201401/W020140117065574283102.jpg"/>
          <p:cNvPicPr>
            <a:picLocks noChangeAspect="1" noChangeArrowheads="1"/>
          </p:cNvPicPr>
          <p:nvPr/>
        </p:nvPicPr>
        <p:blipFill>
          <a:blip r:embed="rId4" cstate="email"/>
          <a:srcRect/>
          <a:stretch>
            <a:fillRect/>
          </a:stretch>
        </p:blipFill>
        <p:spPr bwMode="auto">
          <a:xfrm>
            <a:off x="2935603" y="3920985"/>
            <a:ext cx="2000250" cy="2500306"/>
          </a:xfrm>
          <a:prstGeom prst="rect">
            <a:avLst/>
          </a:prstGeom>
          <a:noFill/>
          <a:ln w="9525">
            <a:noFill/>
            <a:miter lim="800000"/>
            <a:headEnd/>
            <a:tailEnd/>
          </a:ln>
        </p:spPr>
      </p:pic>
      <p:pic>
        <p:nvPicPr>
          <p:cNvPr id="68612" name="Picture 4" descr="http://t1.gstatic.com/images?q=tbn:ANd9GcQYjiqo4bp3jW5U80oBQfC6FYRHTO0fyYxddg16BlU2YixJuN-8">
            <a:hlinkClick r:id="rId5"/>
          </p:cNvPr>
          <p:cNvPicPr>
            <a:picLocks noChangeAspect="1" noChangeArrowheads="1"/>
          </p:cNvPicPr>
          <p:nvPr/>
        </p:nvPicPr>
        <p:blipFill>
          <a:blip r:embed="rId6" cstate="print"/>
          <a:srcRect/>
          <a:stretch>
            <a:fillRect/>
          </a:stretch>
        </p:blipFill>
        <p:spPr bwMode="auto">
          <a:xfrm>
            <a:off x="7569934" y="352898"/>
            <a:ext cx="1776532" cy="2750072"/>
          </a:xfrm>
          <a:prstGeom prst="rect">
            <a:avLst/>
          </a:prstGeom>
          <a:noFill/>
        </p:spPr>
      </p:pic>
      <p:pic>
        <p:nvPicPr>
          <p:cNvPr id="68618" name="Picture 10" descr="http://pgw.udn.com.tw/gw/photo.php?u=http://uc.udn.com.tw/photo/2015/01/12/2/484659.jpg&amp;w=700&amp;h=1000"/>
          <p:cNvPicPr>
            <a:picLocks noChangeAspect="1" noChangeArrowheads="1"/>
          </p:cNvPicPr>
          <p:nvPr/>
        </p:nvPicPr>
        <p:blipFill>
          <a:blip r:embed="rId7" cstate="print"/>
          <a:srcRect/>
          <a:stretch>
            <a:fillRect/>
          </a:stretch>
        </p:blipFill>
        <p:spPr bwMode="auto">
          <a:xfrm>
            <a:off x="0" y="4000502"/>
            <a:ext cx="3080792" cy="2419375"/>
          </a:xfrm>
          <a:prstGeom prst="rect">
            <a:avLst/>
          </a:prstGeom>
          <a:noFill/>
        </p:spPr>
      </p:pic>
      <p:pic>
        <p:nvPicPr>
          <p:cNvPr id="68620" name="Picture 12" descr="中国gdp2014世界排名"/>
          <p:cNvPicPr>
            <a:picLocks noChangeAspect="1" noChangeArrowheads="1"/>
          </p:cNvPicPr>
          <p:nvPr/>
        </p:nvPicPr>
        <p:blipFill>
          <a:blip r:embed="rId8" cstate="print"/>
          <a:srcRect/>
          <a:stretch>
            <a:fillRect/>
          </a:stretch>
        </p:blipFill>
        <p:spPr bwMode="auto">
          <a:xfrm>
            <a:off x="4922838" y="3752814"/>
            <a:ext cx="3505200" cy="276225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標題 1"/>
          <p:cNvSpPr>
            <a:spLocks noGrp="1"/>
          </p:cNvSpPr>
          <p:nvPr>
            <p:ph type="title"/>
          </p:nvPr>
        </p:nvSpPr>
        <p:spPr/>
        <p:txBody>
          <a:bodyPr/>
          <a:lstStyle/>
          <a:p>
            <a:r>
              <a:rPr lang="zh-TW" altLang="en-US" dirty="0"/>
              <a:t>跟 </a:t>
            </a:r>
            <a:r>
              <a:rPr lang="en-US" altLang="zh-TW" dirty="0"/>
              <a:t>9 </a:t>
            </a:r>
            <a:r>
              <a:rPr lang="zh-TW" altLang="en-US" dirty="0"/>
              <a:t>有關</a:t>
            </a:r>
          </a:p>
        </p:txBody>
      </p:sp>
      <p:sp>
        <p:nvSpPr>
          <p:cNvPr id="35844" name="日期版面配置區 3"/>
          <p:cNvSpPr>
            <a:spLocks noGrp="1"/>
          </p:cNvSpPr>
          <p:nvPr>
            <p:ph type="dt" sz="half" idx="10"/>
          </p:nvPr>
        </p:nvSpPr>
        <p:spPr bwMode="auto">
          <a:xfrm>
            <a:off x="495300" y="5823830"/>
            <a:ext cx="2311400" cy="365125"/>
          </a:xfrm>
          <a:prstGeom prst="rect">
            <a:avLst/>
          </a:prstGeom>
          <a:noFill/>
          <a:ln>
            <a:miter lim="800000"/>
            <a:headEnd/>
            <a:tailEnd/>
          </a:ln>
        </p:spPr>
        <p:txBody>
          <a:bodyPr/>
          <a:lstStyle/>
          <a:p>
            <a:pPr algn="ctr"/>
            <a:r>
              <a:rPr kumimoji="0" lang="en-US" altLang="zh-TW" sz="1400" b="0">
                <a:solidFill>
                  <a:srgbClr val="FFFFFF"/>
                </a:solidFill>
                <a:ea typeface="標楷體" pitchFamily="65" charset="-120"/>
              </a:rPr>
              <a:t>clin@ntu.edu.tw</a:t>
            </a:r>
          </a:p>
        </p:txBody>
      </p:sp>
      <p:sp>
        <p:nvSpPr>
          <p:cNvPr id="35845" name="投影片編號版面配置區 4"/>
          <p:cNvSpPr>
            <a:spLocks noGrp="1"/>
          </p:cNvSpPr>
          <p:nvPr>
            <p:ph type="sldNum" sz="quarter" idx="12"/>
          </p:nvPr>
        </p:nvSpPr>
        <p:spPr>
          <a:xfrm>
            <a:off x="7594600" y="6492877"/>
            <a:ext cx="2311400" cy="365125"/>
          </a:xfrm>
          <a:noFill/>
        </p:spPr>
        <p:txBody>
          <a:bodyPr/>
          <a:lstStyle/>
          <a:p>
            <a:fld id="{5ABED374-3AAD-40B9-98A8-7A79AD15D782}" type="slidenum">
              <a:rPr lang="zh-TW" altLang="en-US" smtClean="0"/>
              <a:pPr/>
              <a:t>44</a:t>
            </a:fld>
            <a:endParaRPr lang="en-US" altLang="zh-TW" smtClean="0"/>
          </a:p>
        </p:txBody>
      </p:sp>
      <p:sp>
        <p:nvSpPr>
          <p:cNvPr id="35843" name="內容版面配置區 2"/>
          <p:cNvSpPr>
            <a:spLocks noGrp="1"/>
          </p:cNvSpPr>
          <p:nvPr>
            <p:ph idx="4294967295"/>
          </p:nvPr>
        </p:nvSpPr>
        <p:spPr>
          <a:xfrm>
            <a:off x="460375" y="918845"/>
            <a:ext cx="5886450" cy="2654173"/>
          </a:xfrm>
          <a:prstGeom prst="rect">
            <a:avLst/>
          </a:prstGeom>
        </p:spPr>
        <p:txBody>
          <a:bodyPr/>
          <a:lstStyle/>
          <a:p>
            <a:r>
              <a:rPr lang="en-US" altLang="zh-TW" dirty="0" smtClean="0">
                <a:solidFill>
                  <a:srgbClr val="002060"/>
                </a:solidFill>
              </a:rPr>
              <a:t>1949 </a:t>
            </a:r>
            <a:r>
              <a:rPr lang="zh-TW" altLang="en-US" dirty="0" smtClean="0">
                <a:solidFill>
                  <a:srgbClr val="002060"/>
                </a:solidFill>
              </a:rPr>
              <a:t>社會主義救了中國</a:t>
            </a:r>
            <a:endParaRPr lang="en-US" altLang="zh-TW" dirty="0" smtClean="0">
              <a:solidFill>
                <a:srgbClr val="002060"/>
              </a:solidFill>
            </a:endParaRPr>
          </a:p>
          <a:p>
            <a:r>
              <a:rPr lang="en-US" altLang="zh-TW" dirty="0" smtClean="0">
                <a:solidFill>
                  <a:srgbClr val="002060"/>
                </a:solidFill>
              </a:rPr>
              <a:t>1979 </a:t>
            </a:r>
            <a:r>
              <a:rPr lang="zh-TW" altLang="en-US" dirty="0" smtClean="0">
                <a:solidFill>
                  <a:srgbClr val="002060"/>
                </a:solidFill>
              </a:rPr>
              <a:t>資本主義救了中國</a:t>
            </a:r>
            <a:endParaRPr lang="en-US" altLang="zh-TW" dirty="0" smtClean="0">
              <a:solidFill>
                <a:srgbClr val="002060"/>
              </a:solidFill>
            </a:endParaRPr>
          </a:p>
          <a:p>
            <a:r>
              <a:rPr lang="en-US" altLang="zh-TW" dirty="0" smtClean="0">
                <a:solidFill>
                  <a:srgbClr val="002060"/>
                </a:solidFill>
              </a:rPr>
              <a:t>1989</a:t>
            </a:r>
            <a:r>
              <a:rPr lang="zh-TW" altLang="en-US" dirty="0" smtClean="0">
                <a:solidFill>
                  <a:srgbClr val="002060"/>
                </a:solidFill>
              </a:rPr>
              <a:t>中國救了社會主義</a:t>
            </a:r>
          </a:p>
          <a:p>
            <a:r>
              <a:rPr lang="en-US" altLang="zh-TW" dirty="0" smtClean="0">
                <a:solidFill>
                  <a:srgbClr val="002060"/>
                </a:solidFill>
              </a:rPr>
              <a:t>2009</a:t>
            </a:r>
            <a:r>
              <a:rPr lang="zh-TW" altLang="en-US" dirty="0" smtClean="0">
                <a:solidFill>
                  <a:srgbClr val="002060"/>
                </a:solidFill>
              </a:rPr>
              <a:t>中國救了資本主義</a:t>
            </a:r>
            <a:r>
              <a:rPr lang="en-US" altLang="zh-TW" dirty="0" smtClean="0">
                <a:solidFill>
                  <a:srgbClr val="002060"/>
                </a:solidFill>
              </a:rPr>
              <a:t>???</a:t>
            </a:r>
            <a:endParaRPr lang="zh-TW" altLang="en-US" dirty="0" smtClean="0">
              <a:solidFill>
                <a:srgbClr val="002060"/>
              </a:solidFill>
            </a:endParaRPr>
          </a:p>
        </p:txBody>
      </p:sp>
      <p:pic>
        <p:nvPicPr>
          <p:cNvPr id="35846" name="Picture 4" descr="http://cnpic.chinareviewnews.com/upload/200811/17/100802391.jpg"/>
          <p:cNvPicPr>
            <a:picLocks noChangeAspect="1" noChangeArrowheads="1"/>
          </p:cNvPicPr>
          <p:nvPr/>
        </p:nvPicPr>
        <p:blipFill>
          <a:blip r:embed="rId2" cstate="email"/>
          <a:srcRect/>
          <a:stretch>
            <a:fillRect/>
          </a:stretch>
        </p:blipFill>
        <p:spPr bwMode="auto">
          <a:xfrm>
            <a:off x="6346825" y="0"/>
            <a:ext cx="3559175" cy="3352800"/>
          </a:xfrm>
          <a:prstGeom prst="rect">
            <a:avLst/>
          </a:prstGeom>
          <a:noFill/>
          <a:ln w="9525">
            <a:noFill/>
            <a:miter lim="800000"/>
            <a:headEnd/>
            <a:tailEnd/>
          </a:ln>
        </p:spPr>
      </p:pic>
      <p:sp>
        <p:nvSpPr>
          <p:cNvPr id="35847" name="AutoShape 2" descr="data:image/jpeg;base64,/9j/4AAQSkZJRgABAQAAAQABAAD/2wCEAAkGBhQSDxQUEhAWFBQUFBQUFBYUEhQYFRUVFBcVFhUWFhQYHSYeFxkkGRYVHzAgIycpLCwsFR4xNTAqNSYrLCkBCQoKDgwOGg8PGi8kHyQtLCkxLi0pLCkqLCopLSwsLCwqLiwsLCksLCwsLCwsLCosLCwsLCwpLCksLCwsLCwsLP/AABEIAJkBSgMBIgACEQEDEQH/xAAcAAACAwADAQAAAAAAAAAAAAAABgUHCAEDBAL/xABUEAABAwIBBQcPBwkHAwUAAAABAAIDBBEFBgcSITETNUFRcXOyCBgiMjRVYXJ0gZGTsbPSF0JSVJSjwxQVIyUzNoOhwiRDYpLB0eFjgqImRFNk8P/EABsBAAIDAQEBAAAAAAAAAAAAAAAFAwQGAQIH/8QAOxEAAgEDAQQGBwYFBQAAAAAAAAECAwQRIQUSMUETMnGBscEGMzRRYXKRFCI1QtHwI0NSobIVJWKC4f/aAAwDAQACEQMRAD8AqnJDJZ+I1baaJ7WPc17gX6Wj2DS430QTwcSsDrca361TfffAoXMXv5Dzc/u3LUCAM89bjW/Wqb774Fx1uNb9apvvvgWiEgZ1Mv3YfGxkFvyiUEtJ1iNg1F5bwkk2A8B4lNQoTr1FTprLZxvCyytutyrPrdN6ZvgR1uNb9apvvvgS1NlpWuk0zXVGle992eAORoNhyWsrazVZyZKtxpql2lK1pdHJYAyNb2zXAfOF73G0A8WtvebDuLWl0rw1zxyI41VJ4Evrca361TfffAjrca361TfffAtARzA6g4Ejbr2cvEuzSSLJLqZ763Gt+tU333wI63Gt+tU333wLQZKGlBwz51uNb9apvvvgR1uNb9apvvvgWh0IOmeOtxrfrVN998C4PU5Vv1um+++BaHKr/OHl26mduEBAlIDnP1HQB7UAcLjt18C8TmoLeZZtrapc1FSprVlcdbnWfW6b774Fz1uNb9apvvvgXMeWNY1+mKuW9763kg8rTqVqZAZZGsjc2QATR20rbHNOxwHBrGsKGncxqPCGN9sW4s4dJLDXw5FVdbjW/Wqb774EdbjW/Wqb774FoVi+lZEplPLnNXPhcDJZp4pA+TcwI9O4Oi51zpNGqzUlLQvVH73U/lX4Uiz0gAQhCABO2S2aOsxCmFRA6Hcy5zRpyOa67DY6g0pJWnMwu8rOem6SAKw63vEvpU3rnfAjre8S+lTeud8C0ovl5QBmzrfMS+lTeud8COt8xL6VN653wKdy8zvTvnfFRyGKJhLN0aBpyFpsSHHtW3Gq2s7bqAwXOpXwSBzqh0zdWkyY6QcPA7tmnwg+nYntLYF3UpdKkuzmROrFPB99b1iX0qb1z/gR1vWJfSp/XP8AgV+ZPZQR1dLHURX0ZBex2tINnNPhBBCkw9I5RcW1LiiTJnDresS+lT+uf8COt6xL6VP65/wLSGkjT8K4dM39b3iX0qb1zvgR1veJfSpvXO+BaUQgDNfW94l9Km9c74Edb3iX0qb1zvgWlF0VUwYxznGwaCSSdQA1lAcTOPW+Yl9Km9c74Edb7iP0qb1zvgTVlBnNqJZHCB+5RXIaWgabhwEkjVyBfOA5zKmGQbs8zR/ODgNMDja4WufAVV+1U97A+/0C76LpcL345ix1veJfSpvXP+BHW94l9Km9c74Fouhq2yxtew3a9oc0jhB1helWhE01ozKuU+aCtoKZ1RO6Hc2lrToSOc67yGiwLRwnjSTZafz7bxzc5B7xqy+g4WBmL38h5uf3blqFZdzF7+Q83P7ty1AXIA+lROfugeK2GWx0Hw6APAHRucSOWzwfSrflymgFQafd2mYMdIY2m7g1guS62purgNlX+O50cJrIDFUMne11j+xsWkbHNOlqI4022U61K4VSEHLHHC5MjqYaxko0p6zN0D34tG5oOjEyR7zxAscwA8pcPQVHSUGFGS7a2qDL7DSMLreNpgf+Kf8AJfODg9BFucDKjWQXvdEC95GoFztL0AagtftO+nVt5U6NKTcljqtYK8IpPLY01mbSJ8skoqahhkcXuDHNGs8A1XtypMyxyYqaJwcyeZ8Ltjt0fpNP0X2NuQqwhl9Rg04fLuf5VGJYTI3RBaSAA52xrtew+lMTmgjlXzWrbaaprI/tdp1aE03iSXJmcxi04/v5fWP/AN1Z2Q2XNO2nZFNUOEgJ1zcNzqGnsIHhsvBlZmue6R0tIQ7TeXOjcQ3R0rklrjtF+DwpVxHIOtgYXvgJaNpY4PIHGQ3XZL49NRk9Mmqqz2dtKlFbyhLuWpe0FY14ux4cONpBHpC7tJZsosRlhN4pXxn/AAOI9I2HzprwnOvVRWEgZM3wjRd/mbqv5lYheQektBRcejdxBb1JqS+jLpKovOZSuZiUpdseGOaeMaIbq5CCrCwTOVBOyRxY+MxR7o8WDhog2OiRt9AUHlNlThlbHoyOkDm62PbE7SaeHg1jwL1XcakNGR7KjcWd1l028aPC4ZKvT9mgpnGqlfbsWxaJPBdzmkD0NJS9Hh1FpdlXP0PBSu0vTew9CfMEy3wykiEcRkAGskxOu48JJtrKp29NRnvSa+podsXcq1u6VKnJ5+D0LEavpQ8OU0Bn3DdQJS1rg12okOFxok6ibcG1SzHJsmmfPpRlHrLBU3VH73U/lX4UizytDdUfvdT+VfhSLPK6eQQhCABaczC7yM56bpLMa05mF3kZz03SQBYq89cwmN4BsS1wB4iQQF9zTBoJJAA1kkgADwngS9iuX1HBCyV9QDFI98bHxtc8OcztgC0HZrC9QjKUkorLB/EzDUQOY4scCHMJa4HaHNJBB84XWFaOWtRg1dIZo6x8Mzu3P5NK5jzxubYWPhB4OFQWC4RhTZA6pxJ0jQb6EdNM3StwOeRe3JblX0uhtXFBOdOSklw3X+hScNSwM2uTbp8B3J73RiaV8jS3boBzbeYlh9KkajN9UMjO5YnOXAdi0ucG6tgJB1KRyezhYfPJHTUsh0i3RYzcZGtsxpNgSLCzWn0KawTKOnq2l1PM2QNNnAanNPE5p1jzr5ze05zqzqVItNvP1GdC5nRWINY7MlI1mM1sUjo5Kmdr2GzmmV9x/PWPCvXgWV07aiN0tXLuYeC65c8EA6wW31hW5lPkvHWQOYexcbFrw0EgjZyjweFVNWZuK1kjmtgMjQbB7S0Bw4wC645Cks4Vacsx1RsrS9sryk4VoqEu7+xceG5RwVA/Qzsf4A4X9G1SLXrN9dh8tPJoysdG/aL6jytcNvmUthWXdZBqbMXj6Mg0h6e2HpUkbxLSawUavo7KS37aaki/QVCZZROfQVDW9sYnW9Gz/RJ2FZ4mmwqIC3/FGdIf5Tr9qZ6nLqkayNz5rNlZps7B+tt7XtbVrVlVYTi8MTSsbm2qR3oPOe3OChygJvyiocPlkMlPWCPSNyx0Uhbc7S0gXHJr8y6sCw2gZIH1NaHgG+gyKTRPjEjWPBZKXQ+9xPoMdqx6HLhLe926y0MgIXNw6nDr30L6+AEktHoITGlzDctKSXSEM19zYXu7BwAY3adY4LqXw/FI5mB8UjXtOwtII/4TmDWEkz5rcRqb8pTi1l+73iXn13jm5yD3jVl9afz6H9Rzc5B7xqzAvZXH/MXv5Dzc/u3K9c5WUjqLDpJIzaRxbFGeJz9WlyhoceUBUVmL38h5uf3blbGfYfqtnlMfQkVyxpqrc04S4No8zeIsrnNPMXYo4uJJNPUkkm5JLNZJO0+FI19nIPYnbNFvmfJqnoJJ4uQL6RaxUb+qkvyx8ym+qjm6+mlfC+mJ1JLBGO2cI/2XCfIG+0KycyWPvqKF8Uji51O8NaSbnc3C7BfhsQ4cgCrbOH3LhPkDfaE49T32lX40PskWDvqUZbL32tVJ/wCTLMH98t3c0GML7QsaWRQynzd09VdzRuUp+ewaif8AE3YeXb4VVeUOR9RRk7oy7L6pGXLPOfmnlWgi1dcsIcLEAgixBGojwhVqttCp2jqw21cWn3c70fc/IofJU/oa7yN3Sal4lXHlHkjBTU1ZNC3QL6d7XNHabQ64HzdnBqVOFLrmDpqMTa7HuoXk6tWK4teCOLoOzzFCD/oVWi9dR5VS3GNGcJxFfcGxEMBB4QQ3UQeBWjm/xx1TQsfIbvaXRuPGW7CfCRYqrc4nd38GHoJ9zRdwO55/RYmVGT6aSMJtKjF7MpVMar/0X+qP3up/KvwpFnlaF6o7e6n8q/CkWekxMeCEIQALTeYbeRnPTdJZkWm8w28jOem6SAFLPblY91SaNjiImNa6UA9u940gHcbQ0t1cZ8AUBjn7vYf5TVe1y8+dffqq5Y/dRr0Y2P8A07h/lNV7XLe0LeFKjauK4yT+qZVk23ISUXXC5Wy3UVxxzR79U38X3MiiMFyhkoqwTxOILXnSF9T2aXZMdxgi/nspbNHv1TfxfdSJTq+3f4zvaVnp0YVbytCS0cF4slTxFGvaWYPY1w2OAcOQi4XaWLwYD3JBzMXQapFfMmt1tFw8GKYLFUM0Jow9vER/MHaD4QqyykzVvZd9IdNu3c3EaY8V3zvPZW4vjQUNSlGotUX7S/r2ks05d3IzRPTujeWvaWuBsWuBBHKCprKQ/wBmoPJv6yrlx7JSCrbaWO5+a8ant5Hf6bFVucfCxTOpYQ4uEcBaCQASNMnXblVCpQ6KEvca202sr+4pRccSWc+7gJqLoQlptMLAz5CHs6vyKf8ApXTkPj76arjs47nI5rJBfUQ4gB1uMGy7shR2VX5FP/Sl+g/ax+OzpBXVJxUGjN1aMKs7mMlyXgWrny3jm5yD3jVmFadz5bxS85B7xqzEnJ80LAzF7+Q83P7tytjPvvWzymPoSKp8xe/kPNz+7crYz771s8pj6EiYbL9spfMjxU6rK1zRb5nyap6ASTxcgTtmi3zPk1T0Akni5Avo1t+IVvlj5lR9RAvpi+V9MTmXBkY65xO5cJ8gb7QnHqev2dX40PskSfnE7lwnyBvtCcep7/Z1fjQ+yRYe8/CH8z/yZYh1/wB+4uBCELEFoEIQgCAy43tqeacs/laAy43uqeacs/lKr/rI3/on6qp2rwBH+yEKhHia6r1GM+cTu7+DD0E+5ou4Hc8/2MSFnE7u/gw9FPuaLuB3PP8AYxMaXr2YjaP4RT7V5i91R291N5V+FIs9LQvVHb3U/lX4Uiz0mZiQQhCABaczC7yM56bpLMa03mF3kZz03SQBVmdffmq8aP3Ua78c/d3D/Kar2uXnzrn9c1XjR+6jXoxv93cP8pqva5fRY+otO1f4spvjISEBBQFqyAcc0e/VN/F9zIlSs7d/jO9pTXmi36pv4vuZEqVh7N/jO9pSOPt1X5I+LJfyo1ngI/skHMxdBqkFH4B3JBzMXQapBfLp9Z9pdQIQheDpwVUOeTuqHmj0lbxVRZ5e6oeaPSVW69Ux5sD26Hf4FfIQhIz6oM+QvbVfkU/9KX6D9rH47OkEwZCnsqryKf8ApS/QftY/HZ0grf5YfvmIF6657F4MtTPjvHNzkHvGrMS07nx3im5yD3jVmJOz5cx/zF7+Q83P7tytnPqP1WzyiPoyBVNmL38h5uf3blpevw2OeN0csbZGO1Oa4Ag+Yqxa1+grQq4zh5PMllYM85omH85HV/7Wp6I/4SPxcg9i1TR5KUtHFKaanZEXMdpFoNyLHUXG5t4L2WV+LzLfbFvVe3VasljSK8SrUjupI4XLU1Yfk/C/BKmqLTu0VRHGw6Rtou3O927D2xSq1PaV3GvvqP5XjwI3HA75wx/ZMJ8gb7W/7hOPU+D9HWePD0ZCo7LLEzDgeGu3OkmbuMYdFUNJlB0BaSLRka63AbeDzNeZfEXTURcW0sbdI6MNM2zmDYXTXe46TjsB4G+HV87utpp2rtN3XeevfktRp67xYyEBCQEwIQhAEBlvvdU805UAVf8AlvvbVc05UAlV91kb70UeKNTtXgcWQp+uwVjMMgqBfdJJXsdrNrN0rWHHqCgCqe44ySZpIXUa9OTjyyvoM+cTu7+DD0U+5oh/YHc8/wBjVM1WStPVMjdPCHuDGgG7gQLDVdpBIupbDcOjhYI4mBjG7GtGpNqdBqo5nzy72pGrZxtVF5i+PYVf1R+91P5V+FIs9LQvVH73U/lX4Uiz0rYgBCEIAFpvMNvIznpuksyLTeYXeRnPTdJAFV512/rmq8aP3Ua9GOfu7h/lNV7XK7seyAo6yQSTwBzxYaQc5pIGwOLSNIcqQM+OHxwUNHFEwMjZK8Na0WAGhsC11ntKNxK2t0tYvyaIJQxllMrlcxjWEyZw8no6GuMEJcWiON93kF13i51gDUttO7jCtGg+Ly/oVd3TJ680W/VN/F91IlWrb2b+V/tKa80A/XVNyTe5kV11GbPD3z7s6kaXl2kRpPDHO23MYOiTfwLMbQ2nGxvpuSzmKX92TwhvRJ3Ah/ZYOZi6DV718sZbUF9LBt5eS0gQhC4BwVUWeXuqHmj0lbpVRZ5O64eaPSVW69Ux5sD26Hf4FfIXswikEtRFG7UJJGMJG2zjYr7x6gEFVLE0kiN5aCdpsBtSbce7vH0v7TDpuh54z3ExkN29V5HP/Sl/Dx+lj8ePpNTRmwF617dXZU8o7IXbtZtA2j/lQmB4y84s2nbQUrJmzFpLp5jCwsOt7Rp2cANYA1m4A2q9SoupCLXIyt9tGNnc1oSWd5LwLHz5bxzc5B7xqzEtO58d4pucg941ZiTUwRYGYvfyHm5/duWoVl7MXv5Dzc/u3LUKAPNiH7GTxH9ErH4/2WwMQ/YyeI/olY//AOFtPRPrVe4q1+Q+4T+7Fb5ZD+CkIm2viT7hP7sVvlkH4KQwLp9Y5/j4/rfgjxLke/JR0dTWtFXICA1rYt1LzGXNdG2ONxYCQzR0gANV7A6iV3vxSXDMTbNC1kRAjfowyF8MkT2gusbm7HjSNvmk24E3ZO5o60Mgq6SWne2WKN7o52kaiWSaJBa4Hsmts4WIsNikcLzE1M1SJMQqIgwFt44dIuLG2DYwdFrY22AbqvqGzhXzKtnpJZ95cXAu6lkDmNcNjgHDkIuF2r5jbYADg1L6UR0EIQgCAy43uqeacqAK0BlvvdU805Z/Su+6yN76Kepqdq8BuxTeOk8ol/rSgm/FN46TyiX+tKCgrdddiG2z/UVPmn5ml6D9kzxW+wL0Lz0H7Jnit9gXoTpcD5dLrMqTqj97qfyr8KRZ5WhuqP3up/KvwpFnldPIIQhAAtOZhd5Gc9N0lmNaczC7yM56bpIAsVVL1Qfc1Jz0nQVtKpuqD7mpeek6CabH9tp9vkR1OqykY9o5R7U8Z59938zB0Ujx9sOUe1PGebfd3MwdFb64/EaXyy8isuozozP79U/JP7mRaVCzTmg36puSb3Mi0sFkPSX23uXmWKPVOUIQs4SghCEAcFVFnk7rh5o9JW6VUWeTuqHmj0lWuvVMebA9uh3+Ao5M93U/PR9ILuyx3wqeed/oujJru2n56PpBd+WW+NTzp9gSv+T3m5kv9xXyeYq41jD4WFkbi3dWlryCQSy4JbccBI1+DlK7qzAIvza2aFjZTotfJK2cbpE60Gm18F+0a5729qTrY7S1r3UuRkmIybnC9rZGsc8bpcNIBaLaQBtt4lMy5tMXdAIPyanYLaLpWTMBezRiaGu2n+5ZcgAusL8N2lrjo1gw23t77ZLe/aI1mV8tVk1VwTPL3U0tKWPcbuMb5LAE8OiW2vxEcSrNXPlFm8/NeTtVujw+aaWmLy2+g0Mk7FjdLWdbiSdW3ZqVMKyIywMxe/kPNz+7ctQrL2YvfyHm5/duWoUAebEP2MniP6JWP/8Aha+xV9oJTxRvPoaVkEHZ5ltfRPjVfZ5lavyH3Cf3YrfLIfwUhjanzDtWS9V/irom8lhEb/ySGn+ztXX+d+CIp8jU+b/eqj8mi6ITBZQOQbbYXRj/AOtD/NgKn18xrvNWXa/Eux4AhCFCdBCEIAgMt97qnmnKgCr+y7fbDak/9Mj02CoEpVfdZG99FfU1O3yG7FN46TyiX+tKCbcXdbBKIcc0p5O3SmFDW667ENdnv+BUf/KfmaWoP2TPFb7AvQvPRC0bRxNaP5L0J0uB8vl1mVJ1R+91P5V+FIs8rQ3VH73U/lX4UizyunkEIQgAWnMwu8jOem6SzGtOZhd5Gc9N0kAWKql6oTual52ToK2lUvVB9zUnPSdBNNj+3U+3yI6nVZSUe0co9qd88++7+Zg6KSI9o5R7U8Z599n8zB0Vvrj8Ro/LLyKq6jPNmh36pv43uZFpcLNGaHfqm/je5kWlwsj6Te2f9V5lij1TlCELNkwIQhAHBVRZ5e6oeaPSVulVFnk7qh5o9JVbr1THmwPbod/gKGTXd1Pz0fSC78sd8KnnT7AunJru6n56PpBd+WW+NTzp9gSz+T3m6f4kvk8yezRd3v5h3SYrlaFTWaLu9/MO6TFcrUytPVow/pD7dLsQgZ9R+o5ucg941ZfWoM+u8c3OQe8asvq2ISwMxe/kPNz+7ctQrL2YvfyHm5/duWoUAePFmEwStAuXRvaBxktIAWRTCWmzgQW6nAjWCNRBHAb6lsJ5SliEWEyTF0zaV0jXBjnPYwnTN7BzrWvZp28ScbK2r/p7lmOUzxKjKpwKtocOkOS05DDY1bZQbbY2iNrnDjAIOvwHiVebmtYOxCnZTh5fG2DRFnXAj0SNVuC1uBROFYbhjpy6CGm3YAO7GNgeAQCHAW1aiDcK9a+kDo9JmHWbfH3nJW8nquRJZHwOZh9Kx7S1zKeFrgdoIY0EHz3U0o6rxuGFzWyStY55sxrj2Tjs1Dada87MrKUtc4VMZa0Nc4h2pocdFt+K5BHmWZlPek2ydU5Y0TJlCjMOyjp5yWwzskLRchrrkDZc+dcVWUtPHKIpJ2NkOjZhd2XZdrq8K5lcQ6Oed3DySiFG4nlBBT6O7TMj0r6OkbXta9vSF9UWOQzRmSKVr2C93NOoWFzdGUc3JY3saEdl5GXYbUgC53M6ht1WJ/ldUHZaBpsq6Sd4jjqY3udqDQ65Oq5sOQKJrKHCmTOMjKcSMs59wOxuQAXAahrcNvGqlej0rTTNDsnacrCMqcoN51EPHaVwwWhOibCSQm4OrTLtH0hKUMRLgALkkAAbSSbAAcJV912NUW4DdZoTE+7RpEFjtA2cBwGxXioaLDYI/wApjEDWX1S6iAb6NgTs16rBeJ22ZJ54Fm121KjRnB0395vHaxlpwdEcgXoUfhmMw1AJglbIGkBxYb2O2xXvBV5cDKyTTaaKl6o/e6n8q/CkWeVobqj97qfyr8KRZ5XTyCEIQALTmYXeRnPTdJZjWnMwu8jOem6SALFKrbPZk/NVUkRgjMm4yOc5rRd2i5trtbtNjtCsOeqawEucGgbSTYDlJXUyuY6wa9pvss4G9tvoU1vcSt6saseKBxyjLmB5J1NTO2OOnkuXAOJY4NYLi7nuIsAE655sl5zWflDYnvidFG0uY0nRcy4IcBrFxYg7NZ4leE07Wi7nBo43EAX86+t1BGkCCLXuCLW47pzU2/WncRr7q+6msdvEiVHEcFCZn8l6g4jHUGF7YohIS97XNDi5jmBrb9seyvq2WWgGqGkytpGdtVxDg/atOvzFd9LlFTysc+OojcxnbuDxZvjG+rzpXfX8r2t0ssLkTRoTguDJRCjqbHoJDaOeN7rE2bI0mw2mwN7LgZQwEX/KIrc43/dU8o9bks4wySQvNBXse0uY9rmgkEtcCARt1hdVJjEMpIimY8jWQx7XWHGbFGUc3X7j2lVbnewmV8kUrGOcxrCxxaL6JvcXtwH/AET9NlJTscWuqYmuBsQZGAg8RudS7qzEoo2h0kjWNOoFzmgEnXqJ26lHUipxcS3Z16lpWjVitSj8i8HllrYSyNxayRr3usQ0Nabm54/Au7L3B5Y66ZzmO0ZH6bHWOiQQNV+MW2K6KPEoXtLo5WODe2LXNIHLY6tS6fz9TO2TxG//AFG8ejx/S1cqr/ZY7m7kcPbtf7T0+5wWMFeZpcIlFQ+Yxlse5lgLgRpElp7HjGpWwxRhxynY8sM8QeDo6JkYHA8Vr3uuyrxyGJ1pJo2Ei4D3tabcdidinpxjTju5FF7cVLus6so8RPz67xzc5B7xqy+tOZ8JQ7ApXNIIMkBBBuCDI2xB4QsxqYolgZi9/Iebn925agWX8xe/kPNz+7ctQoA8GMMc6CUMNnmN4ab2s4tNtfKqTwfKN9I2SmngD43k7oxw0XgkWJBPINvErqx2jdLTTRstpPje1tzYXc0gXPAEl4jktVVFIynkhgMrC1oqNM6mNA16OjpaRHYkbOFV60W8OI52bXpU4uNZZi2vg1jmhPyurwW0cUby6FkEbmaWokklpc4cfY28GtSGXdYYcVikjNnNjhIt4zrjkI1Jgx7Nlp08LYHjdIG6PZ6hILlxuRsOkSfOV21GRUtVXsqKgNjjjZGNAO0nPLOy1m1g3SNvCG+FQypz17hjTvraKi+SU0/jngLmTde6fH9N5udKdov81rGvDQPMP5lNmP5PNhixCdlgJqazmhvz2h+k4Hwgj0Fec5ESQYm2qgDXxuc4vYXaLml4IcWmxBFze2riXvrcKq5qeo0y3dJ49yZEJDuUbddyXW7J50ib2GwDwr3Cm0mpccspXVzTnVpypvEcRTXYyAzN9pU+NH7HJcy6le+aOqvqkMm5kfRhlIjPnbYppyYyWrqOCoa1sWnKG6B3U2BFwT2vADccZFl8Y5m9klpYBFDG2doaJTuriLMbogNuLG9gdg2cKjdOTpbvMuK6ox2hKtvLdk8d2DjObVCXDaWQfPe11+WNxKYs3+9dP4rr/wCdyXMQyOrZcOgpiyLSheTpbqbaIBDBbR22cR/2jj1e2hyero4qSG0YjgcHvIlOk8guIbbR7XWOVSRT395rkVKsqTtVRjNZU2+PLkLObzfaTknt/nCj6PHZ8PqZmyRB4lcd1a8duLnsmu4iCeMJpyXyKq6atM72x6LhIDaUkjTN7jsddjq4F6W5M1f5C6lmghmcAGxSGQ9hcm97tvdvARtUcaUt3TR6svVLyh0zziUXGKeuunNdh5HxwS4FaEEgykMDraUcj5C5rNW2xIbfhBuk+ixKQ4bUQ/3bXxyX4nPewAf+LirEGSM9PQxQU4ZI8TNmkL3FoLmOD7NAB1GwHILrw12QEopJ4oWs0p6gSa3kaEbbOa3tdZvpC2raF2dKUteeCO2vKFPMG8pzTTfLX9CTzSj9X/xZP9E7AJWzf4HNSUpimDQdMuaWPLrh1r31C1imkBWqSagkxHfTjO4nKL0bZUvVH73U/lX4UizytDdUfvdT+VfhSLPKkKYIQhAAtN5ht5Gc9N0lmRaazDbyM56bpIAicvcVdLisdO4/omSQgs+a4vLSSRw6iAnF2STW4jDUxNa0BsglA1XLm2Y4Dj2g+ZQWW+SUprWVcDDLZ0ZkY0jT/Rka23IBuBbbwJogqqiSoB3MxQxtcDp6GlM8gaOiATotGs3NiSq8IveeRvc1YdFS6L+lp9or51HmSMxhoIgbHM48RkeY2j0aR8wUlmvrd0w4NJ1xOfH5u2b/ACcvDV4PLVMrHywzxPcf0TBJHaRrWBrGOAdY2ILrE27LauvNrhlTSumbNA5rHgOBLmW0m3Ftt9YI9C869Lnk0SuVN2LptrMWn9RNwqanjxOQ1LWmEPmBBbcdsbahyKfydwgPqKuogY5lHuUrWh4I0yW7A07Wg6RudmrwrvyeyMnbXulqKNj43veeykjdoFz9IOt84jZ51YWKQk08gY3ScWOa1twLki1rnUF4pU3jUnvr6O+o03nKSbzp9PeVnmhgDpagH/4mC/CLl17f/uBQGP5NMp69lM15c07kC4ht/wBIQDYAWCdc3GTNTSTSGaIBr2NGkHtNi0k2sOO682VWS1XNiW7xwAsaYrfpWAu3Mg8eq+zWvDpt0ksa5LUbyEb2clNbrj79M40GGDC/zbh744nF5c8BmkB20zmsAsNu1JGQb/ybGHQnUCZYf8pLm9H+afMoaaeaWnY2EmFrg+Vwma1wOi5oAtr7Eu0rjiFkoVuRFVHiAmpoi6Nj2PaXzgudo20rucSdesa1LUi004rgULOrCUKsaslmafH3nhyohH5/aNEWM1NcW26Whe6c857B+bH6tj47eDsgFBYtkrVy4qKkQAMEkR1yMvaPRubX8GxejG8Ir6mOpD4QN1MAjZuzCGNjLiSde03Hp8C4k0p6cSadSnKdu1JfdSzr8SGw+GQ5PybkDczHdNHtnMBGls2/7LwYbj8U0MNNURtZub49yna0dhouBOm3iI1Eg+G2pM2GZOV0VA2JkbWSsqmzC8rdFzRckG3BwW4Vxi+Rb6ueF35K2mFrzuD2G9z2rWt2nV2xt2y8qMsLB7dzQc5xnwcm1JPVfqRedWmaKhkjBZ2g3TsBtcXaDr/9jh5goPKnE31MlPLILF0LeDgEjwD59Z86e8p8nqiqlna2ABhhZHE8yM7eJzntOjtsS4t/mofKfIipkmiEMIMcMUcTSZGDS0SSTbg1m2tcqQk22vgS2N3RUacZtZinr8Gv1JTPYy2AyAbA+nAHENNqzKtM56XE4BJpDRdp0923BsdNtxcbVmZXlwMo+JPZEZVHDq1lSIhKWNe3RLi0HTaW30gDsvxKzOuVk73M+0O+BUqhdOF1dcrJ3uZ9od8C+euSf3uZ9od8CpdCALp65OTvcz7Q74EdcnJ3uZ9od8CpZCALpPVJyd7mfaHfAuOuSf3uZ9od8CpdCALp65J/e5n2h3wI65N/e5n2h3wKlkIAunrkn97mfaHfAuHdUlJ3uZ9od8CpdCALo65J/e5n2h3wLnrkn97mfaHfAqWQgC6euSf3uZ9od8COuTf3uZ9od8CpZCAwXQOqTk73M+0O+BfXXKyd7mfaHfAqVQgB/wA4edh2K08cLqVsOhJumkJS+/YubaxaLdt/JICEIAEIQgAU1heWlbTRiOCslijBJDGPIaCdZNlCoQAzfKXiXfGo9aUfKXiXfGo9aUsoQAzDOXiXfGo9YVz8peJd8aj1pSwhADN8peJd8aj1pR8peJ98aj1pSyhADP8AKXiXfGo9aVx8peJd8aj1pSyhADN8peJd8aj1pR8peJd8aj1pSwFygBm+UvEu+NR60o+UvEu+NR60pZQgBm+UvEu+NR6wrn5S8S741HrClhCAGb5S8S741HrSj5S8S741HrSlgoKAJ3E8tq2oiMU9ZNLGSCWPeS0lpuNXgOtQS5QgD//Z"/>
          <p:cNvSpPr>
            <a:spLocks noChangeAspect="1" noChangeArrowheads="1"/>
          </p:cNvSpPr>
          <p:nvPr/>
        </p:nvSpPr>
        <p:spPr bwMode="auto">
          <a:xfrm>
            <a:off x="155575" y="-144463"/>
            <a:ext cx="304800" cy="304801"/>
          </a:xfrm>
          <a:prstGeom prst="rect">
            <a:avLst/>
          </a:prstGeom>
          <a:noFill/>
          <a:ln w="9525">
            <a:noFill/>
            <a:miter lim="800000"/>
            <a:headEnd/>
            <a:tailEnd/>
          </a:ln>
        </p:spPr>
        <p:txBody>
          <a:bodyPr/>
          <a:lstStyle/>
          <a:p>
            <a:endParaRPr lang="zh-TW" altLang="en-US"/>
          </a:p>
        </p:txBody>
      </p:sp>
      <p:pic>
        <p:nvPicPr>
          <p:cNvPr id="35849" name="Picture 6" descr="http://news.xinhuanet.com/photo/2007-10/20/xinsrc_45210042021137961415279.jpg"/>
          <p:cNvPicPr>
            <a:picLocks noChangeAspect="1" noChangeArrowheads="1"/>
          </p:cNvPicPr>
          <p:nvPr/>
        </p:nvPicPr>
        <p:blipFill>
          <a:blip r:embed="rId3" cstate="email"/>
          <a:srcRect/>
          <a:stretch>
            <a:fillRect/>
          </a:stretch>
        </p:blipFill>
        <p:spPr bwMode="auto">
          <a:xfrm>
            <a:off x="116544" y="3479072"/>
            <a:ext cx="4024313" cy="2846387"/>
          </a:xfrm>
          <a:prstGeom prst="rect">
            <a:avLst/>
          </a:prstGeom>
          <a:noFill/>
          <a:ln w="9525">
            <a:noFill/>
            <a:miter lim="800000"/>
            <a:headEnd/>
            <a:tailEnd/>
          </a:ln>
        </p:spPr>
      </p:pic>
      <p:sp>
        <p:nvSpPr>
          <p:cNvPr id="67586" name="AutoShape 2" descr="data:image/jpeg;base64,/9j/4AAQSkZJRgABAQAAAQABAAD/2wCEAAkGBhQQEBQUEhQVFRQUFBUVFRgVFBcXFBYYFRUYFRQXFBUXHiYeGBojGRQUIC8gIycpLTAsFR8xNTAqNSYrLCkBCQoKDgwOGg8PGiokHyQqKjAvLC8sKiwqMCksLSkpLCwsLyksLCwsLCwsLCwsLCwsLCw0LCksLCwsLCwsLCwsLP/AABEIAJkBSgMBIgACEQEDEQH/xAAcAAACAwADAQAAAAAAAAAAAAAABgUHCAEDBAL/xABQEAABAwICBAYOBgYJAwUAAAABAAIDBBEFEgYHITETNUFRc7IIGCIyNFRhcXSBk7Gz0hdykaGjwxQzQlKDwRUjJCU2YpLC0UNTohZEY2SC/8QAGwEAAgMBAQEAAAAAAAAAAAAAAAUDBAYCAQf/xAA8EQACAQMABgcECQMFAQAAAAAAAQIDBBEFEhMhMXEGMjNBgbHBNGFykRQiNUJRUoKy0SOh8CVDRWLxFf/aAAwDAQACEQMRAD8AqnRDRZ+J1TaaN7GPc17gX3y9w0uN8oJ5FYHa41vjFN+L8ihNRfHUPRz/AAnLUKAM89rhW+MU34vyLjtca3xim/F+RaISBrU0/dhsbGQW4eUEgnaI2DYXlvKSdgB5jzKahQnXqKnTWWzxvCyytu1yrPGKb8X5EdrlW+MU34vyJam00rXSZzV1Ga978K4D1NBAHmtZW1qq1kSVjjTVJDpQ0ujfYAyNb3wcBszC97jeL821veaDuLWltXhpccdxHGqmJfa4VvjFN+L8iO1wrfGKb8X5FoCOcEkAgkb9u7z8y7MyREuDPfa4VvjFN+L8iO1xrfGKb8X5FoMlDSgDPna4VvjFN+L8iO1wrfGKb8X5FodCAM8drhW+MU34vyLjtca3xim/F+RaHKr/AFh6dupXcBBslIDnO35AdwAP7R8vIuJzUFrMs21tUuaipU1vZXHa5VnjNN+L8i57XGt8YpvxfkXMemNY1+cVMt732uJHraditTQDTM10bmyACaO2a25wOwOA5No2hQ07mNR4QxvtC3FnDaSw17iqu1wrfGKb8X5EdrhW+MU34vyLQrSvpWRKZT051Vz4TCyWaWF4fJwYEee98pdc5mjZZpSUtC9kfxfT+lflSLPSABCEIAE7aLaoqzEqcVEBh4Muc0Z5C112mx2BpSStOahOJmdNN1kAVh2vWJc9N7V3yI7XrEuem9q75FpRfLygDNna94l+9Te2d8iO18xL96m9q75FO6ea3Z3zvionmKJhLeEaBnkI2EgnvW3Gy208/IoDBNalfTyBzp3TN2ZmTHMCPI7vmnyg+op7S0Bd1KW1SXLvInVing++16xL96m9q75Edr1iXPTe1d8ivzR7SCOtpo54r5ZBuO9pBs5p8oIIUmHpHKLi3GXFEhnDtesS/epvau+RHa9Ylz03tXfItIZkZ14Bm/tesS56b2rvkR2vWJc9N7V3yLSiEHpmvtesS56b2rvkR2vWJc9N7V3yLSi6aqYMa5zjYNBJJOwAbSUAZw7XzEv3qb2zvkR2vmJc9N7Z3yJq0g1m1EsjhTvMUVyG5QM7hyEuI2c9gvnAdZlTDIOGeZo/2g4DOBztcLXPkKq/SqetgfLo/dultcLl3ix2vWJfvU3tXfIjtesS56b2rvkWi6GrbLG17Ddr2hzSOUEXC9KtCJpp4ZlXSjVBW4dTOqJzDwbS1pySOc673ZRYFo5TzpIstQa9uJZukh+I1ZfQeFgai+Ooejn+E5ahWXtRfHUPRz/CctPl1kAfSonX3QPFZDLY5Hw5AeQOY9xI89ngq35dJoG1H6PwrTNkdIYxtcGsFyXW2N2chsq/x3WjhFdCYqhs72Osf1Vi0jc5pzbCOdNtFOtSuFVhByS44XcyOeGsFHWTzqaoHyYrG5oOWJkj3nkALCwA+cu+4qOloMKL7tq6sMvuNKwv/wBWcD/xT/ovrCwfDouDgbUd0QXvdEC95GwFxzfYBsC1+k76dW3lTo0pNtfle4ghFJ5bGqs1aRPlklE9QwyOL3BjgNpN7DZe3nSXpjozU0JzslmfCbWdwjszT+6+xt5irC/9fUgNOHycH+lRCWLhBlBaTYBztzTt5ftTE5ocF81q2zxvTQ+tdJ1aM1J4kl3MzmMXnH/Wl9o//lWdoNpzTsp2RTTuEgJ2zctzcDPuNuc2Xg0t1XPdI6Wks7O8udG4huW+0lrjvF+TypVxHQOtp2F7oSWjfkcHkDyhu2yXx21GT3ZNVVno/SVGMXJQfgnkvaGsa8XY4OHO0gj7Qu7Ms2UWIywG8Uj4z/kcR57gbD6014VrXqorCQMmb5Rld9rdn3KeF5F7pbhRcdG7iC1qTUl8mXQVRmsylczEZS69nhjmnnGUN2eYgqwsF1lQVDJHFr2GKPhHgjMMoNjlI37+YKE0m0pwyvZlldKHN7xzYzmafs2jyLuu41IbmR6KjcWV1mVNvG57uGSrk/aoKZxqpX/sNiyk8l3OaQPsaUvRYdRZu6q5MnkpnZvtvb7k+YJpvhtHEI4jIGjaSY3XceUuNtpVO3pqM9aTRodMXkq1u6VKnJ59zLEavpQ8Ok0Bn4DhAJS1rg12wkOFxlJ2E25BtUs1102TyfPpQlHrLBUvZH8X0/pX5Uiz0tC9kfxfT+lflSLPS9OQQhCABac1CcTM6abrLMa05qE4mZ003WQBYq89cwujeBsJa4DzkEBfcswaCSQANpJNgByknkS9iun9HBEyV8wMUj3MY5jXSBzmd+AWA7rEXXUIylJKKyweO8zDUQOY4scCHNJa4HeC02IPrBXWFaOms+DYhIZo6p8Mzu+P6PI5jzzubYG/lB5NqgcEwjCmSB1TXOkaDfJHTytzW5HPIJt5AB519LoaVxQTnTkpJcNVlJw3lg6tdHHVGB8E9zoxNK97SN+UObbYeRxY77VI1Gr6oZGeCr5y4DuWlzg3ZuBs7YpHR7WDh88kdNSyHMW5WM4J7G2Y0mwJFhZrT9imsE0kp61pdBK2QNNnAbHNPM5p2j1r5ze05zqyqVItNvPzGdC5nRWINY5JlI1mM1sMjo5J52vYbOaZHXH37vKvXgWls7KiN0tTLwbXguuXPBAO0Ft9osrc0n0WZWwuYbNcbFrwASCNo848l1U1Zq4rWSOa2IyNBsHNLQHDnAJuPMUlnCrCWY5aNjaXtjd0nCtFQl4f2Ljw3SOCoF4ZWP8AIHC/2b1Ih6zhXYfLTPyysdG8br7PW1w3+pSuFad1lP3speOaTux9p2j7VJG7S3TWClV6Oykte2mpIv0FQmmMTn0NQ1vfGJ1vs3evak7CtcTTYVEJb/mjOYf6TY+9M9Tp1SMZG58tmyszs7h5u29r2A2bVZVWE4vDEs7G5tqkdaDzkocoCb9IqHD5pDJT1QjzG5Y6KTLc7y0gXHm2+pdWBYbQRvD6mqa8A3yMjkyn6xI2jyWSnYPW4rB9CWlY7DLhLWxw1WWhoBC5mH04de+S+3kBJLR9hCY0uYbppSTZhDLfg2F7u5cAGt3naOS6l8PxSOdgfE9r2ncWm4TmDWFhnzW4jU15SnFrL8xL17cSzdJD8Vqy+tP69D/cs3SQfECzCuyuP+ovjqHo5/hOV6ay9JHUOHySRm0ji2KM8zn7M3qaHHzgKitRfHUPRz/CcrY178Ws9Jj6kiuWNNVbmnCXBtHM3iLK51Tyl+JuLiSTT1JJJJJJZtJJ3lIw3DzD3J21RcYn0ap6iSRuHmX0i0io39VL8sPUpy6qObrlpXyvpidySwRjvrDP9lwn0BvvCsjUlj76qifFK4udTvDWk7Tkc27BfyEOHmAVbaxPBsJ9Ab7wnDse+8rPrQ+56wd9SjLReu1vUn+5lqL+uW9waDGF9oWMLAoaT6u6eru5o4KU/tMGwn/O3cfPsPlVV6Q6H1FETwjLsvskZcs9Z/Z9a0EWrqlgDhYgEEWII2HzhVqttCfMdWGmri0eM60fwZRGip/qq70N3Wal0lXLpHojBS01ZNC3IX07mlo7zeHXA5N24bFTZS65g6ajE2uhrqN3OrWisZa8ji64J9xXK4P8iq0XvHtVLUY06wnEV1xsIhgIPKLN2EHkVo6v8bdVUTHyG72lzHHnLdxPlIsVVusPw3+DD1E+6ovAXdM/qtTKjJqtJGD0lRi9GUqmN6x6i92R/F9P6V+VIs9LQvZHcX0/pX5Uiz0mJjwQhCABab1C8TM6abrLMi03qG4mZ003WQAo67dLHuqP0NjiIo2tdKB+29wzAO5wGluznd5FA45twDD/AEmq6zl59a/HFV9aP4Ma9GN8QYf6TVe9y3tChClRtXFcZJvxTKsnlyElF1wVyFstVFYcdUXHFN/F+DIojBdIZKGsE8RILHnML7HszXex3kIv67KW1RccU38X4L0p1Z7t/wBZ3vKz06MKt5VhJZThHzkTZxFGvaWYPY1w3OAcPMRcLtyrwYD4LB0MXUapFfMmsNouHgxTBoqlmSZge3mI+8HeD5Qqx0k1VvZd9IS9v/bcRnH1Xfteuyt1fAYoalKM1vRftL+vaSzTl4dxmieB0bi17S1zTYtcCCPOCprSQ/2eg9G/MKuTHtFIKxtpWAn9lw2Pb5nfyVXax8LFK6lhBLhHAWgkWJGc77cu1UKlDZQk+411ppZX9xSi1iSzn8OAmougoS42eFgZ9BT3VX6FN/JdOg+PvpaqOxPByOayQX2EONg63ODbau7QXvqr0Kb/AGpfoP1sf12dYK2pOKhgzdWjCrO5jJdy8i1NeXEk3SQfECzGtOa8uJJekg+IFmNOj5oP+ovjqHo5/hOVr69+LWekx9SRVRqL46h6Of4Tla+vfi1npMfUkTHRftlL4kcT6rK21RcYn0ao6iSRuHmTtqi4xPo1R1EkjcPMvott9oVvhj6lSXUQL6YvlfTU5lwZGh21ieC4T6A33hOHY9d5WfWh90iT9YnguE+gN94Th2PfeVn1ofdIsPefZD+J/uZZj1y4UIQsQWQQhCAIHTfi+p6Fyz8VoHTfi+p6Jyz8Uqv+sjf9E+yqc/QEHl8yEf8ACXx4mtq9R8hn1h+G/wAGHqp91ReAu6Z/VakLWH4b/Bh6qfdUfgLumf1WplS7dmJ0l9kU+a9Re7I7i+m9K/KkWeloXsj+L6f0r8qRZ6TMxIIQhAAtOaheJmdNN1lmNab1C8TM6abrIAqzWvxxVfWj+DGu/G/8P4f6TVe9y8+tfjiq88fwY16Mb/w/h/pNV73L6JHsLTmv2spvjISCuQuCuQtYQDhqi44pv4vwXpUq+/f9Z3vKa9UXHFN/F+C9KlWe7f8AWd7ykcfbqvwR85Ev3UazwHwWDoYuo1SCj8B8Fg6GLqNUgvl0+s+ZdQIQhcHpwVUOuPwqHoj1lbxVRa5PCoeiPWVW77JjzQHt0PHyK+QgoSM+qDPoL31V6FN/tS/Q/rI+kZ1gmDQU91VehTf7Uv0H6yP67OsFb7of53iBdtccl5MtTXlxJN0kHxGrMa05rz4lm6SD4jVmNOz5ex+1F8dQ9HP8JytnXsL4ay3jMfVkH8wqm1F8dQ9HP8Jy0viGGx1Ebo5WNkY7Y5rgC0+oqxa19hWjVxnDycyWVgzzqiZ/eJ2f+2qOoP8AkJHG4eZaqo9FKWijlNNCyIuY7MWjadh2FxubeS9llUcnqW+0Leq9ua1ZLG6K8ypUjqxSBfTU1Yfo/C/BamqIPDRVEcbDmNsrsl7t3HvjtSoE9pXca+uo/deP7ETWB31hj+y4T6A33tTl2Pg7is+vD1Xn+ajdMsTMGCYa7JSTN4GMGOoaTKDkFpIcr2utssbeT1NepfEXT0ZcRSxtzHLFTNs5nIXT3e45nHdfkb5bD55daTTtZWmrv1nv/Vktxhv1ixkIQs+TAhCEAQOm/F9T0Tln4rQOm/F9T0Tln8pVfdZG+6KPFGpz9DiyFP1uCsZhsFQL8JJK9jtuyzc1rDn2BQBVPUcZJM0lO5jXpyce7K+Qz6xPDf4MPVT7qiH9hd0z+q1TVVorTVbI3TxB7gxoBu5pAsDa7SCRfkUth2HRwMEcTQxjdwAsE2p0Gqjnk+eXelIVbONqovKfHlkq7sj+L6f0r8qRZ6WheyP4vp/SvypFnpWxACEIQALTeobiZnTTdZZkWnNQvEzOmm6yAKq1rt/viq+tH8GNejHP8P4f6TVe9yu7H9AKOtkEk8Ic8WGYOcwkDcHFpGYedIGvHD2U9FRxRNDI2SvDWtFgBwfItdZ6SjcSt7dLfF+SaK8oYyymUL6jG0Jk1haOx0FaYIS4sEcbrvN3XeLnaAFtp3cYVo0Gt7TfyKyjuyevVFxxTfxfgvSpVt7p/nf7ymzVAL4xTeab4Eiuuo1Z4fJOZnU7S8uzHunBhde9zGDlJv5FmNIaTjY303JZzBepPGGtEncCFqaDoYuoF718MZYWHIvtYNvLyWgQhC8A4KqLXJ4VD0R6yt0qotcnhUPRHrKrd9kx5oD26Hj5FfIXswikE1RFGdgkkYwkbwHG2xfePUAp6maJpJEby0E7zYDek2o9XWPpX0mO22PfjPgS+g3fVXoc38lA4f8ArY/rx9YJn1YC9Y9uzuqeUd0Lt3t74DeFCYHjL3Yo2nbRUjZmzFpLp5TCwsNy9oz2dYbQBvuLb1epUXUhFruMtfaRjZ3NaElnWSx8ix9eXEs3SQfEasxrTmvHiSbpIPiBZjTUwTH/AFF8dQ9HP8Jy1Csvai+Ooejn+E5ahQB5sQ/VSfUd1SsfhbAr/wBVJ9R3VKx+P5BbXon1qvh6lWv3D7hP+Gq30yH8pIV7J9wr/DVb6ZD7okhgXT2xT/r4/O/JEcu49+ijo6qsaKt4IDWti4UvMZc17GxxvyAuDMuYADZfKDsJXe7FJcJxFs0LWRkCN+WKTPDJG5oLrG5ux/dG37JNuQJu0d1R1rWQVdJJTPbNFG90c7bbCWyZSC1wPdNbZwse5G5SOFaiameoEuITRBgIuyHM5xa2wbGDla1jbADZfZycq+ZVs7SWeOWXVwLupZQ5jXDc5ocPMRcLtXzG2wAHIvpRHoIQhAEDpvxfU9E5Z/WgNN+L6nonLP6VX3WRveivY1OfoNuK8S0nTy/70olN+KcSUnTy/wC9KBUNbrrkhto7sKnxS82aXof1bPqN9wXoXnof1bPqN9wXoTpcD5dLiyo+yP4vp/SvypFnpaF7I/i+n9K/KkWel6cghCEAC05qE4mZ003WWY1pzUJxMzppusgCxVUvZB+D0vTP+GraVS9kH4PS9M/4aaaH9tp8/Q4qdVlJR7x5x708a5+NX9DB1Ujx7x5x708a5+NX9DB1Fvrj7SpfDL0Kq6jOjU/xzT+ab4Ei0qFmnVBxzTeab4Ei0s1ZDpL7b+lepPR6pyhCFnCYEIQgDgqotcnhUPRHrK3Sqi1x+FQ9Eesqt12THmgPboePkKOjPhtP00fWC7tMfD6npXfyXTo14ZT9NH1gu7THjCp6U+4JZ/s+JuWv9RXweoq41jD4GFkZLeFaWvIJBLLgltxyEjb5B5Su6rwCIYc2aFjJTla+SRsw4SJ1oc7ZIb7Gtc97e9J2sdm2r3UuhkmKScHC5rZGMc8Z75TYtFiQDbfzKZl1aYu+AQCCnYLZXStlYC9mWJoa7f8A9hlyACbC/Ldpa42awYXT2t9Mlre75EazS+Ws0dq4JnF7qaSlyOcbuMb5LAEnflLbX5iOZVorm0h1ef0Ro/VcI8Pmmlpi8tvkaGydyxubadrnEnZvGzYqZVkSD/qL46h6Of4TlqFZe1F8dQ9HP8Jy1CgDzV/6qT6juqVj8fyC19ij8sEp5o3n7GlZBB3eYLa9E+NV8vUrV+4fcK/w1W+mQ+6JIYT5hxto1Vf5q6Jvms2M3+5Iaf6OeXX+N+SIp9xqfQDiuj9Gi6oTDZQGgbLYZRj/AOtD97AVPr5jXeasub8y7HgCEIUJ6CEIQBA6b8X1PROWf1f2nb7YdUn/AOIj7dioEpVfdZG96K9jU5+g3YpxJSdPL/vSgU3Yu62DUQ55pT5u/wBiUgoa3XXJDbRz/oVH/wBpebNLUP6tn1G+4L0Lz0QtG0czWj7l6E6XA+XS4sqPsj+L6f0r8qRZ6WheyP4vp/SvypFnpenIIQhAAtOahOJmdNN1lmNac1CcTM6abrIAsVVL2Qfg9L0z/hq2lUvZB+D0vTSfDTTQ/ttPn6HFTqspKPePOPenjXPxq/oYOokePePOPenjXPxq/oYOqt9cfaNH4ZehUXUZ5tUPHNN/G+BItLhZo1Q8cU38X4Ei0uFkek3tn6V6lij1TlCELNkwIQhAHBVRa5PCoeiPWVulVFrk8Kh6I9dVbvsmPNAe3Q8fIUdGfDafpo+sF3aY+H1PSn3BdOjPhtP00fWC79MvD6npT7gli7HxN1/yS+D1J7VF4c/oHdZiuUBU1qi8Of0DuuxXK1MrTszD9IfbpckV/r2H9yzdJB8QLMK0/r24lm6SH4rVl9WxCWBqL46h6Of4TlqFZe1F8dQ9HP8ACctQIA8mLMLoJWgXLo3tA5yWkAfasiuhLSQ4EFuwg7wRsIPMbrYTylLEIsJllLpm0jpGuDXOe1hOY3sHOta9mnfzJzorSv8A89yzHKZxKk6nAq2gw6Q6MTkMNjVtlGzexoY1zh5AQdvkPMq84NawdiFPHTh5fG2DKLHYI8pGy3Ja3IonCsMwx05dBFS8MLO7mNoeLgEOAts2EbQrtr0h2O0zDrNvj+J5K3lJZxwJLQ+B0dBSseC1zKeFrgd4IjaCD67qaUdV43DA5rZJGsc82YCe6cfIN5XnZpZSlrnCeMtaGucQ7Y0OOVt+a5BCzMp60m2TKnLHBkyhRmHaSU9QSIZmSFouQ11yBuuVxVaS08UoikmjbIbWYXd13Xe7PKvMrie7OedXDzyJRCjsT0ggpsvDSsjzXy5ja9rXt9oX1RY3DNGZIpGvYL3c03AsLm/qRlcA1JY1sPBG6eRl2HVIAueDOwb9lifuBVBALQdNpXSTvEcc8b3ONg0G5Oy+7zAqIq6HCmTOMjacSNs59wO5u4AFwGwbXDfzqpXo7Vppmg0TpOVhGVOUG87/AEEPHaVwwehJabCSQm43Zy7L9oSlFEXODQLkkADlJJsAAr7r8aojAOFlhMUl2jNYsdkNnAchsV4qGiw2Bn6TGIGx32Si1gb5bAncb7Ni4nba0k88Cza6blRozg6b+s3jmxmpx3I8w9y71H4ZjMNSCYJGyBpAJabgHfYr3gq8uBlJJp4ZUnZH8X0/pX5Uiz0tC9kfxfT+lflSLPS9PAQhCABac1CcTM6abrLMa05qE4mZ003WQBYpVba69H5quliMDDIYZC5zWi7srmWu0DabG2xWHPUtYCXENA3kmwHnJXUyuY+wa9pvus4G9t9vMprevK3qxqx4oHHKMuYHonU1U7Y44ZLlwDiWOa1gvtL3EWACdtcui85rP0hsb3xOiY0uY0uyuZcEOA3X2EHdtPMrvmmawXc4NHO4ge9ciUEZgQRa9wdlue6c1NP1p3Ea+qvqprHMi2OI4KF1P6L1BxCOoMb2xRB5L3tLQS5jmBrb98buvs5loBqhpNLqRm+ph5v1jT7iu6l0ip5WOfHNG5jO+cHjK36x5Ervr+V7W2ssImjQnBcGSqFHU2PQSG0c0T3WJs2RpNhvNgb2XA0hgIvw0XtG/wDKp5R1s5ZxhkkheaCvZI0uY5rmgkEtIIBG+5C6qTGIZiRFKx5AuQx4dbz2KMo81X+B7Sqt1u4TK+SKVjHOY1hY4tF8pvcXtyH+Sf5tJKZji108TXA2IMjQQRyG52LtrMSiiaHSvYxp2AucACbX2E79ijqRVSLiW7OvUtK0asY7ykNC8HlmrISxji1kjXvdYhoDTc3PP5F26e4PLFWzOcx2WR+djrHKQQNl+cWV0UeIwyNLo5GODe+LXAhvLttuXSMepn7pojf/ADt291l5/wB7Z51X+ix1NXI4ena/0nb6nBYwV5qlwiUVD5ixzY+DLAXAjMS4Hub79jVbDFGOxynY8sM0QeDlymRuYHmte9/IuyrxyGEgSyxsJF7Pe1ptz2JU9OMacdXIpvbipd1nVlHiJ+vbiWbpIfiNWYFpzXhKHYHK5pBBkgIINwQZG2IPMsxqYoD/AKi+Ooejn+E5agWX9RfHUPRz/CctQoA8GLxudBKGGz3RvDTe1iWmxv51SeEaRvo2yU08IfG8nhGOGV4JGUkEjyDfzK6sco3S080bO+fG9rbmwu5pAueQJMxHRaqqaVkEkUBlYWtE+c7GNA7rLlzZj3pG7lVetBvDjxHOja9KnFxqpNNr3Ne9CdpfXhzaOKN7nQsgYWZthJJLS5w5+5t5NqkNPKwwYpFJHscyOEi31nAj1jYmDH9WWenhbA4cJAzL3ewPF8xvbccxJHnI8q7Z9CpauuZUVAayONkYyB2Zzi3utpsAG5iR5Q3yqGVOe/wGNO9tY6r7kpp/i88Bc0br3VGO537TmmaL/stY1waBzWA+8psx/R5sEWITssBNTWc237TQ7M4Hy3b9h5153aEyU+JNqoMr2Oc4vYXZXNLwQ8tNiCLm9tnMvfW4TVz09Rny8JPHwbIhIeCjbtBJcR3TzmJvbkaPKu4QaTUuOWUrm5pyq05UniOrFNcmQOpzvKn68fuclzTuR75o6q+yQycGRs7mGUiM+ttimfRfRauooKhrWxF8obkPCGwIuCe95AbjzWXxjmr6SWmgEUUbZ2holPCuIsxmQWuNt7A7hbyrh026Wrj/ADJcV1RjpCVbWWq93hgNZtUJcOppB+29jv8AVE4lMWr7i2n+q6/+tyXMQ0OrZcPgpi2LNC8m/Cm2UAhgtl32cR/+fLs9tDo9XRxUkNoxHTvD3kSHM8guIb3ve7R513FNT1mu4qVpUnaqjGaypt+HcLOrzjWT6s9v9YUfSY5PhtRM2SMPErjwjXjvxc9013MQTzhNWi2hVXS1hneI8rhIDaQkjOb7O522OzkXobozV/oTqWaKCYhobFIXnuLk3v3N7t5CN/qUcaUtXdueWXql5Q2zziUXGKe/fu71yPLIyCbBCIQS10pDAbZmSOlzNZs5iQ2/KDdJ1FiUhw6oh/6bXRvvzF8jAB/4uPrVhjRGemoooKcMkeJmzSF7i1uZjg+zQAdhygeYXXirtAZRSzxQtZmnqBJteRkjbZzWjudpBzDk3r2VKT3+4jtbyhTzFvKc0033Yf8ABJ6pR/d/8WT+SdglXV/gc1HTGKYNBzlwLXF1w7fe4FrFNQVqksQSYjvpxncTlF5TbKk7I/i+n9K/KkWeloXsj+L6f0r8qRZ6UhTBCEIAFpvUNxMzppussyLTeoY/3MzppusgCI09xR02Jx07v1TJIQWfsuLy0kuHLscAnF2iTWYhDUxBrQGyCUDZcubZjgP3t4J8ygtN9E5TWx1cDDJZ0ZexpGf+rI2tuQDcC1r8iaIKqolqL5HRQxtcDny55nEANygE5WjabmxJ8yrxi9aWsN7mpDY09k/utPmK+tR5ljMYAIgbHM48xkeY2j7Mx9QUlqureEw8NO+Jzmervm/c5eGrweWsZWOlinje4/1TQ+O0jWxhsbXAOsbEONibd2dq69WuF1NI6Zs0LmseA4EllszbgjffaCPsXO/a57miVum7F021rRafzE3CpqePEZDUtaYQ+YEFt298bbB5lP6O4QJKirqIGuZScFK1oeCA+7dwad7Wm5vybPLbv0e0MnbXOlqKZjo3uce6ex2QufmD7ftEbR61YWKROMEgY3M4scGtuBckWtc7AuKVN43k99fQ11Gm85ik9+7/ANKy1Qwh0lQD/wBpgvyi5deygcf0aZTVzKZri5p4IFxAv3ZANgBYJ11caMVNFNIZowGvY0Zg9psWkm1ht23Xm0r0Wq58R4eOIFjTHb+sYC7Ib8+y+7auHTezSxvyWo3kI305Ka1XH8d2cDDDhX9F0D44nF5c8BmYDvpnNY0WG/ekjQN/6LizoTsBMsX+klzPub96fNIaeeeWna2ImFrw+UiVrXA5XNAbbb3JdmuOYWSjW6EVUdeJqaMujY9j2l8wLnZQM1y4k7do2qWpFpppcChZ1YShVjVkszi/meDSiFv9OtFhYzU9xbffJe6c9Z8Y/o1+wbHx28ndgbFBYtopVzYoKkRDIJIjtkZe0eW5tfybl6Mcwevqo6kPiA4V0IjZwzS1jYySSdu8kj7fIvEmlLdxJ51Kcp27Ul9VLO8hsPhkdgMvAg3Mxz5d7mAjNu3+XyLwYbpBFNFDTVDGs4N8fBTtaDkyvBOdvMRsJB5b22JmwzRuuhoWxMY1ksdS2UXkblc3aSHW5OSy4xjQx9bPC79HbTi153B7De52taG7zsPdG3fLlRlhYOnc0HOpGeMOTaknvX8kXrWpmioY9gs7I3PYbyS4xuuPqOHqCg9KMTfVSU8sgsXxN5OQSPAPr2n1p70n0dqKuWdrYgGGFjI3mRvfROc9ptvsS8t+9Q+k+g9TJNEIYgY4Yo42kvaM2W5JtybTyrypTk22vcS2V3RUacJtZinv92P5JTXYy2BSAbg+nt7RqzMtMa6XE4FJmGV2enuLg2PCNuLjeszq8uBlHxJ3QjSo4ZWMqRGJCxr25S4tBztLe+APPzKzO2Vk8SZ7d3yKlUL08Lq7ZWTxJnt3fIvntkn+Ix+3d8ipdCALp7ZSTxJnt3fIjtk5PEme3d8ipZCALoPZJyeIs9u75Edsk/xFnt3fIqXQgC6O2Sf4kz27vkXPbJv8SZ7d3yKlkIAujtkn+JM9u75Fw7skpPEme3d8iphCALo7ZKTxJnt3fIjtkn+Is9u75FS6EAXT2yT/ABJnt3fIjtk3+Is9u75FSyEAXQOyTk8SZ7d3yL67ZWTxJnt3fIqVQgB/1h62HYxBHC6nbFwcvCXEhffuXNtYtFu++5ICEIAEIQgAU1hemlbSxiOCqmijBJDWPIaCdpNlCoQAzfSXiXj1R7Qo+kvEvHqj2hSyhADONZeJePVHtCj6S8S8eqPaFLCEAM30l4l49Ue0KPpLxLx6o9oUsoQAz/SXiXj1R7Qrj6S8S8eqPaFLKEAM30l4l49Ue0KPpLxLx6o9oUsBcoAZvpLxLx6o9oUfSXiXj1R7QpZQgBm+kvEvHqj2hXP0l4l49Ue0KWEIAZvpLxLx6o9oUfSXiXj1R7QpYKCgCdxPTatqYzFPVTSxkglr3ktJBuLjyEKCXKEAf//Z"/>
          <p:cNvSpPr>
            <a:spLocks noChangeAspect="1" noChangeArrowheads="1"/>
          </p:cNvSpPr>
          <p:nvPr/>
        </p:nvSpPr>
        <p:spPr bwMode="auto">
          <a:xfrm>
            <a:off x="0"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67590" name="Picture 6" descr="http://lh3.ggpht.com/thedhamper/SJsigUcWMXI/AAAAAAAAAvM/n-7Ax-8f49g/s800/svsc.jpg"/>
          <p:cNvPicPr>
            <a:picLocks noChangeAspect="1" noChangeArrowheads="1"/>
          </p:cNvPicPr>
          <p:nvPr/>
        </p:nvPicPr>
        <p:blipFill>
          <a:blip r:embed="rId4" cstate="print"/>
          <a:srcRect/>
          <a:stretch>
            <a:fillRect/>
          </a:stretch>
        </p:blipFill>
        <p:spPr bwMode="auto">
          <a:xfrm>
            <a:off x="4191000" y="3677507"/>
            <a:ext cx="5715000" cy="264795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6866" name="標題 1"/>
          <p:cNvSpPr>
            <a:spLocks noGrp="1"/>
          </p:cNvSpPr>
          <p:nvPr>
            <p:ph type="title"/>
          </p:nvPr>
        </p:nvSpPr>
        <p:spPr/>
        <p:txBody>
          <a:bodyPr/>
          <a:lstStyle/>
          <a:p>
            <a:r>
              <a:rPr lang="zh-TW" altLang="en-US" dirty="0"/>
              <a:t>海嘯後大陸也有</a:t>
            </a:r>
            <a:r>
              <a:rPr lang="en-US" altLang="zh-TW" dirty="0"/>
              <a:t>QE</a:t>
            </a:r>
            <a:endParaRPr lang="zh-TW" altLang="en-US" dirty="0"/>
          </a:p>
        </p:txBody>
      </p:sp>
      <p:sp>
        <p:nvSpPr>
          <p:cNvPr id="36868" name="日期版面配置區 3"/>
          <p:cNvSpPr>
            <a:spLocks noGrp="1"/>
          </p:cNvSpPr>
          <p:nvPr>
            <p:ph type="dt" sz="half" idx="10"/>
          </p:nvPr>
        </p:nvSpPr>
        <p:spPr bwMode="auto">
          <a:prstGeom prst="rect">
            <a:avLst/>
          </a:prstGeom>
          <a:noFill/>
          <a:ln>
            <a:miter lim="800000"/>
            <a:headEnd/>
            <a:tailEnd/>
          </a:ln>
        </p:spPr>
        <p:txBody>
          <a:bodyPr/>
          <a:lstStyle/>
          <a:p>
            <a:pPr algn="ctr"/>
            <a:r>
              <a:rPr kumimoji="0" lang="en-US" altLang="zh-TW" sz="1400" b="0">
                <a:solidFill>
                  <a:srgbClr val="FFFFFF"/>
                </a:solidFill>
                <a:ea typeface="標楷體" pitchFamily="65" charset="-120"/>
              </a:rPr>
              <a:t>clin@ntu.edu.tw</a:t>
            </a:r>
          </a:p>
        </p:txBody>
      </p:sp>
      <p:sp>
        <p:nvSpPr>
          <p:cNvPr id="36869" name="投影片編號版面配置區 4"/>
          <p:cNvSpPr>
            <a:spLocks noGrp="1"/>
          </p:cNvSpPr>
          <p:nvPr>
            <p:ph type="sldNum" sz="quarter" idx="12"/>
          </p:nvPr>
        </p:nvSpPr>
        <p:spPr>
          <a:noFill/>
        </p:spPr>
        <p:txBody>
          <a:bodyPr/>
          <a:lstStyle/>
          <a:p>
            <a:fld id="{70A9D0EA-B204-4A8A-9F76-632F5C388620}" type="slidenum">
              <a:rPr lang="zh-TW" altLang="en-US" smtClean="0"/>
              <a:pPr/>
              <a:t>45</a:t>
            </a:fld>
            <a:endParaRPr lang="en-US" altLang="zh-TW" dirty="0" smtClean="0"/>
          </a:p>
        </p:txBody>
      </p:sp>
      <p:sp>
        <p:nvSpPr>
          <p:cNvPr id="39939" name="內容版面配置區 2"/>
          <p:cNvSpPr>
            <a:spLocks noGrp="1"/>
          </p:cNvSpPr>
          <p:nvPr>
            <p:ph idx="4294967295"/>
          </p:nvPr>
        </p:nvSpPr>
        <p:spPr>
          <a:xfrm>
            <a:off x="0" y="867590"/>
            <a:ext cx="5745088" cy="2676678"/>
          </a:xfrm>
          <a:prstGeom prst="rect">
            <a:avLst/>
          </a:prstGeom>
        </p:spPr>
        <p:txBody>
          <a:bodyPr>
            <a:normAutofit/>
          </a:bodyPr>
          <a:lstStyle/>
          <a:p>
            <a:pPr>
              <a:defRPr/>
            </a:pPr>
            <a:r>
              <a:rPr lang="zh-TW" altLang="en-US" sz="2400" dirty="0" smtClean="0">
                <a:solidFill>
                  <a:srgbClr val="002060"/>
                </a:solidFill>
              </a:rPr>
              <a:t>國際金融危機爆發以後，隨著</a:t>
            </a:r>
            <a:r>
              <a:rPr lang="en-US" altLang="zh-TW" sz="2400" dirty="0" smtClean="0">
                <a:solidFill>
                  <a:srgbClr val="002060"/>
                </a:solidFill>
              </a:rPr>
              <a:t>4</a:t>
            </a:r>
            <a:r>
              <a:rPr lang="zh-TW" altLang="en-US" sz="2400" dirty="0" smtClean="0">
                <a:solidFill>
                  <a:srgbClr val="002060"/>
                </a:solidFill>
              </a:rPr>
              <a:t>兆元人民幣刺激經濟計畫的實施，固定資產投資更大幅增長，</a:t>
            </a:r>
            <a:r>
              <a:rPr lang="en-US" altLang="zh-TW" sz="2400" dirty="0" smtClean="0">
                <a:solidFill>
                  <a:srgbClr val="002060"/>
                </a:solidFill>
              </a:rPr>
              <a:t>M2/GDP</a:t>
            </a:r>
            <a:r>
              <a:rPr lang="zh-TW" altLang="en-US" sz="2400" dirty="0" smtClean="0">
                <a:solidFill>
                  <a:srgbClr val="002060"/>
                </a:solidFill>
              </a:rPr>
              <a:t>的值就大幅上升。貨幣供給量更隨著景氣復甦、貸款的快速增長而迅速增加，再透過貨幣乘數， </a:t>
            </a:r>
            <a:r>
              <a:rPr lang="en-US" altLang="zh-TW" sz="2400" dirty="0" smtClean="0">
                <a:solidFill>
                  <a:srgbClr val="002060"/>
                </a:solidFill>
              </a:rPr>
              <a:t>2014</a:t>
            </a:r>
            <a:r>
              <a:rPr lang="zh-TW" altLang="en-US" sz="2400" dirty="0" smtClean="0">
                <a:solidFill>
                  <a:srgbClr val="002060"/>
                </a:solidFill>
              </a:rPr>
              <a:t>年底</a:t>
            </a:r>
            <a:r>
              <a:rPr lang="en-US" altLang="zh-TW" sz="2400" dirty="0" smtClean="0">
                <a:solidFill>
                  <a:srgbClr val="002060"/>
                </a:solidFill>
              </a:rPr>
              <a:t>M2</a:t>
            </a:r>
            <a:r>
              <a:rPr lang="zh-TW" altLang="en-US" sz="2400" dirty="0" smtClean="0">
                <a:solidFill>
                  <a:srgbClr val="002060"/>
                </a:solidFill>
              </a:rPr>
              <a:t>餘額達到了</a:t>
            </a:r>
            <a:r>
              <a:rPr lang="en-US" altLang="zh-TW" sz="2400" dirty="0" smtClean="0">
                <a:solidFill>
                  <a:srgbClr val="002060"/>
                </a:solidFill>
              </a:rPr>
              <a:t>122</a:t>
            </a:r>
            <a:r>
              <a:rPr lang="zh-TW" altLang="en-US" sz="2400" dirty="0" smtClean="0">
                <a:solidFill>
                  <a:srgbClr val="002060"/>
                </a:solidFill>
              </a:rPr>
              <a:t>兆元人民幣。 。</a:t>
            </a:r>
            <a:endParaRPr lang="zh-TW" altLang="en-US" sz="2400" dirty="0" smtClean="0"/>
          </a:p>
        </p:txBody>
      </p:sp>
      <p:pic>
        <p:nvPicPr>
          <p:cNvPr id="36870" name="Picture 4" descr="http://www.ttcf.com/attachments/2011/12/64183_201112161336421QrC2.jpg"/>
          <p:cNvPicPr>
            <a:picLocks noChangeAspect="1" noChangeArrowheads="1"/>
          </p:cNvPicPr>
          <p:nvPr/>
        </p:nvPicPr>
        <p:blipFill>
          <a:blip r:embed="rId2" cstate="email"/>
          <a:srcRect/>
          <a:stretch>
            <a:fillRect/>
          </a:stretch>
        </p:blipFill>
        <p:spPr bwMode="auto">
          <a:xfrm>
            <a:off x="5979771" y="3532090"/>
            <a:ext cx="3476452" cy="2928937"/>
          </a:xfrm>
          <a:prstGeom prst="rect">
            <a:avLst/>
          </a:prstGeom>
          <a:noFill/>
          <a:ln w="9525">
            <a:noFill/>
            <a:miter lim="800000"/>
            <a:headEnd/>
            <a:tailEnd/>
          </a:ln>
        </p:spPr>
      </p:pic>
      <p:pic>
        <p:nvPicPr>
          <p:cNvPr id="36871" name="Picture 6" descr="http://www.afinance.cn/new/UploadFiles_2266/201201/20120113101114888.jpg"/>
          <p:cNvPicPr>
            <a:picLocks noChangeAspect="1" noChangeArrowheads="1"/>
          </p:cNvPicPr>
          <p:nvPr/>
        </p:nvPicPr>
        <p:blipFill>
          <a:blip r:embed="rId3" cstate="email">
            <a:clrChange>
              <a:clrFrom>
                <a:srgbClr val="FDFDFD"/>
              </a:clrFrom>
              <a:clrTo>
                <a:srgbClr val="FDFDFD">
                  <a:alpha val="0"/>
                </a:srgbClr>
              </a:clrTo>
            </a:clrChange>
          </a:blip>
          <a:srcRect/>
          <a:stretch>
            <a:fillRect/>
          </a:stretch>
        </p:blipFill>
        <p:spPr bwMode="auto">
          <a:xfrm>
            <a:off x="149225" y="3317776"/>
            <a:ext cx="3656856" cy="3357562"/>
          </a:xfrm>
          <a:prstGeom prst="rect">
            <a:avLst/>
          </a:prstGeom>
          <a:noFill/>
          <a:ln w="9525">
            <a:noFill/>
            <a:miter lim="800000"/>
            <a:headEnd/>
            <a:tailEnd/>
          </a:ln>
        </p:spPr>
      </p:pic>
      <p:sp>
        <p:nvSpPr>
          <p:cNvPr id="36872" name="AutoShape 10" descr="data:image/jpeg;base64,/9j/4AAQSkZJRgABAQAAAQABAAD/2wCEAAkGBxQSEhUUExMUFhUXGBoYGBgXGBcfGBoVGBwXHBYWGxwYHiggGhwlIBYVITEhJSkrLi4vFx8zODMsNygtLisBCgoKDg0OGxAQGzckHyQvLCwsLCw0NCwsLCwsLCwsLCwsLCwsLywsLCwsLCwsLCwsLCwsLCwsLCwsLCwsLCwsLP/AABEIAJ8BPAMBIgACEQEDEQH/xAAcAAACAwEBAQEAAAAAAAAAAAAABQQGBwMCAQj/xAA/EAACAQIDAwkHBAIBAwQDAAABAgMAEQQSIQUTMRQVIkFRUlSR0QYWMmFxoaIjgZKxM0JyBzViQ7KzwUSC4f/EABkBAQEBAQEBAAAAAAAAAAAAAAABAgMEBf/EACwRAAIBBAICAgEDAwUAAAAAAAABAgMRE1ESFAQhMUGhFXHwMoHxImGRscH/2gAMAwEAAhEDEQA/ANa2h7TYWBzHLOiOACVN72PDgKj++uB8TH+XpWZf9UP+4Sf8I/8A21VK+nT8KEoKTb9nin5Moyasbx764HxMf5elHvrgfEx/l6Vg9Fb/AE+ntme3LRvHvrgfEx/l6Ue+uB8TH+XpWD0U/T6e2O3LRvHvrgfEx/l6Ue+uB8TH+XpWD1N2Jg1mxEUTEhXYKStr69l6j8Cmle7KvKm3axtfvrgfFR/l6Ue+uB8TH+XpWeYX2WiymRxIiNh2ZFlBZxMC5NlTKWyol7drrVZxOCjSSNVkd8zANmiaMgEgaBib3udflWI+JSk7Js069RfSNp99cD4mP8vSj31wPiY/y9Ky3EbNgXEmDk2KIEu7z7wWIzZc9tzw6+P70rj2YHxZw6tlG9dAxF7BS2pA46LVXh0n9vf0R+RNfSNm99cD4qP8vSj31wPio/y9Ky2PYeHkjwojxCiSVpQGMcnTylbCxPRtc/W9Qdh7OjlSRiQzhWyoSVRABczSvwCjgq/7NU6lK17v+etF7E9I2D31wPiY/wAvSj31wPiY/wAvSsqi2ISgvgMYWyjpBxlLW+K26NhfW1/3qFszZwySyzKxVbxxqLgviToqi2pC6k27AOur06W3+Cdiev8As2L30wPiY/y9KPfXA+Jj/L0rHZNmZsOJI1beREpiEN8y69CSx1CnVT2FfnUvYOzMMw30szlIwDJHuTbM2ixhxJdiTroBop4caPw6SV7sLyJt2sjV/fXA+Jj/AC9KPfXA+Jj/AC9Kx3aey4YS68okaRDbLyfKubrGcSsB9647PwsJjeSeRlVWChIwpkYkEk9IgBQBx672q9Kla93/AD+w7M72sjaPfXA+Jj/L0o99cD4qP8vSsW21s7cSZQxZWRJFJFmyOAy5h1NrrTbA7JjOGhk3Ubs5kzGTFrD8DWXKrHXTiR2fOo/DpJJ3fv8Ab/0LyJt2san764HxUf5elHvpgfEx/l6VkO3Nk5cRFFAnSkijYKr7wZ3zXs40ZdOPDSp+O2JHE0rbmV0jljhQJmO8ZADiJDYaKRoLdbDsNTqUvXt+/wBi556Rp/vpgfEx/l6Ue+uB8VH+XpWO4/YMy4gwpGzZiWjsD0ojqrXPAAEXJ4a3pu3sqcogEUonHSM5WTcFtbw3tYKBa0nAm/Ub0fiUVb/Uwq9R/RpfvrgfEx/l6Ue+uB8VH+XpWSbM2GRO0OIia4jLgB9bC2o3auXuL2AFNI/ZuHeNmtGixsbO0rEu0UjobCNWXLuySpHV+1SXi0l9v8BV6j+kaP764HxUf5elHvpgfEx/l6VmexPZlGeVZWQmJmXi4U2jkPUuvSyMLG9kbSvuI9mIwrLnCPvHKM+9I3EMYMtwE45rnh/qQL8adaje12XNUteyNL99cD4qP8vSj31wPio/y9KyjYux4pYSzSITvolsN5nCEyBl0W12CggnhbUimG0NiYdElO7AtvFjKy4hmMicAVMQHWOu2vXR+LSTtdhV52v6NH99cD4mP8vSj31wPiY/y9Kweiuv6fT2zn25aN499cD4mP8AL0o99cD4mP8AL0rB6Kfp9PbHblo3j31wPiY/y9KPfXA+Jj/L0rB6Kfp9PbHblo3j31wPiY/y9KbbOx8c6CSJw6G4DDhcEg8fmDX5xrav+lv/AG6L/nL/API9efyfFjShyT+zrRrucrMoH/VD/uEn/CP/ANtVSt32vsLDTSl5YI3cgAswubAaVCPsvghxwsP8a7UvMhGCi18HKdFuTZitFbWPZXB+Fi/jXxvZbBjjhYR9VrfehpmcEjFaK2r3WwfhYf40e62D8LD/ABp3oaZMDMVph7P4lYsTDJISERwzEC5sPlWte62D8LD/ABo91sH4WH+NR+bBq1mVUJJ3KDg9qRNMjIZsseDlQ53AkzfqHRwOJzCxApHiMYsk0bDeAAqCZZTIdG7zAWHyrWvdXBeFh/jXw+y+CHHDQj9qyvKpp3szTpSZSMXj1OMZhtKUJv8AMFG/yZc98oIbLltpfhal2Cmflc7xSYdP1HbeS5CAudukmYEk2P8AqLkGtJ91sF4WH+NfV9lcGeGFiP0WsryaaVrP8FxyZSY/aGNssMTQwmL/ABTvBGFZjfeXAU7kE2ykD/XpcaXDGsIsbCxg1QMTEECu4khAAKgAhQGsAOtjWje62D8LD/Gj3WwXhYf40XkU18J/gOE39mX4B7YLFEuBmaFVGYZiVYs1lve1iNbWrv7Ozi28lxEYOHB5PHKTlEja7ywB0U9LtJA4VpPutgvCw/xr77rYPwsP8a0/Lg7+n7/wRUpejNMRGqQ76LFA4gMyzFHkBdJb2YZ1Uk8QwF+o6UYXbrDCPEriIhosgjzKzkF947MOLEZL3PACwrSfdjBeGhv9P/7QPZfBE25LDfsy07VO3tN/8DFL6KB7TbQDLiUacyM2JBRLuciJvLkE9GxzLoD1VB9n+TqjvJJEs2YCMTRyOira5fKikM17ABtBa9jWne6uD8LD/Ggey+C8LD/GovKgo8ff4Dpybv6Mh2s2aVm34nLWJks4uT1dMAi30tTTaWNWJYMMgw8u6U5ndFdd5I2ZwrH/AFF1FxxymtKHstgzwwsN/wDjX0+yuDH/AOLF/GtduDt6fr9iYZezMPaXE2niKOmZII0YwGyBgHDqpXqs1tOo022pjWz4kLigDNJuYhvSFjjDCR5CQbIL2APHpN1Veh7J4TwkX8a+e6mD8JF/Gs9mn69fH7FxS9mY7YxbYjGOUcSJnbIHkyxlNMwuzABWsbi4verNu4SgTLhN2JGcjfdK26WwH69sxcZONrC+lWf3WwXhYf40e6uC8LD/ABrMvJg0kr+v5sqpyV2Zz7OukE05m3a2jFgpR1XNLFohuQbKTwJNgasDbXiVriTCrG0b5gwVpMxGIWHoorC2WRM3XbQ9Yqze62C8LD/Gj3WwXhYf40l5FOTu0yxhJKyKZhcVGr4kyTQtGWJjlYBjeRVz/oq6m5To6KLEnssPbTx5J4xNColB5Kudsqo6ZGLkgiMst9Gt0ieFXD3WwXhYf40e62C8LD/Gpnh/v+BwkUH2cxwjgAeaKNRMrlVIEjrFvGZXtq+Y7tQCTx+tMMftK8Ui78DLAZVy4nEb0zOkZZSC2QrfN0erqHGraPZjBXtyaG/Zaj3WwXhYf41X5FNy5WYUJJWMWtRW1e62D8LD/GvXunhPCRfxrt3oaZzwMxOitpPsxghxw0PlXo+ymD8JF/GnehpjBIxSitq91sH4WH+NHutg/Cw/xp3oaZMDMVrav+lv/bov+cv/AMj0e62D8LD/ABqwbHwccMQSJFRATZV0GpJP3Jrz+V5MakOKX2d6FJxldnnF/Ef2qgbb2iN+zCVUUyRRguptJIrhktboqqZWGcgsTYC1tb/i/iP7Unl2JE7l5Q0p6QUSsWRA4IYInwrcMVzWzEaEmvH9Ha/squPjafZskF1jcELd2uqluEu9zI2XNmO8fpEgjKSRSrCYQqBHHLG+bESqYonubtisPLDIV3jAosMT9K/RDhdda0ODZgVAm9nYA3BaViwFrZS3FlH/AJEm+tzXkbIQZrPMM5uxErgk5Qt7g3BsoFxbhSwuMGoooqmQooooAqk+1peSTJOpMQZVSKMYnpGRlRZ2kjhN2TOCqKbKwGpbLlu1LJtmRSSMwdg4kikfK9z+nZo4mzA5Y7gNkXLcknrN4yorO1sXOdns0kuchkCyokyNJmJUhosgEmjAaWRiT8NrGuPjP1UDRA5UzBXDFEcRY0boZyweIDDJZAcoeRzxAA0nD7IgCSRxDKjSBnWJiAsilWIUKbRm6gkLY3JPE3qNi9iYVReViBmYoZJmBR2JZmjZmurk5jmvm1IvbSpYtx4RbSiuGHxccl8kiPbjlZWt9bGukcga9iDYkGx4MOIPYflWjJ7qt+1U7JNg7TRxgvKOnpdjDJlGYuAL8BodbHXhVkqHisFAZElkSMyL0I3cKWBNzlQngTrw10+VAjPfYh5OUwZnndgr5i3wMGjZ3AuuitMc2h616hapk+Ik3mMEiCOOXFxxzFZstg2Fw+VWk3d0QnKCy63e2gJarNsz2aweFlV4oo45WDKCModhoW+b8ATe/bUzmSDPLIYlZpgRJn6QIKojDK11AKxoCANcovepY1dCv2kxk8OFG7WKHhHfPIxQFgkYjEcLElgbAleiSNGpJ7C7ZmlkVIkijgtmMLHFM6i7BnSSSFRqwHQJNyzG4sRVjWDBboQJJCsegCRyqAdRYaNc6gW+grvg9jwwOuRnVjoAXJLKpZilmvdQXZrDhe9BczjlLAODnbphQzb186hliIcsRnyKbiR0HTOlrBa0H2Ny8nGVVUXW2XrvHE3SP+zDMQW4m2td5dgxMSSZdS+Yb18rLI+d0K3sELAaAC+UA3BN5ez8CkC5Ilype4W5yrfqUH4V/wDEaC5okGyhYnDwLMFeONmkfMWaSNG/VnlQAK75pCChPR7QLU1aIxRbPWKwtjZhZiwUgR4/iRc26I8hViXDwAKLoSS4RjlLZru7BT2rZzYcMp7DUI7Lwk0GHR2E0YbPEzPfeuyyXa62EmZXlJFrEE6WFLC4bH3plkI3Sw72Qki7PKxC2K8Air2nMWtwA1Lyl42NHvBJ+pcOZAu8fIJGUoSEvl4E6Wtck2ub1Kw2JSS+7dXsbHKQbHsNuBoZZ2ornBMrqHRgysAVZSCCDwII4iulUBUTakjrE27WRnIsu6EZcE6ZlEpyEi97HTTgeFS644uASI6EsA6lSVJVgCLEhhqp+YoDN9k4rE8pmcPjyZHRV/T2aDNuUtIuoAYIbj9PhrfWmPt3jjnRhMI3jgmkjQSxo0U2RbmS6vdirlFUW0z6nNo+92cNKqMGmKjI0RWeXImW2RolzFE0FrqvAntprtGBJY5YnIAdGD2IDBGDAtre3+1jbq+VSxq5XsNMTgsUTPvW3DnTELKVG6bXoouQk3014DWkGMwWHDSw7qLMqTAMsiZs0cTtfdBzIg6OhPy7RV/mhjeBlLDdNEVLAj/GVsWzcPhN78KjbUhw7IRI8ce9Hxho0dkNswDMNQQbH5N1aGlgmUb2+xUaYhUEmX9GFWGc6AYiEgAZ1t0RfQN2266new8TLjZMwtnixD/DKCwOLORiX6L9ErYpoAQKsmNw+DxGZWkjZpAqC0wzrlOZDFZrowazXXW4HGwrthdmwYeVWD5SIVhjjLKFWIMoARbA6tkuTfW3C+ssL+hrRRXOCZXGZGDC7LdTcZlJVhp1ggg/MGtGTpU/CfCP3/ulqyAkqCMwsSL6gG9iR1XsfKmWE+Efv/dSXwah8kbF/Ef2rjXzaGLVXIN+qojbSjFrm1zYXtqdTYa6nQ+VbUJW+DEpxv8AJMoqI20UAuSQO02t/dcINuQOzKkgZltmCkEi97XsfkfKnCWic47GVFLcZtyCIZpHCDqzWFz2AXuTqNB211h2mjKGGYAgEZlKmx11DWKn5G1qcJaHOOybRSjDe0eHktkcm+Ur0T0lcFlZe1SAekNNDUptpxgqDe7XtpxsLkeX9GnCWhzRNpPse5bGFLGTlDDp6LmEcQQEi5yhcnV21Mj2nGwBUkg8CLEH714ixESs7KpDOQWIHxFQFUnXiAAP2FMctDnHZU9hYYTxQ4c2MjGWXEyqMrZTPKLC2qtKwex4hUexvY0+9oX/AEUaJoGUtGkYeLeKzu6opBDaAAnh2GvMuysE4UPho3C5suZAxGZizasSbXJNr9dSUiw4MZEYG6XLEAOig0+Fb5QQBYG1wLi9iaY5aLkjshey7sVDscOmaWeLKkIQtuZZUUg5tTaPMRY9dTdkEb/GAE6SoSDawYwxXy26iMpv23r5DBhkcOsKhgWYMFFwz3LsOwsSbkcbmuq46CK50TOxY3IGZza51OpsB5CmOWiZI7GVKtqkcowgJP8AkkIAtYuIZLXvwsC+vbapS7RQi4uQeBFrEedc5p4ny5lJyMHW44MAQGGvGzEfuaY5aHOOxDtybd40yTqkka4Vt1GB0i7Swra5/wBpG3aADurxvo22Ts8xRsgdOUOM7/7KCdLKlxaMWygC17Em5JJ9YtMPKbyRhyUKHMLgoSGKlSbHVVN7X0rhh9n4ONZEjgWMSDK+7XIWUXsMyENpc8D10xy0XJHYm2c7SYhUXkgRlxTK4wozDk0sMQOr9Zdzcd1bcad7VkUtgWzXJnXKyWytmhmza3+ErmOl+r617mw+FYKDCtkUooyABUa2ZABwU5VuOBsK7KYRu7JbdAiOy2CArlIUDQdHT6Uxy0MkdjGvhOnG3z7PnUbl6fPyr4ccnz8qvCWjPOOzJcTi4hFDI07Sx7/HAAyrGjE4hmDhwY0e6tfok/5DwGlXP2YKtHgDdsrHEPGLhhcAqpuWbQK0liCeNhoasGJMEmXOmbLfLccL2vax0vYeQr4NwBGAmkTZoxb4WIYFhrxs7j/9jWcctGnVjsru29oKuIlEZnzAksAziPOiYfNkKMLaSxgqTq3Ve5Pb/pxKWickro27+NyzNGSHJzsbAFggsB8PXT12gJY5NXUqxAsxU8RmUg/ve9ccJBhYpTLHEEkMaRkqP/TS+RbXsAPprYXvYWuOWhkjb5PvssRyfoklRLOq3tcKs0oAsNAABYDsApvS/CTRRIscalUQBVUDQKOA1NduXp8/KmOWic47JVQNuMRC2XeZjYLu/iDMQFJ7EBN2J0ABrry9Pn5V8bGoQQc2unZ9wbimOWhzjszLbUMnJJd6RmGATgMPICuWfIc05SReja4RTY3tfSrTipguOlBkVM2BgXKRdnOfG9FdQQRqb2OnZTTFYDBypkkgRxuxF0kBbdgEBQx6QsCdQb61JvBn3m7GfJu8+UZt2LnJm45ek2nzqY5aLljsTY8MuAn30+Zmw6EpGABHEVynICcxzAPqxsSCNBUz20k3cCMqIzb6KMXWK4WRwrBTKCim3WdNK7wYXCorqkKqHQRsAo6UYBAQ/wDiAzWHAXNdMWsEqLHJHnRSjBWFxeMgpcX1tYaG9+urjloZI7K17NIqYqKARAJupX6ZwjtnV47ENAoK/wCRuPaLcK6bShxBmnjIwkxkw5MuYzLu4RokQCXK5iZGDXzEoxvoAH0GGwqSCRIURwrKGRFXosVLAhbA6qvHhb51zlwOFZHRoejI+eQdIZ2/8yGuwt0cpJGXo2tpUxy0MkdkRMdio8BHISss7bgqMgDlH3ZkUq7qrShN8eKg5R86V+zSMJ40MEixs8spkmWFG3zkzKqGGdyw6TnKRbKBxq0YhoXKM6klM2TjoWUqxsDa+UkX4i5ta5qPBhMKgQLELR7vJe5y7pMkRFydVU2v51cctDJHZ1UjlzAE5jhkLDTLYSyBD2k6uPoB21ZMJ8I/f+6QpPEHZwpzsFDNbUhb5Rx6szedO9nSBkBHDX+zWZRaXs1CSb9CPbX+U/Qf1VdxELyusqjSK7RqwsZHIKsTm1QZSQp01Yk3Fr2/aODDOSSeA7Khy4WNcoZ7FjlW5GrWJyjTU2BP7V6I1I8UmeedOXJtFV2rjIpsJLnDomiSLKjoQCyhhrx69VJB6jXjZ7cnaRpnKo9ipfNc9WUmQl7ixIU20c8cvRts2EjRSzvlVdSzFQAB1knQfWo+F5PMWSOTPlAzAWIsfhN7WYadV+FMkb3Jjla1iu+0GFZtSzBQ2GyAFAM+/AfXKWU23eo4dVS8HgS0OSbOQWYlXcsShZisbtc5lylQRcg2sbi92203w8ABmlC5jZVJGZzpoigZnNyNADxFSIsErqD0wGANmFmsRwZSLg9oNXJC5Mc7FG2Tgf1QmdwVjdcy5FchN0q9IL0gC0o6wCvUa97cKtiY+jqofUgt0gIwjBQCMwMq2awsTxq0YN8K8hijkDNHoAtiFBHAFRYaC1rjhaps2HjVkDMwLkhb8CQLlb2sDbq67HsrPOFjXCV/grvs84Cbssd6oXexly27bKBkS/CPTo20NfJMLCsjuUjRURjJIAFbNJctdxZtFub3/wDUHC1WaHCo6hlclTqD1Edo0r0Nnr2t9vStZI2M45XKjseREEyrkMbSHdmLRWZkuY49cuZctrrYX463pLgQ6IQGhAO4WSSIWVYwZMwlVbWlvYNICtww0W160Y4ZLZjJpwvmW30vXsYEG3Sb5aj0qc47NcJaK/s+dXhzNkydNdB+mY1LLmAP+pUXtqLHrFJpMOqzIYVSFpCEjQRJZ4VZWnlcZQV6IIFzcdHvWq8cgXjmb63H7dVeXwaKNXIHzIA+9V1IsipyQvAoqQXw4cJyiPObALvI8xJ4ADib1K5uXtb7elazRM4pC4VXNmbRlZL2DzSqz5Q+seV0TIUfKFCiS9tNUPEm9XTm5e1vt6V45ujB42LH/wAQWPlqay6sSqnLRS5sRNyJ7LNcDEZpC0W8shlsb5rXJABtwANgOjUuebLKjkBizomTN+pHmFr5VYqQL5z8mOugq1DAJqMxv1i46+0W665SYOFTdnUMBxJQG31OtrVMkdl4S0RKKlYQQS33UyyW45HRrX4Xy8OB8qkc3L2t9vSt5omcUiq4VTlnSIknf2PT6QBSLOQWPxfFYk6E36rUbNxKLhIxKSloASCxLGNVUM1wc3+w6761amwK9bGw7SNB/wDVAwS2uGNuN7i31vWckS45FEhwcTCR4jGQZAViTKRGxSNQEK9GOQlC2YaDOTr1tdlYkmSVCAWDEsw717WI6rgKyjukVZBhkNv1L3Nh0l1PYPn8q+8iUm2Y3HVcaX4fSopxRXCTF1FMubl7W+3pRzcva329K3liZxSFtFMubl7W+3pRzcva329KZYjFIW0Uy5uXtb7elHNy9rfb0pliMUhXITY5QCeoE2BPzNjbyNQcZNKIpCUVbISCsjMR2mxRbWFze/VVi5uXtb7elHN69rfb0qOrEKlIr2AdVkdUYbu6BOne7kMXUXv1BWsD1k2HWq9mmfedMk5oiwIa+azrrKmY5JgGUWXTV+HwrcotnRkDKdAdMuWwPysOOv3r0uy0BJFwTxta5+umvGpkj6NY5C+imXNy9rfb0o5uXtb7elayxM4pC2rJsT/Cv1b+zS3m5e1vt6U32dEFjAHz4/U1yrVFKNkdqEHGV2csX8R/akU+HkmdZl03QYwo4K5nYFWaS+qgqcq6XXMxINwKYbUxhWQiw4CoMW1w2YLlJU5WseDWBynsNiD+4rCpSaRqVSKbIm1sck2Dm3kMyDRXjlia5BdQVULfeg6joE3v865bOPJDJJMzKkhBBK9ei5WLM7gi11DSWtIRYZbCS/tJGqCQvGEN7Nm6JtxN/lUs7Qbuj70xSJliQ/aPBs4JJfLmwoRRIwXPygZyQp7DHr1W04VL2dDJFDbKS5d2sZGcIruzAZm6TBVKiy66WHbX3nE90fejnE90ferhkTNEr2zkkE+FQOiyPA8r596zEkR3kaMFEXVmSwNhdQB0Rb3t1c2MjJh6SrIu8TMW4RqptlC6b4W45T16aPecDxyi/rx/oeVfecW7B96YZFzROHs3ZUMZDrKuXeqxkZQ+VR+kz6GLQWy6cb63rlj4P1MVu1Od8Ml7A3Zs04sD1mxAt8xUznFuwfevC7XuSoyllsSt9QDexI6r2PlTDIZYi+ZYi7OGVIeiI/0SU3oEgclSLHomMXsOBFz1S4ZppsPEuQRzMkbSxlmTIjXzKrqpyt0Sumq3vobX+tt9Qm8Lpk1GbNppe+t+qx8jXt9rgLnJQIBmzE9G3bfhapikMsRKsGJOHwZ3S2j5Mcm9kBzh4wS4EeoC9RuBcnioNWXHuoTpR7wn4Uy5rvY2Goso49I2AHGoE+3lS2dkXMLi5tcaC/01HnXSfbAQXbKo4a341cUhliQ9gQOk0iBmCKC0q5FEZxMpVrRsY1ZlRRa9yLMo4g2sNIo/aVGOVSWN8t1jlKg9hcKVHEcTpfWpfOJ7B96KlIOrE9YuNeUQNbpnOoNj8IUki/AC9vrpS32hgaVWMIV3kTdIHDDdsrNeVWAuhGa5Ol92lr6XY84t2D70c4t2D70wyJmiQoMI64pQoUohleSXUOd7cpE2lnsXB4mwjXgSBXr2hw6SqyGPo2BmlEd2WNellToNvHawXKL2UnrKgy+cW7B96OcW7B96YZFzRPexWkMKtKzMzFmGcKGCMxMakIqi4UqDpxB48anUt5xbsH3o5wPYPvTDImWJChMUSYi8d1GJ0Uq2UsUh6R0NxmzEsb6gnU192fHEmFMRc5SsrEqj2ALkuqAr8Cl8oHWBwtXfnwWLZkspykhtAwtdTY8dRp869R7YzKHBUqRcMDpbtv2VMUi5YizdGVZOgpRJMsLLGFEodYyx0/xlXuu8twU6Ux2LM+eWNgTZmYvlIu+YjW5scwCsMuiqQp4a+B7RIQDnjsTlBzf7DiPrqPOu67VuSAASuh46Hjb6/L5imKQdWIzopbzgewfejnA9g+9XFImWIyopbzgewfejnA9g+9MUhliMqKW84HsH3o5wPYPvTFIZYjCQGxykA9RIuAfmARf6XFQpg6o5ndHjCm6pE4Yjr/8AUa+lxa3XXjnA9g+9fRtFuwfemGQyxIuwTGpkZbDfSg5EVgindgAXygZiIyS2guQOwmRsiNVkxIVbfrBjodSYYbtc/Fcg6/KvQ2mT1A9XHs4ivCbWzXAyHKbGxvY9hsdD8qYZDLEaUUt5wPYKOcD2D70xSGWIyqfhPhH7/wB1XucD2D7082XLmjBPaf7NYnBxV2dKU1J2Qm21/lP0H9VT8Ps+QOWVSqzNKkwOhyiV3ikGvXGzrfj0o+zTQsbCpckgHhS3C4mCQyhcpMTZZLi2U2v18Rx1Gl1YcQbdVVVkjlKm+TZTMPDJyYwtFIoczqSFBZYWkfKqgGwJRha+gtw6qsaDQWFhYWHYOoftU2HGwMkcg+GUhU6DXJLZRcWuouQLmw1HaKm8nXujyqqqkZdJsTUU55OvdHlRyde6PKtZ1omFiainPJ17o8qOTr3R5UzrQwsTVDWL9dzl6JiQXsMpOaUsPmbMPOrLyde6PKogxUO83drNlZtVIUrGVDkMRY5S6g6/0amZDCytxR/osrxyjNJP8AGYI8jkHtAZSOHb1V7w6PyYRyKTIIRewWxezAKLWGYWHAAai3ys+EMcq5kAIuw1Ug3VirCzAEaqRXgSw5C/RyA2zWNidAMunTuSAMt7nQXqZUXEymbVwEj5WXODuVXKBdZGGu6nBPwcBcWIzvra4Z7iJGUdBczHQcLA9rG46I67a9gp5u0y5snVe2XXttbjf5VBbHR5wghlZypbKEC2UEC53hUcTbjTKkMTZX9l4NlmYneBVUglmbLLLIQzyqmchVFrDgekw4AXb04SFSAclrjgQLj5GxIv9Ca+8nXujyqqskR0mxNRTnk690eVHJ17o8qudaGFiainPJ17o8qOTr3R5UzrQwsTUU55OvdHlRyde6PKmdaJheyqQLk33QcAy9HIouBu41DqOwFWH/1avmy1aOEI6MwGcqAFJ3Yc7tDw6eUjyNzerRBu3uVAIBte2hI45SdGHVcXFwajSY6Bb3GgzWORrMU0YIbdMjXQX4HsNZyo1iZVkwDnenp2aS6Z7XIdV3u8FgcmYXtxstgQLCpmzEkV3VrlLkhmy3JzGxFh0sy2ZieDXA04WKGWJyoVb5s3+vDISrZr8LMCtu36G0jk690eVFViHSYmopzyde6PKjk690eVazrRMLE1FOeTr3R5UcnXujypnWhhYmopzyde6PKjk690eVM60MLEkgJBsbHqNr2PbbS9cYoX1zyK4ItbJl4/PMasPJ17o8q8yRIoJYKABck2sAOJNTMhhZWtlsEQAKQDLKFGRgAN5Iy6W6K2AseGo7aibLwciTalTHHFuVbKVd2zKbt1NYJ8QABLtYVa8JLDLmyWOVsrAqQVawaxDAEaMp4dddI1jYsFCnKbG3Uez6/Lq0qZUXExTRTnk690eVHJ17o8q1nWiYWJqsmxP8I+rf2aicnXujyplgVAQAC3H+65VailGx1o03GVzhi/iP7VV4thvvA+i53lWdbg54WmeWI8NSMzJbTSZuwXcbWxLLKQDpYdQ7KR8/kyMBIuRUYklWGVlaxzORky8R1EFT8X+sVJtJh1Um0SdnbPlTDhGUZhiTLYNpuziDKNe3KbW7fOntVnZ/tEJMMuIMiKhQM5BBRTYFhmtrYki/yrhgPaYtYSyRqXYhNUt2iJmBIEoGpXr6r2NrieyZVottFVbF+0LxzrG1ghBbOTrYAk9HLw6J1ueocTaveC9oTJEZAwuvEEEAMQCoJK31DLwB49dMT+LjItFmoql4f2nkMzqzxhBlOgZmAt0gcq3U5rcRY3toQwD0Y1+99h6VVSbI6qQ3pYcK7YhJcpTJnVjnJDpqEWwNhqQ+o0Itrxrxyx+99h6VCXbrE6BypLqrAKQzx5sygDUHoPa4F8p+VHRYVZDDC4aQRMlrF5J9Q3wLK8rI47SMy6adeumqiL2fcRxR5SEi3BKb6Q7xos4cjXo8UIJPSygEC1eveM6XDAmRogCYgM6qWNmLZTwI43uCLaGvqe0DlUcRyZXyAE7q93tbTNfS+v0Nr1MT2XKh1s2J0isw6QLkKXLWUsxjTM3YpUfK3XaluM2M0ssbSJG13DvISC0SxENHBF0LlSw6TXBPS01AWTyx+99h6UcsfvfYelXBImdDailPLH732HpRyx+99h6VcMiZojailPLH732HpRyx+99h6UwyGaI2opTyx+99h6UcsfvfYelMMhmiNq8yLdSAbXBF+y/XSvlj977D0o5Y/b9h6UwyGaJH2Ds6TDqq5dEiijI3rEM6kB5AGJygKLi5udBpa9dX2LmlvmcQgOd1m6LSSA3cWF0tmfr4uSLW16HFSdp8h6VDh207h7K90fJYhQScqNfU2C2ccbVMLNZ0dINlyo0ZRgNQZOk2UDNd0K3/UupKqx4MGc3LmntVuDbzMkTgPaXhovRvwLa2seq1715i9oi0u7Gb43jv0LBkXMcwBzKLDQkWN17wvMT2HVRZqKreJ21IJkiSzMVaRxYXEa2UFf9cxd0FiRpmPVXTZ+15JUzlWQG9g2S5W/RfokixFj+9XEyZUWCiqrgvaJ5JSgZGW11aPO3WdWO7CKNNLMbk8e1pyx+99h6UVFsOqkNqKU8sfvfYelHLH732HpVwyJmiM5UuCLlbi11tcfMXBF/wBqicnaNWZWmmYKbRs0dmPUAcqgHquTao/LH732HpRyx+99h6UwSGaJ72WrKzM8T55JAZGO6A0SwIAkYhAEVbXJu17WvaB7LbPngEaSbyyw2lZpFZXxBZOnGAbqNJSbhb5wSCbmpnLH732HpRyx+99h6VMEi50NqKU8sfvfYelHLH732HpVwyJmiNqn4T4R+/8AdVrlj977D0p9siQtECeNz/ZrnUpuKuzrSqKUrIT7a/yn6D+qrcmyC00khYXaMIHOrjVsyqpGVVAyW43OYkX1qyba/wAp+g/qqxtTbm5aVcoJRI3AJtmzsyta1ybWHAceuvTG3BXPNO/N2JD4BghGcyMo/SDHdhSFAAvEt7acSCRc200rjs3ZbxsBJkkTKR0mdiHuCLK3RykEjqK5QLm5t7faLjCNMVs4RzYAnpKWA6JN+oXF+2oC+0EhnSHLHqVuRnPxIpCaLa5zZ7qWAVbG3Gq3FESbOuN9mw8hkzLnL36SBly3NxbQknoC5OmQW4kMx2Vs8YdSqElRYqtkFj12KgXvpx7OOtTaK1xS9mXJtWEuytkNDIjaWETR6GxUXiyggCzG0YuQRY30IIs6ooolYjdwpdLsz9XfLYMobILtkLuLF2ANr2uNO8Sbm1mNFVq4TsJZNhBi5ZYyHYMYrHdGyZBmsLsdS2oPV2AibhMCVEQLFhGpAuSSWIsCSxJNlLDXU3v9ZtFTii8mFFFFUyFFFFAFFFFAFFFFAFBFFFARINlwowZIY1YcCFUEaW0IHYTXlcM43tsh3kmazXtlyRoVPz6F/wB6m0VLFuLcLswxoqgr/maU6WAzuzFVAHVmt8+J414j2RacTXF8zsWu2dlcMBEw4FFzKQOrIDa5JprRTii8mQMbs7OSQQt43Q6cS5hNz2i0WU9djxFEMOIzMXkj1FlVEaw1vnJZjmYDQCwFT6KWJcWwbPaJiYyrXQBs98xcNI5kJUWJYyuSLDXh2VOwqsEUOwZwoDMBYM1ukwHVc3Nq6UUSsG7hRRRVIFFFFAFFFFAFFFFAFWTYn+EfVv7NVurJsT/CPq39muHkf0Ho8b+v+wp21/lP0H9VXJNjBi5JA3l95lB1XTIBrbSxJJBJzNwvV/mwMbm7Lc/U+teOa4u4PM+tZjWjxSZuVCTk2mUOfZbvC8TNHYoVQKhVQxDdJhmObVgfqt+NcJ9hnf8AKEybwtYqxcJuQWNrpY57kHUFbdGx+KtD5ri7g8z60c1xdweZ9aZoaJgnsrFFWfmuLuDzPrRzXF3B5n1rXYiTrS2ViirPzXF3B5n1o5ri7g8z607ER1pbKxRVn5ri7g8z60c1xdweZ9adiI60tlYoqz81xdweZ9aOa4u4PM+tOxEdaWysUVZ+a4u4PM+tHNcXcHmfWnYiOtLZWKKs/NcXcHmfWjmuLuDzPrTsRHWlsrFFWfmuLuDzPrRzXF3B5n1p2IjrS2ViirPzXF3B5n1o5ri7g8z607ER1pbKxRVn5ri7g8z60c1xdweZ9adiI60tlYoqz81xdweZ9aOa4u4PM+tOxEdaWysUVZ+a4u4PM+tHNcXcHmfWnYiOtLZWKKs/NcXcHmfWjmuLuDzPrTsRHWlsrFFWfmuLuDzPrRzXF3B5n1p2IjrS2ViirPzXF3B5n1o5ri7g8z607ER1pbKxRVn5ri7g8z60c1xdweZ9adiI60tlYoqz81xdweZ9aOa4u4PM+tOxEdaWysUVZ+a4u4PM+tHNcXcHmfWnYiOtLZWKsmxP8I+rf2a981xdweZ9akQwhBlUWHZXOrVUo2R0pUXCV2f/2Q=="/>
          <p:cNvSpPr>
            <a:spLocks noChangeAspect="1" noChangeArrowheads="1"/>
          </p:cNvSpPr>
          <p:nvPr/>
        </p:nvSpPr>
        <p:spPr bwMode="auto">
          <a:xfrm>
            <a:off x="149225" y="-144463"/>
            <a:ext cx="304800" cy="304801"/>
          </a:xfrm>
          <a:prstGeom prst="rect">
            <a:avLst/>
          </a:prstGeom>
          <a:noFill/>
          <a:ln w="9525">
            <a:noFill/>
            <a:miter lim="800000"/>
            <a:headEnd/>
            <a:tailEnd/>
          </a:ln>
        </p:spPr>
        <p:txBody>
          <a:bodyPr/>
          <a:lstStyle/>
          <a:p>
            <a:endParaRPr lang="zh-TW" altLang="en-US"/>
          </a:p>
        </p:txBody>
      </p:sp>
      <p:sp>
        <p:nvSpPr>
          <p:cNvPr id="66562" name="AutoShape 2" descr="http://www.google.com.tw/url?sa=i&amp;source=images&amp;cd=&amp;ved=0CAUQjBw&amp;url=http%3A%2F%2Fwww.cnyes.com%2Feconomy%2Findicator%2FChart%2FCN%2FCn7.png&amp;ei=cK29VIT-F4Hh8AXT3YLwCw&amp;psig=AFQjCNELz5H-1Xyp8IS97wkU0aF7JsVjTw&amp;ust=1421803248470099"/>
          <p:cNvSpPr>
            <a:spLocks noChangeAspect="1" noChangeArrowheads="1"/>
          </p:cNvSpPr>
          <p:nvPr/>
        </p:nvSpPr>
        <p:spPr bwMode="auto">
          <a:xfrm>
            <a:off x="63500" y="-136525"/>
            <a:ext cx="4286250" cy="2000250"/>
          </a:xfrm>
          <a:prstGeom prst="rect">
            <a:avLst/>
          </a:prstGeom>
          <a:noFill/>
        </p:spPr>
        <p:txBody>
          <a:bodyPr vert="horz" wrap="square" lIns="91440" tIns="45720" rIns="91440" bIns="45720" numCol="1" anchor="t" anchorCtr="0" compatLnSpc="1">
            <a:prstTxWarp prst="textNoShape">
              <a:avLst/>
            </a:prstTxWarp>
          </a:bodyPr>
          <a:lstStyle/>
          <a:p>
            <a:endParaRPr lang="zh-TW" altLang="en-US"/>
          </a:p>
        </p:txBody>
      </p:sp>
      <p:pic>
        <p:nvPicPr>
          <p:cNvPr id="66564" name="Picture 4" descr="基準利率"/>
          <p:cNvPicPr>
            <a:picLocks noChangeAspect="1" noChangeArrowheads="1"/>
          </p:cNvPicPr>
          <p:nvPr/>
        </p:nvPicPr>
        <p:blipFill>
          <a:blip r:embed="rId4" cstate="print"/>
          <a:srcRect/>
          <a:stretch>
            <a:fillRect/>
          </a:stretch>
        </p:blipFill>
        <p:spPr bwMode="auto">
          <a:xfrm>
            <a:off x="5673080" y="931133"/>
            <a:ext cx="4089834" cy="2337048"/>
          </a:xfrm>
          <a:prstGeom prst="rect">
            <a:avLst/>
          </a:prstGeom>
          <a:noFill/>
        </p:spPr>
      </p:pic>
      <p:pic>
        <p:nvPicPr>
          <p:cNvPr id="12" name="Picture 2" descr="http://img.chinatimes.com/newsphoto/2015-01-16/656/a02a00_p_02_02.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44888" y="3317776"/>
            <a:ext cx="2016224" cy="331373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標題 1"/>
          <p:cNvSpPr>
            <a:spLocks noGrp="1"/>
          </p:cNvSpPr>
          <p:nvPr>
            <p:ph type="title"/>
          </p:nvPr>
        </p:nvSpPr>
        <p:spPr/>
        <p:txBody>
          <a:bodyPr/>
          <a:lstStyle/>
          <a:p>
            <a:pPr>
              <a:defRPr/>
            </a:pPr>
            <a:r>
              <a:rPr lang="zh-TW" altLang="en-US" dirty="0"/>
              <a:t>房價、物價上漲問題有解</a:t>
            </a:r>
            <a:r>
              <a:rPr lang="en-US" altLang="zh-TW" dirty="0"/>
              <a:t>?</a:t>
            </a:r>
            <a:endParaRPr lang="zh-TW" altLang="en-US" dirty="0"/>
          </a:p>
        </p:txBody>
      </p:sp>
      <p:sp>
        <p:nvSpPr>
          <p:cNvPr id="37892" name="日期版面配置區 3"/>
          <p:cNvSpPr>
            <a:spLocks noGrp="1"/>
          </p:cNvSpPr>
          <p:nvPr>
            <p:ph type="dt" sz="half" idx="10"/>
          </p:nvPr>
        </p:nvSpPr>
        <p:spPr bwMode="auto">
          <a:xfrm>
            <a:off x="498354" y="6049508"/>
            <a:ext cx="2311400" cy="365125"/>
          </a:xfrm>
          <a:prstGeom prst="rect">
            <a:avLst/>
          </a:prstGeom>
          <a:noFill/>
          <a:ln>
            <a:miter lim="800000"/>
            <a:headEnd/>
            <a:tailEnd/>
          </a:ln>
        </p:spPr>
        <p:txBody>
          <a:bodyPr/>
          <a:lstStyle/>
          <a:p>
            <a:pPr algn="ctr"/>
            <a:r>
              <a:rPr kumimoji="0" lang="en-US" altLang="zh-TW" sz="1400" b="0">
                <a:solidFill>
                  <a:srgbClr val="FFFFFF"/>
                </a:solidFill>
              </a:rPr>
              <a:t>clin@ntu.edu.tw</a:t>
            </a:r>
          </a:p>
        </p:txBody>
      </p:sp>
      <p:sp>
        <p:nvSpPr>
          <p:cNvPr id="37893" name="投影片編號版面配置區 4"/>
          <p:cNvSpPr>
            <a:spLocks noGrp="1"/>
          </p:cNvSpPr>
          <p:nvPr>
            <p:ph type="sldNum" sz="quarter" idx="12"/>
          </p:nvPr>
        </p:nvSpPr>
        <p:spPr>
          <a:xfrm>
            <a:off x="7507065" y="6170736"/>
            <a:ext cx="2311400" cy="365125"/>
          </a:xfrm>
          <a:noFill/>
        </p:spPr>
        <p:txBody>
          <a:bodyPr/>
          <a:lstStyle/>
          <a:p>
            <a:pPr algn="ctr"/>
            <a:fld id="{9DCABFF9-2E60-4F89-A42D-AAEA9A96EDAE}" type="slidenum">
              <a:rPr lang="zh-TW" altLang="en-US" smtClean="0"/>
              <a:pPr algn="ctr"/>
              <a:t>46</a:t>
            </a:fld>
            <a:endParaRPr lang="en-US" altLang="zh-TW" smtClean="0"/>
          </a:p>
        </p:txBody>
      </p:sp>
      <p:sp>
        <p:nvSpPr>
          <p:cNvPr id="37891" name="內容版面配置區 2"/>
          <p:cNvSpPr>
            <a:spLocks noGrp="1"/>
          </p:cNvSpPr>
          <p:nvPr>
            <p:ph idx="4294967295"/>
          </p:nvPr>
        </p:nvSpPr>
        <p:spPr>
          <a:xfrm>
            <a:off x="4903789" y="980730"/>
            <a:ext cx="4752528" cy="2952327"/>
          </a:xfrm>
          <a:prstGeom prst="rect">
            <a:avLst/>
          </a:prstGeom>
        </p:spPr>
        <p:txBody>
          <a:bodyPr/>
          <a:lstStyle/>
          <a:p>
            <a:r>
              <a:rPr lang="zh-TW" altLang="en-US" sz="2200" dirty="0" smtClean="0"/>
              <a:t>過多的錢，追逐少數的商品</a:t>
            </a:r>
            <a:endParaRPr lang="en-US" altLang="zh-TW" sz="2200" dirty="0" smtClean="0"/>
          </a:p>
          <a:p>
            <a:r>
              <a:rPr lang="zh-TW" altLang="en-US" sz="2200" dirty="0" smtClean="0"/>
              <a:t>通膨 </a:t>
            </a:r>
            <a:r>
              <a:rPr lang="en-US" altLang="zh-TW" sz="2200" dirty="0" smtClean="0"/>
              <a:t>China Pig Index (CPI)</a:t>
            </a:r>
          </a:p>
          <a:p>
            <a:r>
              <a:rPr lang="zh-TW" altLang="en-US" sz="2200" dirty="0" smtClean="0"/>
              <a:t>房價問題嚴重，資產泡沫</a:t>
            </a:r>
            <a:endParaRPr lang="en-US" altLang="zh-TW" sz="2200" dirty="0" smtClean="0"/>
          </a:p>
          <a:p>
            <a:r>
              <a:rPr lang="zh-TW" altLang="en-US" sz="2200" dirty="0" smtClean="0"/>
              <a:t>打房效果有限。</a:t>
            </a:r>
            <a:endParaRPr lang="en-US" altLang="zh-TW" sz="2200" dirty="0" smtClean="0"/>
          </a:p>
          <a:p>
            <a:r>
              <a:rPr lang="zh-TW" altLang="en-US" sz="2200" dirty="0" smtClean="0"/>
              <a:t>地方政府性債務總額</a:t>
            </a:r>
            <a:r>
              <a:rPr lang="en-US" altLang="zh-TW" sz="2200" dirty="0" smtClean="0"/>
              <a:t>2013</a:t>
            </a:r>
            <a:r>
              <a:rPr lang="zh-TW" altLang="en-US" sz="2200" dirty="0" smtClean="0"/>
              <a:t>年年中為人民幣</a:t>
            </a:r>
            <a:r>
              <a:rPr lang="en-US" altLang="zh-TW" sz="2200" dirty="0" smtClean="0"/>
              <a:t>17.9</a:t>
            </a:r>
            <a:r>
              <a:rPr lang="zh-TW" altLang="en-US" sz="2200" dirty="0" smtClean="0"/>
              <a:t>萬億元。迄今如果加</a:t>
            </a:r>
            <a:r>
              <a:rPr lang="en-US" altLang="zh-TW" sz="2200" dirty="0" smtClean="0"/>
              <a:t>30%</a:t>
            </a:r>
            <a:r>
              <a:rPr lang="zh-TW" altLang="en-US" sz="2200" dirty="0" smtClean="0"/>
              <a:t>，達到</a:t>
            </a:r>
            <a:r>
              <a:rPr lang="en-US" altLang="zh-TW" sz="2200" dirty="0" smtClean="0"/>
              <a:t>23</a:t>
            </a:r>
            <a:r>
              <a:rPr lang="zh-TW" altLang="en-US" sz="2200" dirty="0" smtClean="0"/>
              <a:t>萬億元。</a:t>
            </a:r>
            <a:endParaRPr lang="en-US" altLang="zh-TW" sz="2400" dirty="0" smtClean="0">
              <a:solidFill>
                <a:srgbClr val="D60093"/>
              </a:solidFill>
            </a:endParaRPr>
          </a:p>
        </p:txBody>
      </p:sp>
      <p:sp>
        <p:nvSpPr>
          <p:cNvPr id="37894" name="AutoShape 2" descr="data:image/jpg;base64,/9j/4AAQSkZJRgABAQAAAQABAAD/2wBDAAkGBwgHBgkIBwgKCgkLDRYPDQwMDRsUFRAWIB0iIiAdHx8kKDQsJCYxJx8fLT0tMTU3Ojo6Iys/RD84QzQ5Ojf/2wBDAQoKCg0MDRoPDxo3JR8lNzc3Nzc3Nzc3Nzc3Nzc3Nzc3Nzc3Nzc3Nzc3Nzc3Nzc3Nzc3Nzc3Nzc3Nzc3Nzc3Nzf/wAARCACzAGwDASIAAhEBAxEB/8QAHAAAAQUBAQEAAAAAAAAAAAAABgADBAUHAQII/8QAQBAAAgEDAwIDBQYDBgQHAAAAAQIDAAQRBRIhMUEGE1EUImFxgQcykaGx8EJSwRUjYoLR4SQzosIWFyVDRYOy/8QAGgEAAgMBAQAAAAAAAAAAAAAAAgMBBAUABv/EAC0RAAICAQMCBAYCAwEAAAAAAAECAAMRBBIhEzEFQVFhFCIycYGRscEW0fCh/9oADAMBAAIRAxEAPwDca4Tgc0qjXdzFAN0siqAM4J61DHAzJAJOBGb69ECHLbT6d6ornWljWR2c7UVmJHPABJ/SoOo3bXUzFWBH6VXTR+ZDLGTjfGy5xnGVIz+deY1et1DWj5SFz6TYo0iqvzS8s/EcuW860urcLCZh5qqQyj0wevwqfD4ot5DAGt5B5zogIlibliAOA5Pf0oQtLM2TXXmxWtuTaNDsjldg0hHDNkcY59TzTdzqdvbrbhbkkQOj5cIMlGzwBGD2H8Xfn47VCWqM84hNpa7G+QQ2HiezcTmGG4lWBXZ2RAfdVgpPX13YHXCn4Zbv/FdjZXLwSbtyR7y2UwRgEYy2cnI4x39OaBJtT0+4MpL20kjpMAXDZBdywP3e2fzNWsl5Fq08jNcDBsnt4VZiFViAASAOnGTknt6VYPW9Is6BVI3A4hLN4qtYoopBHM6yI75XZhQrBTk7sd6maTrcOpNMqwyxmLaTvA5DZwRgn0NBOrxSQQI15IrCeOWNnJJwWYMcEDHrgfrg13RtRkW6b2ZvMd9oIjViAF3dcgY+9+VJ65VsNKNx0yIQD83pnnv6TSwQRkHIrtUtlqixqBcHYCOnXH4VYQX9tOQI5lJPY8GrKuCIjY+M4MlUq5mu0cGVusaitjBwR5hHGe1Z1qOq3moXns9qj3E7nCqoyT/pVz4xum98k8EcfKqjXIpNA8PWUMOUutRBkuZRw20YIQHsOeaoXuWJ9BN7Q0rWq4GWbtJmj6DcPdj2/V7WBiCPIhuAZAccd8cHtzTS6nLpWptp2uQqWVgVlXgMOzA9vn07GgnA9BVjbm91u5stPkneTDeXGX5KA9efQYqstwxhRzNN9G2S1jArj0xj3ELb/RpJ2VrW6As5MuZW5Yeox3NV7W+h2X/spcSd5J2DnPy6D8KuPE9zHptslnDwqJj4n/evX2e3H9qJdpewwSrbiMRboEBAOe4HPQdavG5mbpg4meHevT9U/T+oOS3ekSja9laEfCMD8xXmPT4mBm0qRlK8mJmyD8j1H1qdruv3Ol+JrqBYbWWzikA8h7dMFcAkA4znrRBrmkWcWnjXNLiEOyMSyRoMLJGRk8diAc/ShrssBOGzjvGteawm4YDduciQdHgbWLOa1uFYRjG8ngqwPH1/3rmo31rpcfs1kqxxr12/xfM96urx10rw+HiULJMASR1yR+/wrL9SuWnnIzwDQaqwAg45idFo69Re1u32hPo8y65ceyx6g8N4xbYjQbkKj/EDnPWp9xouuWRBPs8yk8FJgpP0bFV32YW3m63PcEZEMBAPxYgfoDUr7U7vddWVmP4EMrD4k4H6GhXHR6jd4yzf8b8PWePcduPxLfw34jMgCXBzGDtLE8p/tRgCCMisU8N3Ji1ARNykoKkfHqP0rVdKvFitBDcSe9GdoPquAQfwIp2mt3LzKXiejFL5WDfji1b2SORRkEEfX9ip/ivTP/EPhuCezG6aNFmiA/iBHK/h+Yq71Wyju7aS3l6Pyp9DQzouqSaBIdO1NWFqCTHKBny89j/h/T5dJdVDEN2MGq13rVq/qQ5/EzQgg4YYI4INE/2cxrJ4mjLD7kTsPyH9TRdq2heG9aY3huoopGGWmgmUbviQeM/nVfpY8P6HfRrpzS3c8jbGumcbYx6Dsfp+NVU0xSwEkYmnb4kt+nZFU7iPT+5R+OZC1/Nk/wAWKt/so/8Ak/8A6/8AuqN45sS1w0ijIfBqV9lAI/tPPGPLH/6okB+JgXsD4ace38yt8ReHtU1PxZeCC0kWKSQYnZcIBtHOaIfFms2Wl6EdJhmWW4aJYNinJVcYJOOnHagzxpLInifUVWRwvmDjcQPuinPDmk5lS6uV4HMcZHJPqagWYdlQcnzhnT76q7Lm+VQMAf7hf4zcnToAvC4/pWYP99vma1TVbeW805EkXY4/n4rP9S0S8t3aVYvMizktEd2PmOv5VOqpsY7gJHher06L0mcA/eG/2XWvl6Vc3RGDNNtHyUf6k0IeOLr2vxPeEH3Y2EQ/yjB/PNaX4YtxpnhqzSQbSkPmyZ9T7x/Wsnhs7rV7yWdVwsrl2lbgDJyam9SKlrEDQOtmrtvPYf8Af1G9Hill1GHyVyUbe3wUdTWhamrGWHYCf7lA2PUCq6wsrfTLTyYuXlIDuerevy4/WjLTLRWtRJOmWkO4A9h2o9PVtXEX4hqgzB8cDgSyZQ64YZFVepaSt3HhlD46ZHI+tW1cNXSARgzBSxkOVmZ3ulRmRvZ/ZeD952OfwxVW/kwY3SmbkcICqj6nn8APnRLfK1vfzxbMhX4PqTkjA+QND2oW7GaRoYS8TIXIBBxg4YdevPTrTatJSDkybfFdUV2jEt4dSXUrMW9wo9pT7nIAkHwzxn4HrTej64NBEkMGmqJ3C+c0s7AsR3xjjqeKpZLa5tmMV1CysjKpJZSMtuK5weuEb8K9zXksMapdbWURq6rLhiFZQwwevQjjNdbowzbqzgztP4jtTp3qSJM1Ce11O+N81ikNwzBncTM4bC4+6Rj0/Cr9bm30KyR5TGdQmUtFG+cgAE/0NUNnFP7SA9pEBHOqSBWDFfeUdMnghgQfQ5qLf3D3d7dOVkDS3DxCTcMYX3UTHXbx16ZPwpCVCuxd5HJlrUan4jTsKQcKO2cH2AzG7rVL3UJme4uGVQCxI6KAM9PpSgmuoXRo7jduwUBz7/AP06jqRycU1p0IlfawJV2A4H8I94/mFH1p+33G3t413eZLDHGmAeWwpHb45/yn0rT1eqNVhrQDAA/79Geb8N8LTU6dbrWbcxPY+WOP/QT+IRQ+IL1tNVWSCaJlKyRyk5KkeoORwR27ioNscO3lRtHGSPLi8wyFeP5iBnmlpawPqcaFWaNyFQbPcOSG2k56+Xg9PrWh29ha2/8AyII0PqF5rNtC2tuQ8fxN/SWtpUNVi8jz9ff95g9o+iSzSrdXy7UH3Yz3oowB0FdxXa5VCjiBba1rZaKuV2lRRUHPFOmNMEvYYfOaPBkj2htwGcEA9SMsP82ecYoVjZ4HTEvkykMCyboym5ChYZA242oxx0yfStMIB61X3mlQXB3AbGz1HSmI+ODFOmeRM11dZ0jtXaWSWGIeXgzK4BMj4JAYjJDLz8+a9ait8YI7drhzbmCGERreKUB8tAcoH6Bs5OO1Hf8AYbBs7YXx3bj+lNR2jWTC3YRomQVMY52nOBk+hwv1FN6wGIrokwdsYZ54vLtoGjLKy+7GyxorSF8gNwpOQcDPIA7ComrafNDqbxxxZSSdZg+8AIpYMeO+SOCPUitDa3ighjSJQF8xc/HnvUK40+G/sbRZeHC7RIOowDn9KQxVzzwJYRnqBKgE+/8AMzxtMkkaOL2OfaszrvjcjI90bunIIA/CvenaXfstui21wiCFRk5G4sNxB9MZOB0yKLYNNuTJKtuqyrG+wuDtye9WdtY3e7MmyMfPJpvyhi/ckEEyvvsZBSQQgIIHkMZ4H3JzKfQtJvF1CP22KONIZWuAVcNuLIq9OwGGHx69ByYjoKbhiWIEDJJOSx6k07VfAHaXGdnxuipUqVTBipV4eVIwC7qoPHvHFe67M6KlSpV06KoWqWxuLY7OJEBKnp9P33APaptVHimOSfRLi3huBA8u1N+M8ZG7A9dua6dPdvfw3llAySL5hMZZM8g7hmmJ71IEMULobgNIkaZ53M+F/XNZ7LM8viO10vw5FI11EMzSqSUj6EF26cfnTWjyJqKXum3wms9YhJ/5uQynsR6jPXH07Gi284g7xjM1uytltLaOFDkKOT/Me5/Gn6YsWZrSEyOHfy13MvQnHP508TQwp2lXM812unRUqVKunQG8UJKuquJGZ1cBoweQB6D6g0T6Fcy3FhGLhGWVBtbd/EOxqN4ngcWftcPEsXBOOdpPOKofDt9Jb6ooYs6znY/c57H9/Gs8N0b8HzlrHUq+0OaVRob2CeB54H82NWZSYxnJUlWA9SCCPpVTaeL9HutSbTfNmgvl6W9zA8TNxnjcBnjmtCVZeTSrFGzyHCqMk0Ot5ut3xQFkt48b2HYfyj/EfyH0pjXdXWS4gtkfak0yRK2OAWONx+Hz69BXvTdVntrNUGkyw+VcNHLEZA8uwY/vcYGckknGfr0ovpEX9Z9oSxRJFGqRqFRRgKOgFRtWS1NhO16+y3jjLvJnHlhRnd9MZodtfF6xbXvZbW4tpZH8q4sdzDapwQw5G5cgHDHsR8PP2k6gf/L3VprMmbzrbajxDcCrEAnj0BNBvGcZ5jjW20EjgxeF/EVlctJHaX0F3ArAGSFsgZ6HHb4jtRTcxwXVrIk4V4XUhsngj5184+CINW0i89r8h2t5oQ+5RuyOvOOcEE0ezaX/AGtf2Gs6NdXFvMZ4vakjnZFeMMN25ehYDj4j4jlz1sBkiVktTdtBzPVz4un0nXFt9GSSa0ldY4YJZjIHYnHulj7uT2z3o91HxDBp0USzxn2p1BaBDu2E9QT8PzoH19dK0zVo9SghzeqcxRJ0Lnodvr6fHFXnhjQJrdjrGvNm9b3kiJyIAfh3f9KqUqwBJlpyPKFkN0XiSSWMxhscNwwz2I9fhUkHPSqKeUykSPkKM7Fz0qZa3m2BRIOflToEnTRpNE0cgDI4KsPUGg+G/wBK0/UkjjUrIZWRpGJ2oOfX1OBmqz7RvEF/aalHYW00lvEIg7GM4Lk57+gx+tBLardMctdSMT1JalsuWBwJnW+KpTYa9pOJsxtCryTafIIZJG3yRsCY5D3PHIPxH1Boe8Rz2aNFqd9aILyyjcB1beVHUgEAZ4GckZGT60H+HvEUEd7NHqmptGYohJEJZiqn5DIzj0+XxrkmtT6neSzWl3JbxrExh2Egt0/XqfgKauQMmc+txUrle/lJFx4ungtC9mqW8jRRXAkndUzLlg8ThmGVC4xjpnvQ7qnjCMTyLFqReOK/F3aLblmaMd48+6u0nP8ANnOeT1t1t4HfEd0wDEgny1bcc4z0/frTISNPekuNqgBhIEXDcj7vfjPp2oCXMAeJqMDYf2I3YmNLTzFj8uW4fzGj8zOwZJxxgA5OcAAcdOasLbX7rRo2aJo5bRz/AHkLttH0HZviOD6UzwY4/wD1Bi7Ee6CM857fQcZpuUT4mYzzOIwNpCA5znPf4dfyqj8LZ1Opnma3+S0CoVdA4+4luz2tzbJcaYIESReYpyUI9AO1eYJX0i63yuRJKwX2aNt5xnGcjvnpj1qA/mRNEsWoyYYFiFYe6QR8h8fkKj2txcSqsr38kUm8KHY9MgnOeo/3rVbUOUCY7e886uqRbmfaefLiH+h6Xph1eTVZMtc7RsWT7sWOpA7H4dquJ5fPOWBWIZ2qe5rNdL8QnTr6SLUrrMTSY86Q5wx4yT6HvUPVNe3ancQ6ZqM0kMWBlJiygkZxnPOOfwpbZ7iXxrwKerialHG08nTA+PQVbRQIsaqM4A9ayKHWmL2jLdXhEYzMkZYk8DrjHGd3fp0PYWml+ONQt4Hie3e9CyMEldfeC9gf33oRnzkL4nWfqBEu/tV0lbzw1LewxD221KmOQddpYBh8uc/SsWNvqoUHB2nofWvo3xHb+1aDfwd2t3x88ZH6Vk8msW7wIhso34XKMBjg5xn07fvkWJBGBA1q1hyWYLx5juYCzWF9OVM0SSY6blBxTgttTAxgYHbiisX8YeRhZQDeysF7LjHAHxx+dNS3MckrsLeNVbGF/l6fD5/jRTGbUnGOD+IM+z6oe36UvZtU54/Sr3NPQpG8chYnzABsUfxetdzAGpY8BRBz2fVPT9KXs2p+n6Vfy7RI4jJKBjtJ7jPFO29rJcKGQptLhOT3IJ/DiukjUOTgKIN+z6p6fpXr2PVwAdjYK7gcdR6/KiWGxllK7SgDOU+93AzVppWm3N7YSOZWiXYUhXywQ4PxPbp+tQx28kx1HVvbaiZMAntdRdSjqrA8FTjFSY9F1O2t2aERIixrJtQYznt8/WjqLQr8xmNktw6oY1Uufe3fIfH99Ks9P8NDT9kl7F5s27crBvdQemB37/hiltaqjOZfo0ersYIUwJVeGYL7QfDlxf6hZidy3mFE4kUEbV5zwMn5j4440rQdNgtNMhCWkMTyqJZlVePMYAt/p9KC/Eu+WOyskYg3N0qEZ4I6Y/6hWkqoUADoOldQ25dx85rbQlpoHZAP2e8Uih0KsMhhgisAuozb3M0LdY3ZD9Dj+lfQJrD/ABlAbXxPqUeODMXH+YBv606ZXjCZRW95U7qW6vO1sZ2tjGenb1qR7K8a+ZLt8sbCeT0b94NdMEITFDGJI5H8xFKkYUkZbJxwPhRP4U0h1uZr15AI4gyxsB9/HU/Lj98VVaXY208yzx5MMLsZPMHutz7q/E9Px+VFqXSpAUTCrg4VeAPhSbG4ws2/DdKqEXWeXb/codV0mSKSSezhFws595ce8jZzx8Din7DQGkWW81GBQJR7kYfBXPfjrzj4f0lQ3R81MNg59al3N4BblQeARxSFsfZNJtJpBfvx38vKRLHw7YLNgI0xKjmQ/dOfQdaJL2SKK1SKMBUDcAdOlUFnd7ZSc9BXu9vMqgz3NLO5ky0u1PRQ+2tQBLnTpI/MdyqlgAAT1rup3KlowOcA/v8AKqWyuwqsc9TTd5eZmPOeBQFD08Rw1YNuZ5ndLjxRpETnakKyTuV6gAE5/wCij7SIxFp0KieWYEbg82dxB9c81nuh/wDEeJbuQ4It7IIMtt5Yr3/zNWmQDZCicnCgc89q0al21gTOqbqWWWep/jiO1ln2h2KHxKZDHK5lhjf+7Rm4BKnOPkK1Os/+1C8uNMm0+7gfbFLvhm4yCOCP+7uKM58pGsRXq+btBMacYbQtdXcVsoLRiJ03SBGzg8Hqfy61zOjeTGqxzysow7NIRv8AQnn50xqVhA8+bOaYIx5WYKxDemQ3P1APTNMjTZY2AM3JK9UH8XTvQ4yeTMVmdRiusfnmWF3qsMgSOGNYYkXGxOBn1ro1Jdg97tQ1ey+RdSwl9xjbaTjGSK8C9G3r2oQi5MVZqtQ2Mwhjv1Dqd3Q07LqSlCN1Cwu8N1r095kda4IoEhtTeWBhJBqChid1dm1FWYe9QzHeAZ5qRaP7bceSGIJUkYA7fMgfnUdNduJI1F5fOIQQ6iqp97vTcl+Hc4bk8CoUdkWlWFZGLt0wi4PDH+f/AAGuLZmImd2cpEomZdijKgk4+9/hNSUXGIaW6kMSRDTwLB7TcarPmUB7uOJWjGfdUknJ7D7taRWffZsgOl2TyQq7zSzT7/MAKj7oO3qclTzWhU3sMTc0a7ahmKqnxRp1pqWh3cF9CssYjLgEkFWUEggjkH5UqVRLD8gz5ouby689/wDiZzhiATISe/fPxNNe13JXBnlIxjG89OR/r+NKlQTII5M8NPK5LPIzMeSSck0hI+PvGlSqIJAi81/5jXPMfH3jSpV0jAnfNfH3jXUuZ42JjldCRglTjilSrpIAnr2u537/AD5d27O7ec569fxqz8M7r7XLK0upJXgllCOnmMMg9RkHPc/iaVKphIOZ9K2tla2qRR20EcaxII4wq42r6D4VKpUqObA7T//Z"/>
          <p:cNvSpPr>
            <a:spLocks noChangeAspect="1" noChangeArrowheads="1"/>
          </p:cNvSpPr>
          <p:nvPr/>
        </p:nvSpPr>
        <p:spPr bwMode="auto">
          <a:xfrm>
            <a:off x="182563" y="-182563"/>
            <a:ext cx="330200" cy="304801"/>
          </a:xfrm>
          <a:prstGeom prst="rect">
            <a:avLst/>
          </a:prstGeom>
          <a:noFill/>
          <a:ln w="9525">
            <a:noFill/>
            <a:miter lim="800000"/>
            <a:headEnd/>
            <a:tailEnd/>
          </a:ln>
        </p:spPr>
        <p:txBody>
          <a:bodyPr/>
          <a:lstStyle/>
          <a:p>
            <a:pPr algn="ctr"/>
            <a:endParaRPr lang="zh-TW" altLang="en-US">
              <a:ea typeface="標楷體" pitchFamily="65" charset="-120"/>
            </a:endParaRPr>
          </a:p>
        </p:txBody>
      </p:sp>
      <p:pic>
        <p:nvPicPr>
          <p:cNvPr id="37895" name="Picture 8" descr="http://t2.gstatic.com/images?q=tbn:ANd9GcTPF2myBFopfbaMctK6mecRFEN0uZASvi0f9YjHYMhc-lSPhP5e"/>
          <p:cNvPicPr>
            <a:picLocks noChangeAspect="1" noChangeArrowheads="1"/>
          </p:cNvPicPr>
          <p:nvPr/>
        </p:nvPicPr>
        <p:blipFill>
          <a:blip r:embed="rId2" cstate="email"/>
          <a:srcRect/>
          <a:stretch>
            <a:fillRect/>
          </a:stretch>
        </p:blipFill>
        <p:spPr bwMode="auto">
          <a:xfrm>
            <a:off x="6956226" y="3963512"/>
            <a:ext cx="2881312" cy="2428875"/>
          </a:xfrm>
          <a:prstGeom prst="rect">
            <a:avLst/>
          </a:prstGeom>
          <a:noFill/>
          <a:ln w="9525">
            <a:noFill/>
            <a:miter lim="800000"/>
            <a:headEnd/>
            <a:tailEnd/>
          </a:ln>
        </p:spPr>
      </p:pic>
      <p:pic>
        <p:nvPicPr>
          <p:cNvPr id="37896" name="Picture 6" descr="http://t1.gstatic.com/images?q=tbn:ANd9GcS56UV39rHNMdlacoNcgrbolSbjCdHCtqQ7RfM45pGY6JmObzGv"/>
          <p:cNvPicPr>
            <a:picLocks noChangeAspect="1" noChangeArrowheads="1"/>
          </p:cNvPicPr>
          <p:nvPr/>
        </p:nvPicPr>
        <p:blipFill>
          <a:blip r:embed="rId3" cstate="email"/>
          <a:srcRect/>
          <a:stretch>
            <a:fillRect/>
          </a:stretch>
        </p:blipFill>
        <p:spPr bwMode="auto">
          <a:xfrm>
            <a:off x="4906842" y="4106385"/>
            <a:ext cx="2197100" cy="2286000"/>
          </a:xfrm>
          <a:prstGeom prst="rect">
            <a:avLst/>
          </a:prstGeom>
          <a:noFill/>
          <a:ln w="9525">
            <a:noFill/>
            <a:miter lim="800000"/>
            <a:headEnd/>
            <a:tailEnd/>
          </a:ln>
        </p:spPr>
      </p:pic>
      <p:pic>
        <p:nvPicPr>
          <p:cNvPr id="37897" name="Picture 12" descr="http://www.letfind.com.cn/UploadFiles/2010-12/2010121514254942361.jpg"/>
          <p:cNvPicPr>
            <a:picLocks noChangeAspect="1" noChangeArrowheads="1"/>
          </p:cNvPicPr>
          <p:nvPr/>
        </p:nvPicPr>
        <p:blipFill>
          <a:blip r:embed="rId4" cstate="email"/>
          <a:srcRect/>
          <a:stretch>
            <a:fillRect/>
          </a:stretch>
        </p:blipFill>
        <p:spPr bwMode="auto">
          <a:xfrm>
            <a:off x="218131" y="4509120"/>
            <a:ext cx="4752976" cy="1770062"/>
          </a:xfrm>
          <a:prstGeom prst="rect">
            <a:avLst/>
          </a:prstGeom>
          <a:noFill/>
          <a:ln w="9525">
            <a:noFill/>
            <a:miter lim="800000"/>
            <a:headEnd/>
            <a:tailEnd/>
          </a:ln>
        </p:spPr>
      </p:pic>
      <p:pic>
        <p:nvPicPr>
          <p:cNvPr id="37898" name="Picture 8" descr="http://www.people.com.cn/mediafile/pic/20130419/16/15499910772260703412.jpg"/>
          <p:cNvPicPr>
            <a:picLocks noChangeAspect="1" noChangeArrowheads="1"/>
          </p:cNvPicPr>
          <p:nvPr/>
        </p:nvPicPr>
        <p:blipFill>
          <a:blip r:embed="rId5" cstate="email"/>
          <a:srcRect/>
          <a:stretch>
            <a:fillRect/>
          </a:stretch>
        </p:blipFill>
        <p:spPr bwMode="auto">
          <a:xfrm>
            <a:off x="2435774" y="3482175"/>
            <a:ext cx="2403475" cy="1214438"/>
          </a:xfrm>
          <a:prstGeom prst="rect">
            <a:avLst/>
          </a:prstGeom>
          <a:noFill/>
          <a:ln w="9525">
            <a:noFill/>
            <a:miter lim="800000"/>
            <a:headEnd/>
            <a:tailEnd/>
          </a:ln>
        </p:spPr>
      </p:pic>
      <p:pic>
        <p:nvPicPr>
          <p:cNvPr id="65538" name="Picture 2" descr="2014下半年大陸CPI、PPI走勢圖"/>
          <p:cNvPicPr>
            <a:picLocks noChangeAspect="1" noChangeArrowheads="1"/>
          </p:cNvPicPr>
          <p:nvPr/>
        </p:nvPicPr>
        <p:blipFill>
          <a:blip r:embed="rId6" cstate="print"/>
          <a:srcRect/>
          <a:stretch>
            <a:fillRect/>
          </a:stretch>
        </p:blipFill>
        <p:spPr bwMode="auto">
          <a:xfrm>
            <a:off x="596293" y="1010861"/>
            <a:ext cx="3960440" cy="2471315"/>
          </a:xfrm>
          <a:prstGeom prst="rect">
            <a:avLst/>
          </a:prstGeom>
          <a:noFill/>
        </p:spPr>
      </p:pic>
      <p:sp>
        <p:nvSpPr>
          <p:cNvPr id="12" name="投影片編號版面配置區 4"/>
          <p:cNvSpPr txBox="1">
            <a:spLocks/>
          </p:cNvSpPr>
          <p:nvPr/>
        </p:nvSpPr>
        <p:spPr>
          <a:xfrm>
            <a:off x="7504011" y="6477601"/>
            <a:ext cx="2311400" cy="365125"/>
          </a:xfrm>
          <a:prstGeom prst="rect">
            <a:avLst/>
          </a:prstGeom>
          <a:noFill/>
        </p:spPr>
        <p:txBody>
          <a:bodyPr vert="horz" lIns="91440" tIns="45720" rIns="91440" bIns="45720" rtlCol="0" anchor="ctr"/>
          <a:lstStyle>
            <a:defPPr>
              <a:defRPr lang="zh-TW"/>
            </a:defPPr>
            <a:lvl1pPr algn="r" rtl="0" fontAlgn="base">
              <a:spcBef>
                <a:spcPct val="0"/>
              </a:spcBef>
              <a:spcAft>
                <a:spcPct val="0"/>
              </a:spcAft>
              <a:defRPr kumimoji="1" sz="1200" b="1" kern="1200">
                <a:solidFill>
                  <a:schemeClr val="tx1">
                    <a:lumMod val="50000"/>
                    <a:lumOff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2pPr>
            <a:lvl3pPr marL="9144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3pPr>
            <a:lvl4pPr marL="13716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4pPr>
            <a:lvl5pPr marL="18288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5pPr>
            <a:lvl6pPr marL="2286000" algn="l" defTabSz="914400" rtl="0" eaLnBrk="1" latinLnBrk="0" hangingPunct="1">
              <a:defRPr kumimoji="1" b="1" kern="1200">
                <a:solidFill>
                  <a:schemeClr val="tx1"/>
                </a:solidFill>
                <a:latin typeface="Times New Roman" pitchFamily="18" charset="0"/>
                <a:ea typeface="新細明體" pitchFamily="18" charset="-120"/>
                <a:cs typeface="+mn-cs"/>
              </a:defRPr>
            </a:lvl6pPr>
            <a:lvl7pPr marL="2743200" algn="l" defTabSz="914400" rtl="0" eaLnBrk="1" latinLnBrk="0" hangingPunct="1">
              <a:defRPr kumimoji="1" b="1" kern="1200">
                <a:solidFill>
                  <a:schemeClr val="tx1"/>
                </a:solidFill>
                <a:latin typeface="Times New Roman" pitchFamily="18" charset="0"/>
                <a:ea typeface="新細明體" pitchFamily="18" charset="-120"/>
                <a:cs typeface="+mn-cs"/>
              </a:defRPr>
            </a:lvl7pPr>
            <a:lvl8pPr marL="3200400" algn="l" defTabSz="914400" rtl="0" eaLnBrk="1" latinLnBrk="0" hangingPunct="1">
              <a:defRPr kumimoji="1" b="1" kern="1200">
                <a:solidFill>
                  <a:schemeClr val="tx1"/>
                </a:solidFill>
                <a:latin typeface="Times New Roman" pitchFamily="18" charset="0"/>
                <a:ea typeface="新細明體" pitchFamily="18" charset="-120"/>
                <a:cs typeface="+mn-cs"/>
              </a:defRPr>
            </a:lvl8pPr>
            <a:lvl9pPr marL="3657600" algn="l" defTabSz="914400" rtl="0" eaLnBrk="1" latinLnBrk="0" hangingPunct="1">
              <a:defRPr kumimoji="1" b="1" kern="1200">
                <a:solidFill>
                  <a:schemeClr val="tx1"/>
                </a:solidFill>
                <a:latin typeface="Times New Roman" pitchFamily="18" charset="0"/>
                <a:ea typeface="新細明體" pitchFamily="18" charset="-120"/>
                <a:cs typeface="+mn-cs"/>
              </a:defRPr>
            </a:lvl9pPr>
          </a:lstStyle>
          <a:p>
            <a:fld id="{70A9D0EA-B204-4A8A-9F76-632F5C388620}" type="slidenum">
              <a:rPr lang="zh-TW" altLang="en-US" smtClean="0"/>
              <a:pPr/>
              <a:t>46</a:t>
            </a:fld>
            <a:endParaRPr lang="en-US" altLang="zh-TW" dirty="0" smtClean="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0" name="Object 2"/>
          <p:cNvGraphicFramePr>
            <a:graphicFrameLocks noChangeAspect="1"/>
          </p:cNvGraphicFramePr>
          <p:nvPr>
            <p:extLst>
              <p:ext uri="{D42A27DB-BD31-4B8C-83A1-F6EECF244321}">
                <p14:modId xmlns:p14="http://schemas.microsoft.com/office/powerpoint/2010/main" val="122547139"/>
              </p:ext>
            </p:extLst>
          </p:nvPr>
        </p:nvGraphicFramePr>
        <p:xfrm>
          <a:off x="296351" y="921995"/>
          <a:ext cx="4538530" cy="2305050"/>
        </p:xfrm>
        <a:graphic>
          <a:graphicData uri="http://schemas.openxmlformats.org/presentationml/2006/ole">
            <mc:AlternateContent xmlns:mc="http://schemas.openxmlformats.org/markup-compatibility/2006">
              <mc:Choice xmlns:v="urn:schemas-microsoft-com:vml" Requires="v">
                <p:oleObj spid="_x0000_s9446" name="工作表" r:id="rId4" imgW="4693848" imgH="2590810" progId="Excel.Sheet.12">
                  <p:link updateAutomatic="1"/>
                </p:oleObj>
              </mc:Choice>
              <mc:Fallback>
                <p:oleObj name="工作表" r:id="rId4" imgW="4693848" imgH="2590810" progId="Excel.Sheet.12">
                  <p:link updateAutomatic="1"/>
                  <p:pic>
                    <p:nvPicPr>
                      <p:cNvPr id="0" name=""/>
                      <p:cNvPicPr>
                        <a:picLocks noChangeAspect="1" noChangeArrowheads="1"/>
                      </p:cNvPicPr>
                      <p:nvPr/>
                    </p:nvPicPr>
                    <p:blipFill>
                      <a:blip r:embed="rId5"/>
                      <a:srcRect/>
                      <a:stretch>
                        <a:fillRect/>
                      </a:stretch>
                    </p:blipFill>
                    <p:spPr bwMode="auto">
                      <a:xfrm>
                        <a:off x="296351" y="921995"/>
                        <a:ext cx="4538530" cy="2305050"/>
                      </a:xfrm>
                      <a:prstGeom prst="rect">
                        <a:avLst/>
                      </a:prstGeom>
                      <a:noFill/>
                      <a:ln>
                        <a:noFill/>
                      </a:ln>
                      <a:effectLst/>
                      <a:extLst/>
                    </p:spPr>
                  </p:pic>
                </p:oleObj>
              </mc:Fallback>
            </mc:AlternateContent>
          </a:graphicData>
        </a:graphic>
      </p:graphicFrame>
      <p:graphicFrame>
        <p:nvGraphicFramePr>
          <p:cNvPr id="31" name="Object 3"/>
          <p:cNvGraphicFramePr>
            <a:graphicFrameLocks noChangeAspect="1"/>
          </p:cNvGraphicFramePr>
          <p:nvPr>
            <p:extLst>
              <p:ext uri="{D42A27DB-BD31-4B8C-83A1-F6EECF244321}">
                <p14:modId xmlns:p14="http://schemas.microsoft.com/office/powerpoint/2010/main" val="1608858061"/>
              </p:ext>
            </p:extLst>
          </p:nvPr>
        </p:nvGraphicFramePr>
        <p:xfrm>
          <a:off x="5004278" y="939192"/>
          <a:ext cx="4528159" cy="2417817"/>
        </p:xfrm>
        <a:graphic>
          <a:graphicData uri="http://schemas.openxmlformats.org/presentationml/2006/ole">
            <mc:AlternateContent xmlns:mc="http://schemas.openxmlformats.org/markup-compatibility/2006">
              <mc:Choice xmlns:v="urn:schemas-microsoft-com:vml" Requires="v">
                <p:oleObj spid="_x0000_s9447" name="工作表" r:id="rId6" imgW="4861586" imgH="2811811" progId="Excel.Sheet.12">
                  <p:link updateAutomatic="1"/>
                </p:oleObj>
              </mc:Choice>
              <mc:Fallback>
                <p:oleObj name="工作表" r:id="rId6" imgW="4861586" imgH="2811811" progId="Excel.Sheet.12">
                  <p:link updateAutomatic="1"/>
                  <p:pic>
                    <p:nvPicPr>
                      <p:cNvPr id="0" name=""/>
                      <p:cNvPicPr>
                        <a:picLocks noChangeAspect="1" noChangeArrowheads="1"/>
                      </p:cNvPicPr>
                      <p:nvPr/>
                    </p:nvPicPr>
                    <p:blipFill>
                      <a:blip r:embed="rId7"/>
                      <a:srcRect/>
                      <a:stretch>
                        <a:fillRect/>
                      </a:stretch>
                    </p:blipFill>
                    <p:spPr bwMode="auto">
                      <a:xfrm>
                        <a:off x="5004278" y="939192"/>
                        <a:ext cx="4528159" cy="2417817"/>
                      </a:xfrm>
                      <a:prstGeom prst="rect">
                        <a:avLst/>
                      </a:prstGeom>
                      <a:noFill/>
                      <a:ln>
                        <a:noFill/>
                      </a:ln>
                      <a:effectLst/>
                      <a:extLst/>
                    </p:spPr>
                  </p:pic>
                </p:oleObj>
              </mc:Fallback>
            </mc:AlternateContent>
          </a:graphicData>
        </a:graphic>
      </p:graphicFrame>
      <p:graphicFrame>
        <p:nvGraphicFramePr>
          <p:cNvPr id="32" name="Object 4"/>
          <p:cNvGraphicFramePr>
            <a:graphicFrameLocks noChangeAspect="1"/>
          </p:cNvGraphicFramePr>
          <p:nvPr>
            <p:extLst>
              <p:ext uri="{D42A27DB-BD31-4B8C-83A1-F6EECF244321}">
                <p14:modId xmlns:p14="http://schemas.microsoft.com/office/powerpoint/2010/main" val="1095934770"/>
              </p:ext>
            </p:extLst>
          </p:nvPr>
        </p:nvGraphicFramePr>
        <p:xfrm>
          <a:off x="390208" y="3538601"/>
          <a:ext cx="4417439" cy="2637894"/>
        </p:xfrm>
        <a:graphic>
          <a:graphicData uri="http://schemas.openxmlformats.org/presentationml/2006/ole">
            <mc:AlternateContent xmlns:mc="http://schemas.openxmlformats.org/markup-compatibility/2006">
              <mc:Choice xmlns:v="urn:schemas-microsoft-com:vml" Requires="v">
                <p:oleObj spid="_x0000_s9448" name="工作表" r:id="rId8" imgW="4724503" imgH="3055517" progId="Excel.Sheet.12">
                  <p:link updateAutomatic="1"/>
                </p:oleObj>
              </mc:Choice>
              <mc:Fallback>
                <p:oleObj name="工作表" r:id="rId8" imgW="4724503" imgH="3055517" progId="Excel.Sheet.12">
                  <p:link updateAutomatic="1"/>
                  <p:pic>
                    <p:nvPicPr>
                      <p:cNvPr id="0" name=""/>
                      <p:cNvPicPr>
                        <a:picLocks noChangeAspect="1" noChangeArrowheads="1"/>
                      </p:cNvPicPr>
                      <p:nvPr/>
                    </p:nvPicPr>
                    <p:blipFill>
                      <a:blip r:embed="rId9"/>
                      <a:srcRect/>
                      <a:stretch>
                        <a:fillRect/>
                      </a:stretch>
                    </p:blipFill>
                    <p:spPr bwMode="auto">
                      <a:xfrm>
                        <a:off x="390208" y="3538601"/>
                        <a:ext cx="4417439" cy="2637894"/>
                      </a:xfrm>
                      <a:prstGeom prst="rect">
                        <a:avLst/>
                      </a:prstGeom>
                      <a:noFill/>
                      <a:ln>
                        <a:noFill/>
                      </a:ln>
                      <a:effectLst/>
                      <a:extLst/>
                    </p:spPr>
                  </p:pic>
                </p:oleObj>
              </mc:Fallback>
            </mc:AlternateContent>
          </a:graphicData>
        </a:graphic>
      </p:graphicFrame>
      <p:sp>
        <p:nvSpPr>
          <p:cNvPr id="3" name="標題 2"/>
          <p:cNvSpPr>
            <a:spLocks noGrp="1"/>
          </p:cNvSpPr>
          <p:nvPr>
            <p:ph type="title"/>
          </p:nvPr>
        </p:nvSpPr>
        <p:spPr/>
        <p:txBody>
          <a:bodyPr/>
          <a:lstStyle/>
          <a:p>
            <a:r>
              <a:rPr lang="zh-TW" altLang="en-US" dirty="0" smtClean="0"/>
              <a:t>中國大陸經濟數據</a:t>
            </a:r>
            <a:endParaRPr lang="zh-TW" altLang="en-US" dirty="0"/>
          </a:p>
        </p:txBody>
      </p:sp>
      <p:sp>
        <p:nvSpPr>
          <p:cNvPr id="7" name="Text Box 29"/>
          <p:cNvSpPr txBox="1">
            <a:spLocks noChangeArrowheads="1"/>
          </p:cNvSpPr>
          <p:nvPr/>
        </p:nvSpPr>
        <p:spPr bwMode="auto">
          <a:xfrm>
            <a:off x="350491" y="6176575"/>
            <a:ext cx="5070563" cy="276999"/>
          </a:xfrm>
          <a:prstGeom prst="rect">
            <a:avLst/>
          </a:prstGeom>
          <a:noFill/>
          <a:ln w="9525">
            <a:noFill/>
            <a:miter lim="800000"/>
            <a:headEnd/>
            <a:tailEnd/>
          </a:ln>
        </p:spPr>
        <p:txBody>
          <a:bodyPr wrap="square">
            <a:spAutoFit/>
          </a:bodyPr>
          <a:lstStyle/>
          <a:p>
            <a:pPr fontAlgn="auto">
              <a:spcBef>
                <a:spcPts val="0"/>
              </a:spcBef>
              <a:spcAft>
                <a:spcPts val="0"/>
              </a:spcAft>
            </a:pPr>
            <a:r>
              <a:rPr kumimoji="0" lang="en-US" altLang="zh-TW" sz="1200" b="0" dirty="0">
                <a:solidFill>
                  <a:srgbClr val="1F497D">
                    <a:lumMod val="75000"/>
                  </a:srgbClr>
                </a:solidFill>
                <a:latin typeface="微軟正黑體" pitchFamily="34" charset="-120"/>
                <a:ea typeface="微軟正黑體" pitchFamily="34" charset="-120"/>
              </a:rPr>
              <a:t>Source</a:t>
            </a:r>
            <a:r>
              <a:rPr kumimoji="0" lang="en-US" altLang="zh-TW" sz="1200" b="0" dirty="0" smtClean="0">
                <a:solidFill>
                  <a:srgbClr val="1F497D">
                    <a:lumMod val="75000"/>
                  </a:srgbClr>
                </a:solidFill>
                <a:latin typeface="微軟正黑體" pitchFamily="34" charset="-120"/>
                <a:ea typeface="微軟正黑體" pitchFamily="34" charset="-120"/>
              </a:rPr>
              <a:t>:</a:t>
            </a:r>
            <a:r>
              <a:rPr kumimoji="0" lang="zh-TW" altLang="en-US" sz="1200" b="0" dirty="0" smtClean="0">
                <a:solidFill>
                  <a:srgbClr val="1F497D">
                    <a:lumMod val="75000"/>
                  </a:srgbClr>
                </a:solidFill>
                <a:latin typeface="微軟正黑體" pitchFamily="34" charset="-120"/>
                <a:ea typeface="微軟正黑體" pitchFamily="34" charset="-120"/>
              </a:rPr>
              <a:t> 中國</a:t>
            </a:r>
            <a:r>
              <a:rPr kumimoji="0" lang="zh-TW" altLang="en-US" sz="1200" b="0" dirty="0">
                <a:solidFill>
                  <a:srgbClr val="1F497D">
                    <a:lumMod val="75000"/>
                  </a:srgbClr>
                </a:solidFill>
                <a:latin typeface="微軟正黑體" pitchFamily="34" charset="-120"/>
                <a:ea typeface="微軟正黑體" pitchFamily="34" charset="-120"/>
              </a:rPr>
              <a:t>統計</a:t>
            </a:r>
            <a:r>
              <a:rPr kumimoji="0" lang="zh-TW" altLang="en-US" sz="1200" b="0" dirty="0" smtClean="0">
                <a:solidFill>
                  <a:srgbClr val="1F497D">
                    <a:lumMod val="75000"/>
                  </a:srgbClr>
                </a:solidFill>
                <a:latin typeface="微軟正黑體" pitchFamily="34" charset="-120"/>
                <a:ea typeface="微軟正黑體" pitchFamily="34" charset="-120"/>
              </a:rPr>
              <a:t>局、中國海關</a:t>
            </a:r>
            <a:r>
              <a:rPr kumimoji="0" lang="en-US" altLang="zh-TW" sz="1200" b="0" dirty="0" smtClean="0">
                <a:solidFill>
                  <a:srgbClr val="1F497D">
                    <a:lumMod val="75000"/>
                  </a:srgbClr>
                </a:solidFill>
                <a:latin typeface="微軟正黑體" pitchFamily="34" charset="-120"/>
                <a:ea typeface="微軟正黑體" pitchFamily="34" charset="-120"/>
              </a:rPr>
              <a:t>.</a:t>
            </a:r>
            <a:endParaRPr kumimoji="0" lang="zh-TW" altLang="en-US" sz="1200" b="0" dirty="0">
              <a:solidFill>
                <a:srgbClr val="1F497D">
                  <a:lumMod val="75000"/>
                </a:srgbClr>
              </a:solidFill>
              <a:latin typeface="微軟正黑體" pitchFamily="34" charset="-120"/>
              <a:ea typeface="微軟正黑體" pitchFamily="34" charset="-120"/>
            </a:endParaRPr>
          </a:p>
        </p:txBody>
      </p:sp>
      <p:sp>
        <p:nvSpPr>
          <p:cNvPr id="8" name="AutoShape 9"/>
          <p:cNvSpPr>
            <a:spLocks noChangeArrowheads="1"/>
          </p:cNvSpPr>
          <p:nvPr/>
        </p:nvSpPr>
        <p:spPr bwMode="gray">
          <a:xfrm>
            <a:off x="296356" y="922014"/>
            <a:ext cx="4548374" cy="2362989"/>
          </a:xfrm>
          <a:prstGeom prst="roundRect">
            <a:avLst>
              <a:gd name="adj" fmla="val 9106"/>
            </a:avLst>
          </a:prstGeom>
          <a:noFill/>
          <a:ln w="25400">
            <a:solidFill>
              <a:schemeClr val="accent1"/>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10" name="AutoShape 4"/>
          <p:cNvSpPr>
            <a:spLocks noChangeArrowheads="1"/>
          </p:cNvSpPr>
          <p:nvPr/>
        </p:nvSpPr>
        <p:spPr bwMode="gray">
          <a:xfrm>
            <a:off x="350490" y="3467313"/>
            <a:ext cx="4617326" cy="2719745"/>
          </a:xfrm>
          <a:prstGeom prst="roundRect">
            <a:avLst>
              <a:gd name="adj" fmla="val 5400"/>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11" name="AutoShape 4"/>
          <p:cNvSpPr>
            <a:spLocks noChangeArrowheads="1"/>
          </p:cNvSpPr>
          <p:nvPr/>
        </p:nvSpPr>
        <p:spPr bwMode="gray">
          <a:xfrm>
            <a:off x="4976871" y="922014"/>
            <a:ext cx="4602511" cy="2362989"/>
          </a:xfrm>
          <a:prstGeom prst="roundRect">
            <a:avLst>
              <a:gd name="adj" fmla="val 5431"/>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12" name="AutoShape 4"/>
          <p:cNvSpPr>
            <a:spLocks noChangeArrowheads="1"/>
          </p:cNvSpPr>
          <p:nvPr/>
        </p:nvSpPr>
        <p:spPr bwMode="gray">
          <a:xfrm>
            <a:off x="5031009" y="3467308"/>
            <a:ext cx="4602512" cy="2709207"/>
          </a:xfrm>
          <a:prstGeom prst="roundRect">
            <a:avLst>
              <a:gd name="adj" fmla="val 5431"/>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graphicFrame>
        <p:nvGraphicFramePr>
          <p:cNvPr id="2" name="物件 1"/>
          <p:cNvGraphicFramePr>
            <a:graphicFrameLocks noChangeAspect="1"/>
          </p:cNvGraphicFramePr>
          <p:nvPr>
            <p:extLst>
              <p:ext uri="{D42A27DB-BD31-4B8C-83A1-F6EECF244321}">
                <p14:modId xmlns:p14="http://schemas.microsoft.com/office/powerpoint/2010/main" val="1852926338"/>
              </p:ext>
            </p:extLst>
          </p:nvPr>
        </p:nvGraphicFramePr>
        <p:xfrm>
          <a:off x="5006001" y="3614399"/>
          <a:ext cx="4615303" cy="2414984"/>
        </p:xfrm>
        <a:graphic>
          <a:graphicData uri="http://schemas.openxmlformats.org/presentationml/2006/ole">
            <mc:AlternateContent xmlns:mc="http://schemas.openxmlformats.org/markup-compatibility/2006">
              <mc:Choice xmlns:v="urn:schemas-microsoft-com:vml" Requires="v">
                <p:oleObj spid="_x0000_s9449" name="工作表" r:id="rId10" imgW="4030885" imgH="2285907" progId="Excel.Sheet.12">
                  <p:link updateAutomatic="1"/>
                </p:oleObj>
              </mc:Choice>
              <mc:Fallback>
                <p:oleObj name="工作表" r:id="rId10" imgW="4030885" imgH="2285907" progId="Excel.Sheet.12">
                  <p:link updateAutomatic="1"/>
                  <p:pic>
                    <p:nvPicPr>
                      <p:cNvPr id="0" name=""/>
                      <p:cNvPicPr/>
                      <p:nvPr/>
                    </p:nvPicPr>
                    <p:blipFill>
                      <a:blip r:embed="rId11"/>
                      <a:stretch>
                        <a:fillRect/>
                      </a:stretch>
                    </p:blipFill>
                    <p:spPr>
                      <a:xfrm>
                        <a:off x="5006001" y="3614399"/>
                        <a:ext cx="4615303" cy="2414984"/>
                      </a:xfrm>
                      <a:prstGeom prst="rect">
                        <a:avLst/>
                      </a:prstGeom>
                    </p:spPr>
                  </p:pic>
                </p:oleObj>
              </mc:Fallback>
            </mc:AlternateContent>
          </a:graphicData>
        </a:graphic>
      </p:graphicFrame>
      <p:sp>
        <p:nvSpPr>
          <p:cNvPr id="13" name="投影片編號版面配置區 5"/>
          <p:cNvSpPr>
            <a:spLocks noGrp="1"/>
          </p:cNvSpPr>
          <p:nvPr>
            <p:ph type="sldNum" sz="quarter" idx="12"/>
          </p:nvPr>
        </p:nvSpPr>
        <p:spPr>
          <a:xfrm>
            <a:off x="7504011" y="6477601"/>
            <a:ext cx="2311400" cy="365125"/>
          </a:xfrm>
        </p:spPr>
        <p:txBody>
          <a:bodyPr/>
          <a:lstStyle/>
          <a:p>
            <a:fld id="{D2A27846-145B-4549-A26A-EC70AB33CFE3}" type="slidenum">
              <a:rPr lang="zh-TW" altLang="en-US" smtClean="0">
                <a:solidFill>
                  <a:prstClr val="black">
                    <a:lumMod val="50000"/>
                    <a:lumOff val="50000"/>
                  </a:prstClr>
                </a:solidFill>
              </a:rPr>
              <a:pPr/>
              <a:t>47</a:t>
            </a:fld>
            <a:endParaRPr lang="zh-TW" altLang="en-US" dirty="0">
              <a:solidFill>
                <a:prstClr val="black">
                  <a:lumMod val="50000"/>
                  <a:lumOff val="50000"/>
                </a:prstClr>
              </a:solidFill>
            </a:endParaRPr>
          </a:p>
        </p:txBody>
      </p:sp>
    </p:spTree>
    <p:extLst>
      <p:ext uri="{BB962C8B-B14F-4D97-AF65-F5344CB8AC3E}">
        <p14:creationId xmlns:p14="http://schemas.microsoft.com/office/powerpoint/2010/main" val="400995601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投影片編號版面配置區 5"/>
          <p:cNvSpPr>
            <a:spLocks noGrp="1"/>
          </p:cNvSpPr>
          <p:nvPr>
            <p:ph type="sldNum" sz="quarter" idx="12"/>
          </p:nvPr>
        </p:nvSpPr>
        <p:spPr>
          <a:noFill/>
        </p:spPr>
        <p:txBody>
          <a:bodyPr/>
          <a:lstStyle/>
          <a:p>
            <a:fld id="{C4A1A885-0562-4FAF-A85D-5F81CF53C8E3}" type="slidenum">
              <a:rPr lang="en-US" altLang="zh-TW" smtClean="0"/>
              <a:pPr/>
              <a:t>48</a:t>
            </a:fld>
            <a:endParaRPr lang="en-US" altLang="zh-TW" smtClean="0"/>
          </a:p>
        </p:txBody>
      </p:sp>
      <p:pic>
        <p:nvPicPr>
          <p:cNvPr id="38915" name="Picture 4" descr="http://img.jrjimg.cn/2013/03/20130305074834734.jpg"/>
          <p:cNvPicPr>
            <a:picLocks noChangeAspect="1" noChangeArrowheads="1"/>
          </p:cNvPicPr>
          <p:nvPr/>
        </p:nvPicPr>
        <p:blipFill>
          <a:blip r:embed="rId2" cstate="email"/>
          <a:srcRect/>
          <a:stretch>
            <a:fillRect/>
          </a:stretch>
        </p:blipFill>
        <p:spPr bwMode="auto">
          <a:xfrm>
            <a:off x="416496" y="522212"/>
            <a:ext cx="3714750" cy="2476500"/>
          </a:xfrm>
          <a:prstGeom prst="rect">
            <a:avLst/>
          </a:prstGeom>
          <a:noFill/>
          <a:ln w="9525">
            <a:noFill/>
            <a:miter lim="800000"/>
            <a:headEnd/>
            <a:tailEnd/>
          </a:ln>
        </p:spPr>
      </p:pic>
      <p:pic>
        <p:nvPicPr>
          <p:cNvPr id="38916" name="Picture 6" descr="http://images.gamme.com.tw/tata/2013/02/21/u_7708910-3008499.gif"/>
          <p:cNvPicPr>
            <a:picLocks noChangeAspect="1" noChangeArrowheads="1"/>
          </p:cNvPicPr>
          <p:nvPr/>
        </p:nvPicPr>
        <p:blipFill>
          <a:blip r:embed="rId3" cstate="email"/>
          <a:srcRect/>
          <a:stretch>
            <a:fillRect/>
          </a:stretch>
        </p:blipFill>
        <p:spPr bwMode="auto">
          <a:xfrm>
            <a:off x="297434" y="3119047"/>
            <a:ext cx="3952875" cy="3467100"/>
          </a:xfrm>
          <a:prstGeom prst="rect">
            <a:avLst/>
          </a:prstGeom>
          <a:noFill/>
          <a:ln w="9525">
            <a:noFill/>
            <a:miter lim="800000"/>
            <a:headEnd/>
            <a:tailEnd/>
          </a:ln>
        </p:spPr>
      </p:pic>
      <p:pic>
        <p:nvPicPr>
          <p:cNvPr id="38917" name="Picture 9" descr="http://www.chinatimes.com/newsphoto/2013-12-14/Clipping/656/N05A00_T_01_03.jpg"/>
          <p:cNvPicPr>
            <a:picLocks noChangeAspect="1" noChangeArrowheads="1"/>
          </p:cNvPicPr>
          <p:nvPr/>
        </p:nvPicPr>
        <p:blipFill>
          <a:blip r:embed="rId4" cstate="email"/>
          <a:srcRect/>
          <a:stretch>
            <a:fillRect/>
          </a:stretch>
        </p:blipFill>
        <p:spPr bwMode="auto">
          <a:xfrm>
            <a:off x="4381500" y="522212"/>
            <a:ext cx="5524500" cy="2857500"/>
          </a:xfrm>
          <a:prstGeom prst="rect">
            <a:avLst/>
          </a:prstGeom>
          <a:noFill/>
          <a:ln w="9525">
            <a:noFill/>
            <a:miter lim="800000"/>
            <a:headEnd/>
            <a:tailEnd/>
          </a:ln>
        </p:spPr>
      </p:pic>
      <p:pic>
        <p:nvPicPr>
          <p:cNvPr id="64514" name="Picture 2" descr="http://pgw.udn.com.tw/gw/photo.php?u=http://uc.udn.com.tw/photo/2015/01/08/2/478561.jpg&amp;w=700&amp;h=1000"/>
          <p:cNvPicPr>
            <a:picLocks noChangeAspect="1" noChangeArrowheads="1"/>
          </p:cNvPicPr>
          <p:nvPr/>
        </p:nvPicPr>
        <p:blipFill>
          <a:blip r:embed="rId5" cstate="print"/>
          <a:srcRect/>
          <a:stretch>
            <a:fillRect/>
          </a:stretch>
        </p:blipFill>
        <p:spPr bwMode="auto">
          <a:xfrm>
            <a:off x="4520952" y="3394653"/>
            <a:ext cx="4705350" cy="3048000"/>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2"/>
          <p:cNvSpPr>
            <a:spLocks noGrp="1" noChangeArrowheads="1"/>
          </p:cNvSpPr>
          <p:nvPr>
            <p:ph type="title"/>
          </p:nvPr>
        </p:nvSpPr>
        <p:spPr/>
        <p:txBody>
          <a:bodyPr/>
          <a:lstStyle/>
          <a:p>
            <a:pPr>
              <a:defRPr/>
            </a:pPr>
            <a:r>
              <a:rPr lang="zh-TW" altLang="en-US" dirty="0"/>
              <a:t>十二五解決相關難題</a:t>
            </a:r>
          </a:p>
        </p:txBody>
      </p:sp>
      <p:sp>
        <p:nvSpPr>
          <p:cNvPr id="39938" name="投影片編號版面配置區 5"/>
          <p:cNvSpPr>
            <a:spLocks noGrp="1"/>
          </p:cNvSpPr>
          <p:nvPr>
            <p:ph type="sldNum" sz="quarter" idx="12"/>
          </p:nvPr>
        </p:nvSpPr>
        <p:spPr>
          <a:noFill/>
        </p:spPr>
        <p:txBody>
          <a:bodyPr/>
          <a:lstStyle/>
          <a:p>
            <a:pPr algn="ctr"/>
            <a:fld id="{CA36A87C-0C78-45B3-90BB-C845FFC30219}" type="slidenum">
              <a:rPr lang="en-US" altLang="zh-TW" b="0" smtClean="0">
                <a:solidFill>
                  <a:srgbClr val="FFFFFF"/>
                </a:solidFill>
              </a:rPr>
              <a:pPr algn="ctr"/>
              <a:t>49</a:t>
            </a:fld>
            <a:endParaRPr lang="en-US" altLang="zh-TW" b="0" smtClean="0">
              <a:solidFill>
                <a:srgbClr val="FFFFFF"/>
              </a:solidFill>
            </a:endParaRPr>
          </a:p>
        </p:txBody>
      </p:sp>
      <p:sp>
        <p:nvSpPr>
          <p:cNvPr id="37891" name="AutoShape 3"/>
          <p:cNvSpPr>
            <a:spLocks noChangeArrowheads="1"/>
          </p:cNvSpPr>
          <p:nvPr/>
        </p:nvSpPr>
        <p:spPr bwMode="auto">
          <a:xfrm>
            <a:off x="781090" y="1319916"/>
            <a:ext cx="1404937" cy="720725"/>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zh-TW" altLang="en-US" sz="2400" dirty="0"/>
              <a:t>保增長</a:t>
            </a:r>
          </a:p>
        </p:txBody>
      </p:sp>
      <p:sp>
        <p:nvSpPr>
          <p:cNvPr id="37892" name="AutoShape 4"/>
          <p:cNvSpPr>
            <a:spLocks noChangeArrowheads="1"/>
          </p:cNvSpPr>
          <p:nvPr/>
        </p:nvSpPr>
        <p:spPr bwMode="auto">
          <a:xfrm>
            <a:off x="781090" y="4775995"/>
            <a:ext cx="1404937" cy="720725"/>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zh-TW" altLang="en-US" sz="2400" dirty="0"/>
              <a:t>控通膨</a:t>
            </a:r>
          </a:p>
        </p:txBody>
      </p:sp>
      <p:sp>
        <p:nvSpPr>
          <p:cNvPr id="37893" name="AutoShape 5"/>
          <p:cNvSpPr>
            <a:spLocks noChangeArrowheads="1"/>
          </p:cNvSpPr>
          <p:nvPr/>
        </p:nvSpPr>
        <p:spPr bwMode="auto">
          <a:xfrm>
            <a:off x="781090" y="3336045"/>
            <a:ext cx="1404937" cy="720725"/>
          </a:xfrm>
          <a:prstGeom prst="roundRect">
            <a:avLst>
              <a:gd name="adj" fmla="val 16667"/>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zh-TW" altLang="en-US" sz="2400" dirty="0">
                <a:solidFill>
                  <a:srgbClr val="C00000"/>
                </a:solidFill>
              </a:rPr>
              <a:t>調結構</a:t>
            </a:r>
          </a:p>
        </p:txBody>
      </p:sp>
      <p:sp>
        <p:nvSpPr>
          <p:cNvPr id="37894" name="AutoShape 6"/>
          <p:cNvSpPr>
            <a:spLocks noChangeArrowheads="1"/>
          </p:cNvSpPr>
          <p:nvPr/>
        </p:nvSpPr>
        <p:spPr bwMode="auto">
          <a:xfrm>
            <a:off x="2730546" y="1319916"/>
            <a:ext cx="6396037" cy="720725"/>
          </a:xfrm>
          <a:prstGeom prst="roundRect">
            <a:avLst>
              <a:gd name="adj" fmla="val 16667"/>
            </a:avLst>
          </a:prstGeom>
          <a:gradFill rotWithShape="1">
            <a:gsLst>
              <a:gs pos="0">
                <a:srgbClr val="3366FF"/>
              </a:gs>
              <a:gs pos="50000">
                <a:srgbClr val="3366FF">
                  <a:gamma/>
                  <a:tint val="0"/>
                  <a:invGamma/>
                </a:srgbClr>
              </a:gs>
              <a:gs pos="100000">
                <a:srgbClr val="3366FF"/>
              </a:gs>
            </a:gsLst>
            <a:lin ang="5400000" scaled="1"/>
          </a:gradFill>
          <a:ln w="9525">
            <a:solidFill>
              <a:schemeClr val="tx1"/>
            </a:solidFill>
            <a:round/>
            <a:headEnd/>
            <a:tailEnd/>
          </a:ln>
          <a:effectLst>
            <a:outerShdw dist="107763" dir="2700000" algn="ctr" rotWithShape="0">
              <a:schemeClr val="bg2">
                <a:alpha val="50000"/>
              </a:schemeClr>
            </a:outerShdw>
          </a:effectLst>
        </p:spPr>
        <p:txBody>
          <a:bodyPr wrap="none" anchor="ctr"/>
          <a:lstStyle/>
          <a:p>
            <a:pPr>
              <a:defRPr/>
            </a:pPr>
            <a:r>
              <a:rPr lang="zh-TW" altLang="en-US" sz="2200" dirty="0">
                <a:latin typeface="+mn-ea"/>
                <a:ea typeface="+mn-ea"/>
              </a:rPr>
              <a:t>經濟結構</a:t>
            </a:r>
            <a:r>
              <a:rPr lang="en-US" altLang="zh-TW" sz="2200" dirty="0">
                <a:latin typeface="+mn-ea"/>
                <a:ea typeface="+mn-ea"/>
              </a:rPr>
              <a:t>-</a:t>
            </a:r>
            <a:r>
              <a:rPr lang="zh-TW" altLang="en-US" sz="2200" dirty="0">
                <a:latin typeface="+mn-ea"/>
                <a:ea typeface="+mn-ea"/>
              </a:rPr>
              <a:t>增消費調投資、包容式增長</a:t>
            </a:r>
          </a:p>
        </p:txBody>
      </p:sp>
      <p:sp>
        <p:nvSpPr>
          <p:cNvPr id="37895" name="AutoShape 7"/>
          <p:cNvSpPr>
            <a:spLocks noChangeArrowheads="1"/>
          </p:cNvSpPr>
          <p:nvPr/>
        </p:nvSpPr>
        <p:spPr bwMode="auto">
          <a:xfrm>
            <a:off x="2730546" y="4777583"/>
            <a:ext cx="6396037" cy="719137"/>
          </a:xfrm>
          <a:prstGeom prst="roundRect">
            <a:avLst>
              <a:gd name="adj" fmla="val 16667"/>
            </a:avLst>
          </a:prstGeom>
          <a:gradFill rotWithShape="1">
            <a:gsLst>
              <a:gs pos="0">
                <a:srgbClr val="FF99CC"/>
              </a:gs>
              <a:gs pos="50000">
                <a:srgbClr val="FF99CC">
                  <a:gamma/>
                  <a:tint val="40000"/>
                  <a:invGamma/>
                </a:srgbClr>
              </a:gs>
              <a:gs pos="100000">
                <a:srgbClr val="FF99CC"/>
              </a:gs>
            </a:gsLst>
            <a:lin ang="5400000" scaled="1"/>
          </a:gradFill>
          <a:ln w="9525">
            <a:solidFill>
              <a:schemeClr val="tx1"/>
            </a:solidFill>
            <a:round/>
            <a:headEnd/>
            <a:tailEnd/>
          </a:ln>
          <a:effectLst>
            <a:outerShdw dist="107763" dir="2700000" algn="ctr" rotWithShape="0">
              <a:schemeClr val="bg2">
                <a:alpha val="50000"/>
              </a:schemeClr>
            </a:outerShdw>
          </a:effectLst>
        </p:spPr>
        <p:txBody>
          <a:bodyPr wrap="none" anchor="ctr"/>
          <a:lstStyle/>
          <a:p>
            <a:pPr>
              <a:defRPr/>
            </a:pPr>
            <a:r>
              <a:rPr lang="zh-TW" altLang="en-US" sz="2200" dirty="0">
                <a:latin typeface="+mn-ea"/>
                <a:ea typeface="+mn-ea"/>
              </a:rPr>
              <a:t>產業結構</a:t>
            </a:r>
            <a:r>
              <a:rPr lang="en-US" altLang="zh-TW" sz="2200" dirty="0">
                <a:latin typeface="+mn-ea"/>
                <a:ea typeface="+mn-ea"/>
              </a:rPr>
              <a:t>-</a:t>
            </a:r>
            <a:r>
              <a:rPr lang="zh-TW" altLang="en-US" sz="2200" dirty="0">
                <a:latin typeface="+mn-ea"/>
                <a:ea typeface="+mn-ea"/>
              </a:rPr>
              <a:t>戰略新興產業、生產性服務業</a:t>
            </a:r>
          </a:p>
        </p:txBody>
      </p:sp>
      <p:sp>
        <p:nvSpPr>
          <p:cNvPr id="37897" name="Text Box 9"/>
          <p:cNvSpPr txBox="1">
            <a:spLocks noChangeArrowheads="1"/>
          </p:cNvSpPr>
          <p:nvPr/>
        </p:nvSpPr>
        <p:spPr bwMode="auto">
          <a:xfrm>
            <a:off x="4952999" y="858251"/>
            <a:ext cx="1636713" cy="461665"/>
          </a:xfrm>
          <a:prstGeom prst="rect">
            <a:avLst/>
          </a:prstGeom>
          <a:noFill/>
          <a:ln w="9525">
            <a:noFill/>
            <a:miter lim="800000"/>
            <a:headEnd/>
            <a:tailEnd/>
          </a:ln>
          <a:effectLst/>
        </p:spPr>
        <p:txBody>
          <a:bodyPr wrap="square">
            <a:spAutoFit/>
          </a:bodyPr>
          <a:lstStyle/>
          <a:p>
            <a:pPr>
              <a:spcBef>
                <a:spcPct val="50000"/>
              </a:spcBef>
              <a:defRPr/>
            </a:pPr>
            <a:r>
              <a:rPr lang="en-US" altLang="zh-TW" sz="2400" dirty="0">
                <a:solidFill>
                  <a:srgbClr val="CC0000"/>
                </a:solidFill>
                <a:effectLst>
                  <a:outerShdw blurRad="38100" dist="38100" dir="2700000" algn="tl">
                    <a:srgbClr val="C0C0C0"/>
                  </a:outerShdw>
                </a:effectLst>
                <a:latin typeface="+mn-ea"/>
                <a:ea typeface="+mn-ea"/>
              </a:rPr>
              <a:t>12-5</a:t>
            </a:r>
            <a:r>
              <a:rPr lang="zh-TW" altLang="en-US" sz="2400" dirty="0">
                <a:solidFill>
                  <a:srgbClr val="CC0000"/>
                </a:solidFill>
                <a:effectLst>
                  <a:outerShdw blurRad="38100" dist="38100" dir="2700000" algn="tl">
                    <a:srgbClr val="C0C0C0"/>
                  </a:outerShdw>
                </a:effectLst>
                <a:latin typeface="+mn-ea"/>
                <a:ea typeface="+mn-ea"/>
              </a:rPr>
              <a:t>規劃</a:t>
            </a:r>
          </a:p>
        </p:txBody>
      </p:sp>
      <p:sp>
        <p:nvSpPr>
          <p:cNvPr id="37900" name="AutoShape 12"/>
          <p:cNvSpPr>
            <a:spLocks noChangeArrowheads="1"/>
          </p:cNvSpPr>
          <p:nvPr/>
        </p:nvSpPr>
        <p:spPr bwMode="auto">
          <a:xfrm>
            <a:off x="2730546" y="3048704"/>
            <a:ext cx="6396037" cy="720725"/>
          </a:xfrm>
          <a:prstGeom prst="roundRect">
            <a:avLst>
              <a:gd name="adj" fmla="val 16667"/>
            </a:avLst>
          </a:prstGeom>
          <a:gradFill rotWithShape="1">
            <a:gsLst>
              <a:gs pos="0">
                <a:srgbClr val="FFFF99">
                  <a:gamma/>
                  <a:tint val="0"/>
                  <a:invGamma/>
                </a:srgbClr>
              </a:gs>
              <a:gs pos="100000">
                <a:srgbClr val="FFFF99"/>
              </a:gs>
            </a:gsLst>
            <a:path path="shape">
              <a:fillToRect l="50000" t="50000" r="50000" b="50000"/>
            </a:path>
          </a:gradFill>
          <a:ln w="9525">
            <a:solidFill>
              <a:schemeClr val="tx1"/>
            </a:solidFill>
            <a:round/>
            <a:headEnd/>
            <a:tailEnd/>
          </a:ln>
          <a:effectLst>
            <a:outerShdw dist="107763" dir="2700000" algn="ctr" rotWithShape="0">
              <a:schemeClr val="bg2">
                <a:alpha val="50000"/>
              </a:schemeClr>
            </a:outerShdw>
          </a:effectLst>
        </p:spPr>
        <p:txBody>
          <a:bodyPr wrap="none" anchor="ctr"/>
          <a:lstStyle/>
          <a:p>
            <a:pPr>
              <a:defRPr/>
            </a:pPr>
            <a:r>
              <a:rPr lang="zh-TW" altLang="en-US" sz="2200" dirty="0">
                <a:latin typeface="+mn-ea"/>
                <a:ea typeface="+mn-ea"/>
              </a:rPr>
              <a:t>區域結構</a:t>
            </a:r>
            <a:r>
              <a:rPr lang="en-US" altLang="zh-TW" sz="2200" dirty="0">
                <a:latin typeface="+mn-ea"/>
                <a:ea typeface="+mn-ea"/>
              </a:rPr>
              <a:t>-</a:t>
            </a:r>
            <a:r>
              <a:rPr lang="zh-TW" altLang="en-US" sz="2200" dirty="0">
                <a:latin typeface="+mn-ea"/>
                <a:ea typeface="+mn-ea"/>
              </a:rPr>
              <a:t>中西部、城鎮化</a:t>
            </a:r>
          </a:p>
        </p:txBody>
      </p:sp>
      <p:sp>
        <p:nvSpPr>
          <p:cNvPr id="39947" name="Line 16"/>
          <p:cNvSpPr>
            <a:spLocks noChangeShapeType="1"/>
          </p:cNvSpPr>
          <p:nvPr/>
        </p:nvSpPr>
        <p:spPr bwMode="auto">
          <a:xfrm>
            <a:off x="2417801" y="1680299"/>
            <a:ext cx="0" cy="2016125"/>
          </a:xfrm>
          <a:prstGeom prst="line">
            <a:avLst/>
          </a:prstGeom>
          <a:noFill/>
          <a:ln w="9525">
            <a:solidFill>
              <a:schemeClr val="tx1"/>
            </a:solidFill>
            <a:round/>
            <a:headEnd/>
            <a:tailEnd/>
          </a:ln>
        </p:spPr>
        <p:txBody>
          <a:bodyPr/>
          <a:lstStyle/>
          <a:p>
            <a:endParaRPr lang="zh-TW" altLang="en-US"/>
          </a:p>
        </p:txBody>
      </p:sp>
      <p:sp>
        <p:nvSpPr>
          <p:cNvPr id="39948" name="Line 17"/>
          <p:cNvSpPr>
            <a:spLocks noChangeShapeType="1"/>
          </p:cNvSpPr>
          <p:nvPr/>
        </p:nvSpPr>
        <p:spPr bwMode="auto">
          <a:xfrm>
            <a:off x="2262231" y="3696399"/>
            <a:ext cx="155575" cy="0"/>
          </a:xfrm>
          <a:prstGeom prst="line">
            <a:avLst/>
          </a:prstGeom>
          <a:noFill/>
          <a:ln w="9525">
            <a:solidFill>
              <a:schemeClr val="tx1"/>
            </a:solidFill>
            <a:round/>
            <a:headEnd/>
            <a:tailEnd/>
          </a:ln>
        </p:spPr>
        <p:txBody>
          <a:bodyPr/>
          <a:lstStyle/>
          <a:p>
            <a:endParaRPr lang="zh-TW" altLang="en-US"/>
          </a:p>
        </p:txBody>
      </p:sp>
      <p:sp>
        <p:nvSpPr>
          <p:cNvPr id="39949" name="Line 18"/>
          <p:cNvSpPr>
            <a:spLocks noChangeShapeType="1"/>
          </p:cNvSpPr>
          <p:nvPr/>
        </p:nvSpPr>
        <p:spPr bwMode="auto">
          <a:xfrm>
            <a:off x="2262231" y="1680274"/>
            <a:ext cx="155575" cy="0"/>
          </a:xfrm>
          <a:prstGeom prst="line">
            <a:avLst/>
          </a:prstGeom>
          <a:noFill/>
          <a:ln w="9525">
            <a:solidFill>
              <a:schemeClr val="tx1"/>
            </a:solidFill>
            <a:round/>
            <a:headEnd/>
            <a:tailEnd/>
          </a:ln>
        </p:spPr>
        <p:txBody>
          <a:bodyPr/>
          <a:lstStyle/>
          <a:p>
            <a:endParaRPr lang="zh-TW" altLang="en-US"/>
          </a:p>
        </p:txBody>
      </p:sp>
      <p:sp>
        <p:nvSpPr>
          <p:cNvPr id="39950" name="Line 19"/>
          <p:cNvSpPr>
            <a:spLocks noChangeShapeType="1"/>
          </p:cNvSpPr>
          <p:nvPr/>
        </p:nvSpPr>
        <p:spPr bwMode="auto">
          <a:xfrm>
            <a:off x="2417802" y="2615312"/>
            <a:ext cx="157164" cy="0"/>
          </a:xfrm>
          <a:prstGeom prst="line">
            <a:avLst/>
          </a:prstGeom>
          <a:noFill/>
          <a:ln w="9525">
            <a:solidFill>
              <a:schemeClr val="tx1"/>
            </a:solidFill>
            <a:round/>
            <a:headEnd/>
            <a:tailEnd/>
          </a:ln>
        </p:spPr>
        <p:txBody>
          <a:bodyPr/>
          <a:lstStyle/>
          <a:p>
            <a:endParaRPr lang="zh-TW" altLang="en-US"/>
          </a:p>
        </p:txBody>
      </p:sp>
      <p:sp>
        <p:nvSpPr>
          <p:cNvPr id="39951" name="Line 20"/>
          <p:cNvSpPr>
            <a:spLocks noChangeShapeType="1"/>
          </p:cNvSpPr>
          <p:nvPr/>
        </p:nvSpPr>
        <p:spPr bwMode="auto">
          <a:xfrm>
            <a:off x="2574964" y="1680274"/>
            <a:ext cx="0" cy="3455988"/>
          </a:xfrm>
          <a:prstGeom prst="line">
            <a:avLst/>
          </a:prstGeom>
          <a:noFill/>
          <a:ln w="9525">
            <a:solidFill>
              <a:schemeClr val="tx1"/>
            </a:solidFill>
            <a:round/>
            <a:headEnd/>
            <a:tailEnd/>
          </a:ln>
        </p:spPr>
        <p:txBody>
          <a:bodyPr/>
          <a:lstStyle/>
          <a:p>
            <a:endParaRPr lang="zh-TW" altLang="en-US"/>
          </a:p>
        </p:txBody>
      </p:sp>
      <p:sp>
        <p:nvSpPr>
          <p:cNvPr id="39952" name="Line 21"/>
          <p:cNvSpPr>
            <a:spLocks noChangeShapeType="1"/>
          </p:cNvSpPr>
          <p:nvPr/>
        </p:nvSpPr>
        <p:spPr bwMode="auto">
          <a:xfrm>
            <a:off x="2574972" y="5136262"/>
            <a:ext cx="155575" cy="0"/>
          </a:xfrm>
          <a:prstGeom prst="line">
            <a:avLst/>
          </a:prstGeom>
          <a:noFill/>
          <a:ln w="9525">
            <a:solidFill>
              <a:schemeClr val="tx1"/>
            </a:solidFill>
            <a:round/>
            <a:headEnd/>
            <a:tailEnd type="triangle" w="med" len="med"/>
          </a:ln>
        </p:spPr>
        <p:txBody>
          <a:bodyPr/>
          <a:lstStyle/>
          <a:p>
            <a:endParaRPr lang="zh-TW" altLang="en-US"/>
          </a:p>
        </p:txBody>
      </p:sp>
      <p:sp>
        <p:nvSpPr>
          <p:cNvPr id="39953" name="Line 22"/>
          <p:cNvSpPr>
            <a:spLocks noChangeShapeType="1"/>
          </p:cNvSpPr>
          <p:nvPr/>
        </p:nvSpPr>
        <p:spPr bwMode="auto">
          <a:xfrm>
            <a:off x="2574972" y="1680274"/>
            <a:ext cx="155575" cy="0"/>
          </a:xfrm>
          <a:prstGeom prst="line">
            <a:avLst/>
          </a:prstGeom>
          <a:noFill/>
          <a:ln w="9525">
            <a:solidFill>
              <a:schemeClr val="tx1"/>
            </a:solidFill>
            <a:round/>
            <a:headEnd/>
            <a:tailEnd type="triangle" w="med" len="med"/>
          </a:ln>
        </p:spPr>
        <p:txBody>
          <a:bodyPr/>
          <a:lstStyle/>
          <a:p>
            <a:endParaRPr lang="zh-TW" altLang="en-US"/>
          </a:p>
        </p:txBody>
      </p:sp>
      <p:sp>
        <p:nvSpPr>
          <p:cNvPr id="36882" name="Text Box 23"/>
          <p:cNvSpPr txBox="1">
            <a:spLocks noChangeArrowheads="1"/>
          </p:cNvSpPr>
          <p:nvPr/>
        </p:nvSpPr>
        <p:spPr bwMode="auto">
          <a:xfrm>
            <a:off x="2965531" y="2112074"/>
            <a:ext cx="6084887" cy="738188"/>
          </a:xfrm>
          <a:prstGeom prst="rect">
            <a:avLst/>
          </a:prstGeom>
          <a:noFill/>
          <a:ln w="9525">
            <a:noFill/>
            <a:miter lim="800000"/>
            <a:headEnd/>
            <a:tailEnd/>
          </a:ln>
        </p:spPr>
        <p:txBody>
          <a:bodyPr>
            <a:spAutoFit/>
          </a:bodyPr>
          <a:lstStyle/>
          <a:p>
            <a:pPr>
              <a:lnSpc>
                <a:spcPct val="80000"/>
              </a:lnSpc>
              <a:spcBef>
                <a:spcPct val="50000"/>
              </a:spcBef>
              <a:defRPr/>
            </a:pPr>
            <a:r>
              <a:rPr lang="en-US" altLang="zh-TW" sz="2000" dirty="0">
                <a:latin typeface="+mn-ea"/>
                <a:ea typeface="+mn-ea"/>
              </a:rPr>
              <a:t>1.</a:t>
            </a:r>
            <a:r>
              <a:rPr lang="zh-TW" altLang="en-US" sz="2000" dirty="0">
                <a:latin typeface="+mn-ea"/>
                <a:ea typeface="+mn-ea"/>
              </a:rPr>
              <a:t>內需高於外需、消費高於投資、民間優於政府</a:t>
            </a:r>
          </a:p>
          <a:p>
            <a:pPr>
              <a:lnSpc>
                <a:spcPct val="80000"/>
              </a:lnSpc>
              <a:spcBef>
                <a:spcPct val="50000"/>
              </a:spcBef>
              <a:defRPr/>
            </a:pPr>
            <a:r>
              <a:rPr lang="en-US" altLang="zh-TW" sz="2000" dirty="0">
                <a:latin typeface="+mn-ea"/>
                <a:ea typeface="+mn-ea"/>
              </a:rPr>
              <a:t>2.</a:t>
            </a:r>
            <a:r>
              <a:rPr lang="zh-TW" altLang="en-US" sz="2000" dirty="0">
                <a:latin typeface="+mn-ea"/>
                <a:ea typeface="+mn-ea"/>
              </a:rPr>
              <a:t>收入分配制度改善，民眾所得與經濟成長同步</a:t>
            </a:r>
          </a:p>
        </p:txBody>
      </p:sp>
      <p:sp>
        <p:nvSpPr>
          <p:cNvPr id="39955" name="Text Box 25"/>
          <p:cNvSpPr txBox="1">
            <a:spLocks noChangeArrowheads="1"/>
          </p:cNvSpPr>
          <p:nvPr/>
        </p:nvSpPr>
        <p:spPr bwMode="auto">
          <a:xfrm>
            <a:off x="3043279" y="5496720"/>
            <a:ext cx="5849938" cy="708025"/>
          </a:xfrm>
          <a:prstGeom prst="rect">
            <a:avLst/>
          </a:prstGeom>
          <a:noFill/>
          <a:ln w="9525">
            <a:noFill/>
            <a:miter lim="800000"/>
            <a:headEnd/>
            <a:tailEnd/>
          </a:ln>
        </p:spPr>
        <p:txBody>
          <a:bodyPr>
            <a:spAutoFit/>
          </a:bodyPr>
          <a:lstStyle/>
          <a:p>
            <a:pPr>
              <a:spcBef>
                <a:spcPct val="50000"/>
              </a:spcBef>
            </a:pPr>
            <a:r>
              <a:rPr lang="zh-TW" altLang="en-US" sz="2000" dirty="0">
                <a:latin typeface="微軟正黑體" pitchFamily="34" charset="-120"/>
                <a:ea typeface="微軟正黑體" pitchFamily="34" charset="-120"/>
              </a:rPr>
              <a:t>節能環保、信息科技、生技醫療、新能源、新材料、電動車、高端設備製造</a:t>
            </a:r>
          </a:p>
        </p:txBody>
      </p:sp>
      <p:sp>
        <p:nvSpPr>
          <p:cNvPr id="37914" name="Text Box 26"/>
          <p:cNvSpPr txBox="1">
            <a:spLocks noChangeArrowheads="1"/>
          </p:cNvSpPr>
          <p:nvPr/>
        </p:nvSpPr>
        <p:spPr bwMode="auto">
          <a:xfrm>
            <a:off x="858878" y="5568062"/>
            <a:ext cx="1327148" cy="369332"/>
          </a:xfrm>
          <a:prstGeom prst="rect">
            <a:avLst/>
          </a:prstGeom>
          <a:noFill/>
          <a:ln w="9525">
            <a:noFill/>
            <a:miter lim="800000"/>
            <a:headEnd/>
            <a:tailEnd/>
          </a:ln>
          <a:effectLst/>
        </p:spPr>
        <p:txBody>
          <a:bodyPr wrap="square">
            <a:spAutoFit/>
          </a:bodyPr>
          <a:lstStyle/>
          <a:p>
            <a:pPr algn="ctr">
              <a:spcBef>
                <a:spcPct val="50000"/>
              </a:spcBef>
              <a:defRPr/>
            </a:pPr>
            <a:r>
              <a:rPr lang="en-US" altLang="zh-TW" dirty="0">
                <a:effectLst>
                  <a:outerShdw blurRad="38100" dist="38100" dir="2700000" algn="tl">
                    <a:srgbClr val="C0C0C0"/>
                  </a:outerShdw>
                </a:effectLst>
                <a:latin typeface="+mj-lt"/>
                <a:ea typeface="新細明體" charset="-120"/>
              </a:rPr>
              <a:t>CPI 3%</a:t>
            </a:r>
          </a:p>
        </p:txBody>
      </p:sp>
      <p:sp>
        <p:nvSpPr>
          <p:cNvPr id="37915" name="Text Box 27"/>
          <p:cNvSpPr txBox="1">
            <a:spLocks noChangeArrowheads="1"/>
          </p:cNvSpPr>
          <p:nvPr/>
        </p:nvSpPr>
        <p:spPr bwMode="auto">
          <a:xfrm>
            <a:off x="858878" y="2255045"/>
            <a:ext cx="1327148" cy="369332"/>
          </a:xfrm>
          <a:prstGeom prst="rect">
            <a:avLst/>
          </a:prstGeom>
          <a:noFill/>
          <a:ln w="9525">
            <a:noFill/>
            <a:miter lim="800000"/>
            <a:headEnd/>
            <a:tailEnd/>
          </a:ln>
          <a:effectLst/>
        </p:spPr>
        <p:txBody>
          <a:bodyPr wrap="square">
            <a:spAutoFit/>
          </a:bodyPr>
          <a:lstStyle/>
          <a:p>
            <a:pPr>
              <a:spcBef>
                <a:spcPct val="50000"/>
              </a:spcBef>
              <a:defRPr/>
            </a:pPr>
            <a:r>
              <a:rPr lang="en-US" altLang="zh-TW" dirty="0">
                <a:effectLst>
                  <a:outerShdw blurRad="38100" dist="38100" dir="2700000" algn="tl">
                    <a:srgbClr val="C0C0C0"/>
                  </a:outerShdw>
                </a:effectLst>
                <a:latin typeface="+mj-lt"/>
                <a:ea typeface="新細明體" charset="-120"/>
              </a:rPr>
              <a:t>GDP 7.5%</a:t>
            </a:r>
          </a:p>
        </p:txBody>
      </p:sp>
      <p:sp>
        <p:nvSpPr>
          <p:cNvPr id="36886" name="Text Box 28"/>
          <p:cNvSpPr txBox="1">
            <a:spLocks noChangeArrowheads="1"/>
          </p:cNvSpPr>
          <p:nvPr/>
        </p:nvSpPr>
        <p:spPr bwMode="auto">
          <a:xfrm>
            <a:off x="2965489" y="3912299"/>
            <a:ext cx="6361112" cy="738188"/>
          </a:xfrm>
          <a:prstGeom prst="rect">
            <a:avLst/>
          </a:prstGeom>
          <a:noFill/>
          <a:ln w="9525">
            <a:noFill/>
            <a:miter lim="800000"/>
            <a:headEnd/>
            <a:tailEnd/>
          </a:ln>
        </p:spPr>
        <p:txBody>
          <a:bodyPr>
            <a:spAutoFit/>
          </a:bodyPr>
          <a:lstStyle/>
          <a:p>
            <a:pPr>
              <a:lnSpc>
                <a:spcPct val="80000"/>
              </a:lnSpc>
              <a:spcBef>
                <a:spcPct val="50000"/>
              </a:spcBef>
              <a:defRPr/>
            </a:pPr>
            <a:r>
              <a:rPr lang="en-US" altLang="zh-TW" sz="2000" dirty="0">
                <a:latin typeface="+mn-ea"/>
                <a:ea typeface="+mn-ea"/>
              </a:rPr>
              <a:t>1.</a:t>
            </a:r>
            <a:r>
              <a:rPr lang="zh-TW" altLang="en-US" sz="2000" dirty="0">
                <a:latin typeface="+mn-ea"/>
                <a:ea typeface="+mn-ea"/>
              </a:rPr>
              <a:t>開發大西部，提高中西部的經濟發展</a:t>
            </a:r>
          </a:p>
          <a:p>
            <a:pPr>
              <a:lnSpc>
                <a:spcPct val="80000"/>
              </a:lnSpc>
              <a:spcBef>
                <a:spcPct val="50000"/>
              </a:spcBef>
              <a:defRPr/>
            </a:pPr>
            <a:r>
              <a:rPr lang="en-US" altLang="zh-TW" sz="2000" dirty="0">
                <a:latin typeface="+mn-ea"/>
                <a:ea typeface="+mn-ea"/>
              </a:rPr>
              <a:t>2.</a:t>
            </a:r>
            <a:r>
              <a:rPr lang="zh-TW" altLang="en-US" sz="2000" dirty="0">
                <a:latin typeface="+mn-ea"/>
                <a:ea typeface="+mn-ea"/>
              </a:rPr>
              <a:t>提高城鎮化、解決三農問題</a:t>
            </a:r>
            <a:r>
              <a:rPr lang="en-US" altLang="zh-TW" sz="2000" dirty="0">
                <a:latin typeface="+mn-ea"/>
                <a:ea typeface="+mn-ea"/>
              </a:rPr>
              <a:t>(</a:t>
            </a:r>
            <a:r>
              <a:rPr lang="zh-TW" altLang="en-US" sz="2000" dirty="0">
                <a:latin typeface="+mn-ea"/>
                <a:ea typeface="+mn-ea"/>
              </a:rPr>
              <a:t>農民、農業、農村</a:t>
            </a:r>
            <a:r>
              <a:rPr lang="en-US" altLang="zh-TW" sz="2000" dirty="0">
                <a:latin typeface="+mn-ea"/>
                <a:ea typeface="+mn-ea"/>
              </a:rPr>
              <a:t>)</a:t>
            </a:r>
          </a:p>
        </p:txBody>
      </p:sp>
      <p:sp>
        <p:nvSpPr>
          <p:cNvPr id="39959" name="Line 29"/>
          <p:cNvSpPr>
            <a:spLocks noChangeShapeType="1"/>
          </p:cNvSpPr>
          <p:nvPr/>
        </p:nvSpPr>
        <p:spPr bwMode="auto">
          <a:xfrm>
            <a:off x="2574972" y="3409062"/>
            <a:ext cx="155575" cy="0"/>
          </a:xfrm>
          <a:prstGeom prst="line">
            <a:avLst/>
          </a:prstGeom>
          <a:noFill/>
          <a:ln w="9525">
            <a:solidFill>
              <a:schemeClr val="tx1"/>
            </a:solidFill>
            <a:round/>
            <a:headEnd/>
            <a:tailEnd type="triangle" w="med" len="med"/>
          </a:ln>
        </p:spPr>
        <p:txBody>
          <a:bodyPr/>
          <a:lstStyle/>
          <a:p>
            <a:endParaRPr lang="zh-TW" altLang="en-US"/>
          </a:p>
        </p:txBody>
      </p:sp>
      <p:sp>
        <p:nvSpPr>
          <p:cNvPr id="36888" name="Text Box 30"/>
          <p:cNvSpPr txBox="1">
            <a:spLocks noChangeArrowheads="1"/>
          </p:cNvSpPr>
          <p:nvPr/>
        </p:nvSpPr>
        <p:spPr bwMode="auto">
          <a:xfrm>
            <a:off x="701714" y="6361019"/>
            <a:ext cx="5927725" cy="274638"/>
          </a:xfrm>
          <a:prstGeom prst="rect">
            <a:avLst/>
          </a:prstGeom>
          <a:noFill/>
          <a:ln w="9525">
            <a:noFill/>
            <a:miter lim="800000"/>
            <a:headEnd/>
            <a:tailEnd/>
          </a:ln>
        </p:spPr>
        <p:txBody>
          <a:bodyPr>
            <a:spAutoFit/>
          </a:bodyPr>
          <a:lstStyle/>
          <a:p>
            <a:pPr>
              <a:spcBef>
                <a:spcPct val="50000"/>
              </a:spcBef>
              <a:defRPr/>
            </a:pPr>
            <a:r>
              <a:rPr lang="zh-TW" altLang="en-US" sz="1200" dirty="0">
                <a:latin typeface="+mn-ea"/>
                <a:ea typeface="+mn-ea"/>
              </a:rPr>
              <a:t>資料來源：中國發改委、中國十七屆五中全會會議公報、 </a:t>
            </a:r>
            <a:r>
              <a:rPr lang="en-US" altLang="zh-TW" sz="1200" dirty="0">
                <a:latin typeface="+mn-ea"/>
                <a:ea typeface="+mn-ea"/>
              </a:rPr>
              <a:t>JS</a:t>
            </a:r>
            <a:r>
              <a:rPr lang="zh-TW" altLang="en-US" sz="1200" dirty="0">
                <a:latin typeface="+mn-ea"/>
                <a:ea typeface="+mn-ea"/>
              </a:rPr>
              <a:t>彙整製圖</a:t>
            </a:r>
            <a:endParaRPr lang="zh-TW" altLang="zh-TW" sz="1200" dirty="0">
              <a:latin typeface="+mn-ea"/>
              <a:ea typeface="+mn-ea"/>
            </a:endParaRPr>
          </a:p>
        </p:txBody>
      </p:sp>
      <p:sp>
        <p:nvSpPr>
          <p:cNvPr id="26" name="投影片編號版面配置區 5"/>
          <p:cNvSpPr txBox="1">
            <a:spLocks/>
          </p:cNvSpPr>
          <p:nvPr/>
        </p:nvSpPr>
        <p:spPr>
          <a:xfrm>
            <a:off x="7656411" y="6498340"/>
            <a:ext cx="2311400" cy="365125"/>
          </a:xfrm>
          <a:prstGeom prst="rect">
            <a:avLst/>
          </a:prstGeom>
        </p:spPr>
        <p:txBody>
          <a:bodyPr vert="horz" lIns="91440" tIns="45720" rIns="91440" bIns="45720" rtlCol="0" anchor="ctr"/>
          <a:lstStyle>
            <a:defPPr>
              <a:defRPr lang="zh-TW"/>
            </a:defPPr>
            <a:lvl1pPr algn="r" rtl="0" fontAlgn="base">
              <a:spcBef>
                <a:spcPct val="0"/>
              </a:spcBef>
              <a:spcAft>
                <a:spcPct val="0"/>
              </a:spcAft>
              <a:defRPr kumimoji="1" sz="1200" b="1" kern="1200">
                <a:solidFill>
                  <a:schemeClr val="tx1">
                    <a:lumMod val="50000"/>
                    <a:lumOff val="50000"/>
                  </a:schemeClr>
                </a:solidFill>
                <a:latin typeface="Times New Roman" pitchFamily="18" charset="0"/>
                <a:ea typeface="新細明體" pitchFamily="18" charset="-120"/>
                <a:cs typeface="+mn-cs"/>
              </a:defRPr>
            </a:lvl1pPr>
            <a:lvl2pPr marL="4572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2pPr>
            <a:lvl3pPr marL="9144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3pPr>
            <a:lvl4pPr marL="13716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4pPr>
            <a:lvl5pPr marL="1828800" algn="l" rtl="0" fontAlgn="base">
              <a:spcBef>
                <a:spcPct val="0"/>
              </a:spcBef>
              <a:spcAft>
                <a:spcPct val="0"/>
              </a:spcAft>
              <a:defRPr kumimoji="1" b="1" kern="1200">
                <a:solidFill>
                  <a:schemeClr val="tx1"/>
                </a:solidFill>
                <a:latin typeface="Times New Roman" pitchFamily="18" charset="0"/>
                <a:ea typeface="新細明體" pitchFamily="18" charset="-120"/>
                <a:cs typeface="+mn-cs"/>
              </a:defRPr>
            </a:lvl5pPr>
            <a:lvl6pPr marL="2286000" algn="l" defTabSz="914400" rtl="0" eaLnBrk="1" latinLnBrk="0" hangingPunct="1">
              <a:defRPr kumimoji="1" b="1" kern="1200">
                <a:solidFill>
                  <a:schemeClr val="tx1"/>
                </a:solidFill>
                <a:latin typeface="Times New Roman" pitchFamily="18" charset="0"/>
                <a:ea typeface="新細明體" pitchFamily="18" charset="-120"/>
                <a:cs typeface="+mn-cs"/>
              </a:defRPr>
            </a:lvl6pPr>
            <a:lvl7pPr marL="2743200" algn="l" defTabSz="914400" rtl="0" eaLnBrk="1" latinLnBrk="0" hangingPunct="1">
              <a:defRPr kumimoji="1" b="1" kern="1200">
                <a:solidFill>
                  <a:schemeClr val="tx1"/>
                </a:solidFill>
                <a:latin typeface="Times New Roman" pitchFamily="18" charset="0"/>
                <a:ea typeface="新細明體" pitchFamily="18" charset="-120"/>
                <a:cs typeface="+mn-cs"/>
              </a:defRPr>
            </a:lvl7pPr>
            <a:lvl8pPr marL="3200400" algn="l" defTabSz="914400" rtl="0" eaLnBrk="1" latinLnBrk="0" hangingPunct="1">
              <a:defRPr kumimoji="1" b="1" kern="1200">
                <a:solidFill>
                  <a:schemeClr val="tx1"/>
                </a:solidFill>
                <a:latin typeface="Times New Roman" pitchFamily="18" charset="0"/>
                <a:ea typeface="新細明體" pitchFamily="18" charset="-120"/>
                <a:cs typeface="+mn-cs"/>
              </a:defRPr>
            </a:lvl8pPr>
            <a:lvl9pPr marL="3657600" algn="l" defTabSz="914400" rtl="0" eaLnBrk="1" latinLnBrk="0" hangingPunct="1">
              <a:defRPr kumimoji="1" b="1" kern="1200">
                <a:solidFill>
                  <a:schemeClr val="tx1"/>
                </a:solidFill>
                <a:latin typeface="Times New Roman" pitchFamily="18" charset="0"/>
                <a:ea typeface="新細明體" pitchFamily="18" charset="-120"/>
                <a:cs typeface="+mn-cs"/>
              </a:defRPr>
            </a:lvl9pPr>
          </a:lstStyle>
          <a:p>
            <a:fld id="{D2A27846-145B-4549-A26A-EC70AB33CFE3}" type="slidenum">
              <a:rPr lang="zh-TW" altLang="en-US" smtClean="0">
                <a:solidFill>
                  <a:prstClr val="black">
                    <a:lumMod val="50000"/>
                    <a:lumOff val="50000"/>
                  </a:prstClr>
                </a:solidFill>
              </a:rPr>
              <a:pPr/>
              <a:t>49</a:t>
            </a:fld>
            <a:endParaRPr lang="zh-TW" altLang="en-US" dirty="0">
              <a:solidFill>
                <a:prstClr val="black">
                  <a:lumMod val="50000"/>
                  <a:lumOff val="50000"/>
                </a:prstClr>
              </a:solidFill>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編號版面配置區 1"/>
          <p:cNvSpPr>
            <a:spLocks noGrp="1"/>
          </p:cNvSpPr>
          <p:nvPr>
            <p:ph type="sldNum" sz="quarter" idx="12"/>
          </p:nvPr>
        </p:nvSpPr>
        <p:spPr/>
        <p:txBody>
          <a:bodyPr/>
          <a:lstStyle/>
          <a:p>
            <a:pPr>
              <a:defRPr/>
            </a:pPr>
            <a:fld id="{820BDDF4-40AB-46FE-A25C-6E493031AFAC}" type="slidenum">
              <a:rPr lang="en-US" altLang="zh-TW" smtClean="0"/>
              <a:pPr>
                <a:defRPr/>
              </a:pPr>
              <a:t>50</a:t>
            </a:fld>
            <a:endParaRPr lang="en-US" altLang="zh-TW" dirty="0"/>
          </a:p>
        </p:txBody>
      </p:sp>
      <p:pic>
        <p:nvPicPr>
          <p:cNvPr id="101378" name="Picture 2" descr="http://www.1688.com.au/site1/news/cn/images/2014/04/25/B20BD3BB69C27149E65BB116E80BE84F.jpg?0.539141803840878"/>
          <p:cNvPicPr>
            <a:picLocks noChangeAspect="1" noChangeArrowheads="1"/>
          </p:cNvPicPr>
          <p:nvPr/>
        </p:nvPicPr>
        <p:blipFill>
          <a:blip r:embed="rId2" cstate="print">
            <a:clrChange>
              <a:clrFrom>
                <a:srgbClr val="FEFFFF"/>
              </a:clrFrom>
              <a:clrTo>
                <a:srgbClr val="FEFFFF">
                  <a:alpha val="0"/>
                </a:srgbClr>
              </a:clrTo>
            </a:clrChange>
          </a:blip>
          <a:srcRect/>
          <a:stretch>
            <a:fillRect/>
          </a:stretch>
        </p:blipFill>
        <p:spPr bwMode="auto">
          <a:xfrm>
            <a:off x="56456" y="536486"/>
            <a:ext cx="9649072" cy="632151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a:defRPr/>
            </a:pPr>
            <a:r>
              <a:rPr lang="zh-TW" altLang="en-US" dirty="0"/>
              <a:t>自貿區</a:t>
            </a:r>
          </a:p>
        </p:txBody>
      </p:sp>
      <p:sp>
        <p:nvSpPr>
          <p:cNvPr id="4" name="投影片編號版面配置區 3"/>
          <p:cNvSpPr>
            <a:spLocks noGrp="1"/>
          </p:cNvSpPr>
          <p:nvPr>
            <p:ph type="sldNum" sz="quarter" idx="12"/>
          </p:nvPr>
        </p:nvSpPr>
        <p:spPr/>
        <p:txBody>
          <a:bodyPr/>
          <a:lstStyle/>
          <a:p>
            <a:pPr>
              <a:defRPr/>
            </a:pPr>
            <a:fld id="{000F3984-0CED-4E56-9819-02A35B187B9E}" type="slidenum">
              <a:rPr lang="en-US" altLang="zh-TW" smtClean="0"/>
              <a:pPr>
                <a:defRPr/>
              </a:pPr>
              <a:t>51</a:t>
            </a:fld>
            <a:endParaRPr lang="en-US" altLang="zh-TW" dirty="0"/>
          </a:p>
        </p:txBody>
      </p:sp>
      <p:sp>
        <p:nvSpPr>
          <p:cNvPr id="3" name="內容版面配置區 2"/>
          <p:cNvSpPr>
            <a:spLocks noGrp="1"/>
          </p:cNvSpPr>
          <p:nvPr>
            <p:ph idx="4294967295"/>
          </p:nvPr>
        </p:nvSpPr>
        <p:spPr>
          <a:xfrm>
            <a:off x="0" y="908721"/>
            <a:ext cx="5617870" cy="5544615"/>
          </a:xfrm>
          <a:prstGeom prst="rect">
            <a:avLst/>
          </a:prstGeom>
        </p:spPr>
        <p:txBody>
          <a:bodyPr>
            <a:normAutofit fontScale="70000" lnSpcReduction="20000"/>
          </a:bodyPr>
          <a:lstStyle/>
          <a:p>
            <a:r>
              <a:rPr lang="zh-TW" altLang="en-US" dirty="0" smtClean="0"/>
              <a:t>第</a:t>
            </a:r>
            <a:r>
              <a:rPr lang="en-US" altLang="zh-TW" dirty="0" smtClean="0"/>
              <a:t>22</a:t>
            </a:r>
            <a:r>
              <a:rPr lang="zh-TW" altLang="en-US" dirty="0" smtClean="0"/>
              <a:t>屆亞太</a:t>
            </a:r>
            <a:r>
              <a:rPr lang="zh-TW" altLang="en-US" dirty="0"/>
              <a:t>經濟合作會議</a:t>
            </a:r>
            <a:r>
              <a:rPr lang="zh-TW" altLang="en-US" dirty="0" smtClean="0"/>
              <a:t>（</a:t>
            </a:r>
            <a:r>
              <a:rPr lang="en-US" altLang="zh-TW" dirty="0" smtClean="0"/>
              <a:t>APEC</a:t>
            </a:r>
            <a:r>
              <a:rPr lang="zh-TW" altLang="en-US" dirty="0" smtClean="0"/>
              <a:t>）</a:t>
            </a:r>
            <a:r>
              <a:rPr lang="zh-TW" altLang="en-US" dirty="0"/>
              <a:t>領袖</a:t>
            </a:r>
            <a:r>
              <a:rPr lang="zh-TW" altLang="en-US" dirty="0" smtClean="0"/>
              <a:t>會議，</a:t>
            </a:r>
            <a:r>
              <a:rPr lang="zh-TW" altLang="en-US" dirty="0"/>
              <a:t>本屆峰會批准亞太自由貿易區</a:t>
            </a:r>
            <a:r>
              <a:rPr lang="zh-TW" altLang="en-US" dirty="0" smtClean="0"/>
              <a:t>（</a:t>
            </a:r>
            <a:r>
              <a:rPr lang="en-US" altLang="zh-TW" dirty="0" smtClean="0"/>
              <a:t>FTAAP</a:t>
            </a:r>
            <a:r>
              <a:rPr lang="zh-TW" altLang="en-US" dirty="0" smtClean="0"/>
              <a:t>），象徵</a:t>
            </a:r>
            <a:r>
              <a:rPr lang="en-US" altLang="zh-TW" dirty="0" smtClean="0"/>
              <a:t>APEC</a:t>
            </a:r>
            <a:r>
              <a:rPr lang="zh-TW" altLang="en-US" dirty="0" smtClean="0"/>
              <a:t>會員國</a:t>
            </a:r>
            <a:r>
              <a:rPr lang="zh-TW" altLang="en-US" dirty="0"/>
              <a:t>推動區域一體化決心</a:t>
            </a:r>
            <a:r>
              <a:rPr lang="zh-TW" altLang="en-US" dirty="0" smtClean="0"/>
              <a:t>。</a:t>
            </a:r>
            <a:endParaRPr lang="en-US" altLang="zh-TW" dirty="0" smtClean="0"/>
          </a:p>
          <a:p>
            <a:pPr>
              <a:spcBef>
                <a:spcPts val="1800"/>
              </a:spcBef>
            </a:pPr>
            <a:r>
              <a:rPr lang="zh-TW" altLang="zh-TW" dirty="0" smtClean="0"/>
              <a:t>上海</a:t>
            </a:r>
            <a:r>
              <a:rPr lang="zh-TW" altLang="zh-TW" dirty="0"/>
              <a:t>自由貿易試驗區設立一年多來，形成了一批可複製、可推廣的經驗作法</a:t>
            </a:r>
            <a:r>
              <a:rPr lang="zh-TW" altLang="zh-TW" dirty="0" smtClean="0"/>
              <a:t>。</a:t>
            </a:r>
            <a:endParaRPr lang="en-US" altLang="zh-TW" dirty="0" smtClean="0"/>
          </a:p>
          <a:p>
            <a:pPr>
              <a:spcBef>
                <a:spcPts val="1800"/>
              </a:spcBef>
            </a:pPr>
            <a:r>
              <a:rPr lang="zh-TW" altLang="zh-TW" dirty="0" smtClean="0"/>
              <a:t>津</a:t>
            </a:r>
            <a:r>
              <a:rPr lang="zh-TW" altLang="zh-TW" dirty="0"/>
              <a:t>粵閩的新自貿區，未來會結合地方特點，進行相關法律規定調整，充實新的試點內容</a:t>
            </a:r>
            <a:r>
              <a:rPr lang="zh-TW" altLang="zh-TW" dirty="0" smtClean="0"/>
              <a:t>；</a:t>
            </a:r>
            <a:endParaRPr lang="en-US" altLang="zh-TW" dirty="0" smtClean="0"/>
          </a:p>
          <a:p>
            <a:pPr lvl="1">
              <a:spcBef>
                <a:spcPts val="1200"/>
              </a:spcBef>
            </a:pPr>
            <a:r>
              <a:rPr lang="zh-TW" altLang="zh-TW" dirty="0" smtClean="0"/>
              <a:t>天津</a:t>
            </a:r>
            <a:r>
              <a:rPr lang="zh-TW" altLang="zh-TW" dirty="0"/>
              <a:t>自貿</a:t>
            </a:r>
            <a:r>
              <a:rPr lang="zh-TW" altLang="zh-TW" dirty="0" smtClean="0"/>
              <a:t>園區為</a:t>
            </a:r>
            <a:r>
              <a:rPr lang="zh-TW" altLang="zh-TW" dirty="0"/>
              <a:t>濱海新區的發展的</a:t>
            </a:r>
            <a:r>
              <a:rPr lang="zh-TW" altLang="zh-TW" dirty="0" smtClean="0"/>
              <a:t>定位</a:t>
            </a:r>
            <a:r>
              <a:rPr lang="zh-TW" altLang="en-US" dirty="0" smtClean="0"/>
              <a:t>，</a:t>
            </a:r>
            <a:r>
              <a:rPr lang="zh-TW" altLang="zh-TW" dirty="0" smtClean="0"/>
              <a:t>承接</a:t>
            </a:r>
            <a:r>
              <a:rPr lang="zh-TW" altLang="zh-TW" dirty="0"/>
              <a:t>京津冀</a:t>
            </a:r>
            <a:r>
              <a:rPr lang="zh-TW" altLang="zh-TW" dirty="0" smtClean="0"/>
              <a:t>戰略</a:t>
            </a:r>
            <a:endParaRPr lang="en-US" altLang="zh-TW" dirty="0" smtClean="0"/>
          </a:p>
          <a:p>
            <a:pPr lvl="1">
              <a:spcBef>
                <a:spcPts val="1200"/>
              </a:spcBef>
            </a:pPr>
            <a:r>
              <a:rPr lang="zh-TW" altLang="zh-TW" dirty="0"/>
              <a:t>廣東的自貿園區主要對準港珠澳，發展高端金</a:t>
            </a:r>
            <a:r>
              <a:rPr lang="zh-TW" altLang="zh-TW" dirty="0" smtClean="0"/>
              <a:t>融</a:t>
            </a:r>
            <a:endParaRPr lang="en-US" altLang="zh-TW" dirty="0" smtClean="0"/>
          </a:p>
          <a:p>
            <a:pPr lvl="1">
              <a:spcBef>
                <a:spcPts val="1200"/>
              </a:spcBef>
            </a:pPr>
            <a:r>
              <a:rPr lang="zh-TW" altLang="zh-TW" dirty="0"/>
              <a:t>福建自貿區由福州、廈門、平潭三地聯合申報，最大的特點就是對台</a:t>
            </a:r>
            <a:r>
              <a:rPr lang="zh-TW" altLang="zh-TW" dirty="0" smtClean="0"/>
              <a:t>，</a:t>
            </a:r>
            <a:r>
              <a:rPr lang="zh-TW" altLang="en-US" dirty="0" smtClean="0"/>
              <a:t>讓</a:t>
            </a:r>
            <a:r>
              <a:rPr lang="zh-TW" altLang="zh-TW" dirty="0" smtClean="0"/>
              <a:t>海</a:t>
            </a:r>
            <a:r>
              <a:rPr lang="zh-TW" altLang="zh-TW" dirty="0"/>
              <a:t>西經濟區迅速發展</a:t>
            </a:r>
            <a:endParaRPr lang="zh-TW" altLang="en-US" dirty="0"/>
          </a:p>
        </p:txBody>
      </p:sp>
      <p:sp>
        <p:nvSpPr>
          <p:cNvPr id="5" name="AutoShape 2" descr="http://img5.imgtn.bdimg.com/it/u=2506152654,532150463&amp;fm=11&amp;gp=0.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TW" altLang="en-US"/>
          </a:p>
        </p:txBody>
      </p:sp>
      <p:pic>
        <p:nvPicPr>
          <p:cNvPr id="3076" name="Picture 4" descr="http://src.house.sina.com.cn/imp/imp/deal/ee/59/e/b64e74f94779b0919343d7a34b1_p1_mk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40751" y="4491361"/>
            <a:ext cx="4286250" cy="2343151"/>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dianzibao.cb.com.cn/images/2014-12/15/26/2089b10bb00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38097" y="119615"/>
            <a:ext cx="4088904" cy="4667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54127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標題 7"/>
          <p:cNvSpPr>
            <a:spLocks noGrp="1"/>
          </p:cNvSpPr>
          <p:nvPr>
            <p:ph type="title"/>
          </p:nvPr>
        </p:nvSpPr>
        <p:spPr/>
        <p:txBody>
          <a:bodyPr/>
          <a:lstStyle/>
          <a:p>
            <a:pPr>
              <a:defRPr/>
            </a:pPr>
            <a:r>
              <a:rPr lang="zh-TW" altLang="en-US" dirty="0"/>
              <a:t>李克強經濟學</a:t>
            </a:r>
            <a:r>
              <a:rPr lang="en-US" altLang="zh-TW" dirty="0">
                <a:sym typeface="Wingdings" panose="05000000000000000000" pitchFamily="2" charset="2"/>
              </a:rPr>
              <a:t></a:t>
            </a:r>
            <a:r>
              <a:rPr lang="zh-TW" altLang="en-US" dirty="0">
                <a:sym typeface="Wingdings" panose="05000000000000000000" pitchFamily="2" charset="2"/>
              </a:rPr>
              <a:t>新常態經濟學</a:t>
            </a:r>
            <a:endParaRPr lang="zh-TW" altLang="en-US" dirty="0"/>
          </a:p>
        </p:txBody>
      </p:sp>
      <p:sp>
        <p:nvSpPr>
          <p:cNvPr id="40964" name="投影片編號版面配置區 6"/>
          <p:cNvSpPr>
            <a:spLocks noGrp="1"/>
          </p:cNvSpPr>
          <p:nvPr>
            <p:ph type="sldNum" sz="quarter" idx="12"/>
          </p:nvPr>
        </p:nvSpPr>
        <p:spPr>
          <a:noFill/>
        </p:spPr>
        <p:txBody>
          <a:bodyPr/>
          <a:lstStyle/>
          <a:p>
            <a:fld id="{231FE5CB-F063-4AD6-871C-8B3BE0D61B53}" type="slidenum">
              <a:rPr lang="en-US" altLang="zh-TW" smtClean="0"/>
              <a:pPr/>
              <a:t>52</a:t>
            </a:fld>
            <a:endParaRPr lang="en-US" altLang="zh-TW" dirty="0" smtClean="0"/>
          </a:p>
        </p:txBody>
      </p:sp>
      <p:sp>
        <p:nvSpPr>
          <p:cNvPr id="40963" name="內容版面配置區 8"/>
          <p:cNvSpPr>
            <a:spLocks noGrp="1"/>
          </p:cNvSpPr>
          <p:nvPr>
            <p:ph idx="4294967295"/>
          </p:nvPr>
        </p:nvSpPr>
        <p:spPr>
          <a:xfrm>
            <a:off x="1" y="836712"/>
            <a:ext cx="5961111" cy="2592288"/>
          </a:xfrm>
          <a:prstGeom prst="rect">
            <a:avLst/>
          </a:prstGeom>
        </p:spPr>
        <p:txBody>
          <a:bodyPr>
            <a:normAutofit fontScale="55000" lnSpcReduction="20000"/>
          </a:bodyPr>
          <a:lstStyle/>
          <a:p>
            <a:r>
              <a:rPr lang="zh-TW" altLang="en-US" dirty="0" smtClean="0">
                <a:latin typeface="微軟正黑體" pitchFamily="34" charset="-120"/>
                <a:ea typeface="微軟正黑體" pitchFamily="34" charset="-120"/>
              </a:rPr>
              <a:t>巴克萊資本公司創造的新詞「李克強經濟學」</a:t>
            </a:r>
            <a:r>
              <a:rPr lang="en-US" altLang="zh-TW" dirty="0" smtClean="0">
                <a:latin typeface="微軟正黑體" pitchFamily="34" charset="-120"/>
                <a:ea typeface="微軟正黑體" pitchFamily="34" charset="-120"/>
              </a:rPr>
              <a:t>(</a:t>
            </a:r>
            <a:r>
              <a:rPr lang="en-US" altLang="zh-TW" dirty="0" err="1" smtClean="0">
                <a:latin typeface="微軟正黑體" pitchFamily="34" charset="-120"/>
                <a:ea typeface="微軟正黑體" pitchFamily="34" charset="-120"/>
              </a:rPr>
              <a:t>Likonomics</a:t>
            </a:r>
            <a:r>
              <a:rPr lang="en-US" altLang="zh-TW" dirty="0" smtClean="0">
                <a:latin typeface="微軟正黑體" pitchFamily="34" charset="-120"/>
                <a:ea typeface="微軟正黑體" pitchFamily="34" charset="-120"/>
              </a:rPr>
              <a:t>)</a:t>
            </a:r>
          </a:p>
          <a:p>
            <a:pPr>
              <a:spcBef>
                <a:spcPts val="1200"/>
              </a:spcBef>
            </a:pPr>
            <a:r>
              <a:rPr lang="en-US" altLang="zh-TW" dirty="0" smtClean="0">
                <a:latin typeface="微軟正黑體" pitchFamily="34" charset="-120"/>
                <a:ea typeface="微軟正黑體" pitchFamily="34" charset="-120"/>
              </a:rPr>
              <a:t>2013/6﹐12 </a:t>
            </a:r>
            <a:r>
              <a:rPr lang="zh-TW" altLang="en-US" dirty="0" smtClean="0">
                <a:latin typeface="微軟正黑體" pitchFamily="34" charset="-120"/>
                <a:ea typeface="微軟正黑體" pitchFamily="34" charset="-120"/>
              </a:rPr>
              <a:t>月分別有錢荒事件</a:t>
            </a: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謠傳李克強進行壓力測試</a:t>
            </a:r>
            <a:r>
              <a:rPr lang="en-US" altLang="zh-TW" dirty="0" smtClean="0">
                <a:latin typeface="微軟正黑體" pitchFamily="34" charset="-120"/>
                <a:ea typeface="微軟正黑體" pitchFamily="34" charset="-120"/>
              </a:rPr>
              <a:t>﹐</a:t>
            </a:r>
            <a:r>
              <a:rPr lang="zh-TW" altLang="en-US" dirty="0" smtClean="0">
                <a:latin typeface="微軟正黑體" pitchFamily="34" charset="-120"/>
                <a:ea typeface="微軟正黑體" pitchFamily="34" charset="-120"/>
              </a:rPr>
              <a:t>是可控制的金融危機。</a:t>
            </a:r>
            <a:endParaRPr lang="en-US" altLang="zh-TW" dirty="0" smtClean="0">
              <a:latin typeface="微軟正黑體" pitchFamily="34" charset="-120"/>
              <a:ea typeface="微軟正黑體" pitchFamily="34" charset="-120"/>
            </a:endParaRPr>
          </a:p>
          <a:p>
            <a:pPr>
              <a:spcBef>
                <a:spcPts val="1200"/>
              </a:spcBef>
            </a:pPr>
            <a:r>
              <a:rPr lang="zh-TW" altLang="en-US" dirty="0" smtClean="0">
                <a:latin typeface="微軟正黑體" pitchFamily="34" charset="-120"/>
                <a:ea typeface="微軟正黑體" pitchFamily="34" charset="-120"/>
              </a:rPr>
              <a:t>整頓影子銀行；緊貨幣，鬆市場；優化金融資源配置，用好增量、盤活存量</a:t>
            </a:r>
            <a:endParaRPr lang="en-US" altLang="zh-TW" dirty="0" smtClean="0">
              <a:latin typeface="微軟正黑體" pitchFamily="34" charset="-120"/>
              <a:ea typeface="微軟正黑體" pitchFamily="34" charset="-120"/>
            </a:endParaRPr>
          </a:p>
          <a:p>
            <a:pPr>
              <a:spcBef>
                <a:spcPts val="1200"/>
              </a:spcBef>
            </a:pPr>
            <a:r>
              <a:rPr lang="zh-TW" altLang="en-US" dirty="0">
                <a:latin typeface="微軟正黑體" pitchFamily="34" charset="-120"/>
                <a:ea typeface="微軟正黑體" pitchFamily="34" charset="-120"/>
              </a:rPr>
              <a:t>速度</a:t>
            </a:r>
            <a:r>
              <a:rPr lang="en-US"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從高速成長轉為中高速成長；結構</a:t>
            </a:r>
            <a:r>
              <a:rPr lang="en-US"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經濟結構不斷優化升級；動力</a:t>
            </a:r>
            <a:r>
              <a:rPr lang="en-US" altLang="zh-TW" dirty="0">
                <a:latin typeface="微軟正黑體" pitchFamily="34" charset="-120"/>
                <a:ea typeface="微軟正黑體" pitchFamily="34" charset="-120"/>
              </a:rPr>
              <a:t>—</a:t>
            </a:r>
            <a:r>
              <a:rPr lang="zh-TW" altLang="en-US" dirty="0">
                <a:latin typeface="微軟正黑體" pitchFamily="34" charset="-120"/>
                <a:ea typeface="微軟正黑體" pitchFamily="34" charset="-120"/>
              </a:rPr>
              <a:t>從要素驅動、投資驅動轉向創新驅動</a:t>
            </a:r>
            <a:r>
              <a:rPr lang="zh-TW" altLang="en-US" dirty="0" smtClean="0">
                <a:latin typeface="微軟正黑體" pitchFamily="34" charset="-120"/>
                <a:ea typeface="微軟正黑體" pitchFamily="34" charset="-120"/>
              </a:rPr>
              <a:t>。</a:t>
            </a:r>
          </a:p>
        </p:txBody>
      </p:sp>
      <p:pic>
        <p:nvPicPr>
          <p:cNvPr id="40965" name="Picture 2" descr="http://i3.itc.cn/20130703/2b17_33591a62_4c92_90ff_3e79_ab93c5ccc3cb_1.jpg"/>
          <p:cNvPicPr>
            <a:picLocks noChangeAspect="1" noChangeArrowheads="1"/>
          </p:cNvPicPr>
          <p:nvPr/>
        </p:nvPicPr>
        <p:blipFill>
          <a:blip r:embed="rId3" cstate="email"/>
          <a:srcRect/>
          <a:stretch>
            <a:fillRect/>
          </a:stretch>
        </p:blipFill>
        <p:spPr bwMode="auto">
          <a:xfrm>
            <a:off x="6096001" y="1229266"/>
            <a:ext cx="3810000" cy="4467225"/>
          </a:xfrm>
          <a:prstGeom prst="rect">
            <a:avLst/>
          </a:prstGeom>
          <a:noFill/>
          <a:ln w="9525">
            <a:noFill/>
            <a:miter lim="800000"/>
            <a:headEnd/>
            <a:tailEnd/>
          </a:ln>
        </p:spPr>
      </p:pic>
      <p:pic>
        <p:nvPicPr>
          <p:cNvPr id="1026" name="Picture 2" descr="http://pic.enorth.com.cn/0/13/15/32/13153283_998937.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 y="3358356"/>
            <a:ext cx="9906000" cy="34996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806690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그림 65" descr="7-3.png"/>
          <p:cNvPicPr>
            <a:picLocks noChangeAspect="1"/>
          </p:cNvPicPr>
          <p:nvPr/>
        </p:nvPicPr>
        <p:blipFill>
          <a:blip r:embed="rId2"/>
          <a:stretch>
            <a:fillRect/>
          </a:stretch>
        </p:blipFill>
        <p:spPr>
          <a:xfrm>
            <a:off x="565263" y="5948194"/>
            <a:ext cx="8682626" cy="577150"/>
          </a:xfrm>
          <a:prstGeom prst="rect">
            <a:avLst/>
          </a:prstGeom>
        </p:spPr>
      </p:pic>
      <p:pic>
        <p:nvPicPr>
          <p:cNvPr id="54" name="그림 53" descr="7-1.png"/>
          <p:cNvPicPr>
            <a:picLocks noChangeAspect="1"/>
          </p:cNvPicPr>
          <p:nvPr/>
        </p:nvPicPr>
        <p:blipFill>
          <a:blip r:embed="rId3"/>
          <a:stretch>
            <a:fillRect/>
          </a:stretch>
        </p:blipFill>
        <p:spPr>
          <a:xfrm>
            <a:off x="242273" y="2267737"/>
            <a:ext cx="3482603" cy="933274"/>
          </a:xfrm>
          <a:prstGeom prst="rect">
            <a:avLst/>
          </a:prstGeom>
        </p:spPr>
      </p:pic>
      <p:pic>
        <p:nvPicPr>
          <p:cNvPr id="55" name="그림 54" descr="7-2.png"/>
          <p:cNvPicPr>
            <a:picLocks noChangeAspect="1"/>
          </p:cNvPicPr>
          <p:nvPr/>
        </p:nvPicPr>
        <p:blipFill>
          <a:blip r:embed="rId4"/>
          <a:stretch>
            <a:fillRect/>
          </a:stretch>
        </p:blipFill>
        <p:spPr>
          <a:xfrm>
            <a:off x="242274" y="3372111"/>
            <a:ext cx="3197432" cy="939104"/>
          </a:xfrm>
          <a:prstGeom prst="rect">
            <a:avLst/>
          </a:prstGeom>
        </p:spPr>
      </p:pic>
      <p:pic>
        <p:nvPicPr>
          <p:cNvPr id="57" name="그림 56" descr="7-1.png"/>
          <p:cNvPicPr>
            <a:picLocks noChangeAspect="1"/>
          </p:cNvPicPr>
          <p:nvPr/>
        </p:nvPicPr>
        <p:blipFill>
          <a:blip r:embed="rId3"/>
          <a:stretch>
            <a:fillRect/>
          </a:stretch>
        </p:blipFill>
        <p:spPr>
          <a:xfrm>
            <a:off x="242273" y="4482707"/>
            <a:ext cx="3197435" cy="933274"/>
          </a:xfrm>
          <a:prstGeom prst="rect">
            <a:avLst/>
          </a:prstGeom>
        </p:spPr>
      </p:pic>
      <p:pic>
        <p:nvPicPr>
          <p:cNvPr id="51" name="그림 50" descr="7-1.png"/>
          <p:cNvPicPr>
            <a:picLocks noChangeAspect="1"/>
          </p:cNvPicPr>
          <p:nvPr/>
        </p:nvPicPr>
        <p:blipFill>
          <a:blip r:embed="rId3"/>
          <a:stretch>
            <a:fillRect/>
          </a:stretch>
        </p:blipFill>
        <p:spPr>
          <a:xfrm>
            <a:off x="6331211" y="3344917"/>
            <a:ext cx="3198000" cy="933439"/>
          </a:xfrm>
          <a:prstGeom prst="rect">
            <a:avLst/>
          </a:prstGeom>
        </p:spPr>
      </p:pic>
      <p:pic>
        <p:nvPicPr>
          <p:cNvPr id="52" name="그림 51" descr="7-2.png"/>
          <p:cNvPicPr>
            <a:picLocks noChangeAspect="1"/>
          </p:cNvPicPr>
          <p:nvPr/>
        </p:nvPicPr>
        <p:blipFill>
          <a:blip r:embed="rId4"/>
          <a:stretch>
            <a:fillRect/>
          </a:stretch>
        </p:blipFill>
        <p:spPr>
          <a:xfrm>
            <a:off x="6124002" y="2228258"/>
            <a:ext cx="3405211" cy="939272"/>
          </a:xfrm>
          <a:prstGeom prst="rect">
            <a:avLst/>
          </a:prstGeom>
        </p:spPr>
      </p:pic>
      <p:pic>
        <p:nvPicPr>
          <p:cNvPr id="53" name="그림 52" descr="7-2.png"/>
          <p:cNvPicPr>
            <a:picLocks noChangeAspect="1"/>
          </p:cNvPicPr>
          <p:nvPr/>
        </p:nvPicPr>
        <p:blipFill>
          <a:blip r:embed="rId4"/>
          <a:stretch>
            <a:fillRect/>
          </a:stretch>
        </p:blipFill>
        <p:spPr>
          <a:xfrm>
            <a:off x="6331213" y="4443228"/>
            <a:ext cx="3198000" cy="939272"/>
          </a:xfrm>
          <a:prstGeom prst="rect">
            <a:avLst/>
          </a:prstGeom>
        </p:spPr>
      </p:pic>
      <p:pic>
        <p:nvPicPr>
          <p:cNvPr id="27" name="그림 26" descr="7.png"/>
          <p:cNvPicPr>
            <a:picLocks noChangeAspect="1"/>
          </p:cNvPicPr>
          <p:nvPr/>
        </p:nvPicPr>
        <p:blipFill>
          <a:blip r:embed="rId5"/>
          <a:stretch>
            <a:fillRect/>
          </a:stretch>
        </p:blipFill>
        <p:spPr>
          <a:xfrm>
            <a:off x="2486617" y="2320255"/>
            <a:ext cx="4767263" cy="3629025"/>
          </a:xfrm>
          <a:prstGeom prst="rect">
            <a:avLst/>
          </a:prstGeom>
        </p:spPr>
      </p:pic>
      <p:pic>
        <p:nvPicPr>
          <p:cNvPr id="8" name="그림 7" descr="3-2.png"/>
          <p:cNvPicPr>
            <a:picLocks noChangeAspect="1"/>
          </p:cNvPicPr>
          <p:nvPr/>
        </p:nvPicPr>
        <p:blipFill>
          <a:blip r:embed="rId6"/>
          <a:stretch>
            <a:fillRect/>
          </a:stretch>
        </p:blipFill>
        <p:spPr>
          <a:xfrm>
            <a:off x="3309822" y="2091628"/>
            <a:ext cx="1235366" cy="1140334"/>
          </a:xfrm>
          <a:prstGeom prst="rect">
            <a:avLst/>
          </a:prstGeom>
        </p:spPr>
      </p:pic>
      <p:sp>
        <p:nvSpPr>
          <p:cNvPr id="29" name="직사각형 28"/>
          <p:cNvSpPr/>
          <p:nvPr/>
        </p:nvSpPr>
        <p:spPr>
          <a:xfrm>
            <a:off x="3481106" y="2504850"/>
            <a:ext cx="892799" cy="313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smtClean="0">
                <a:solidFill>
                  <a:schemeClr val="accent2">
                    <a:lumMod val="50000"/>
                  </a:schemeClr>
                </a:solidFill>
              </a:rPr>
              <a:t>轉型</a:t>
            </a:r>
            <a:endParaRPr lang="ko-KR" altLang="en-US" sz="2400" b="1" dirty="0">
              <a:solidFill>
                <a:schemeClr val="accent2">
                  <a:lumMod val="50000"/>
                </a:schemeClr>
              </a:solidFill>
            </a:endParaRPr>
          </a:p>
        </p:txBody>
      </p:sp>
      <p:pic>
        <p:nvPicPr>
          <p:cNvPr id="20" name="그림 19" descr="3-4.png"/>
          <p:cNvPicPr>
            <a:picLocks noChangeAspect="1"/>
          </p:cNvPicPr>
          <p:nvPr/>
        </p:nvPicPr>
        <p:blipFill>
          <a:blip r:embed="rId7"/>
          <a:stretch>
            <a:fillRect/>
          </a:stretch>
        </p:blipFill>
        <p:spPr>
          <a:xfrm>
            <a:off x="5386148" y="4371980"/>
            <a:ext cx="1248602" cy="1148672"/>
          </a:xfrm>
          <a:prstGeom prst="rect">
            <a:avLst/>
          </a:prstGeom>
        </p:spPr>
      </p:pic>
      <p:sp>
        <p:nvSpPr>
          <p:cNvPr id="21" name="직사각형 20"/>
          <p:cNvSpPr/>
          <p:nvPr/>
        </p:nvSpPr>
        <p:spPr>
          <a:xfrm>
            <a:off x="5441774" y="4808706"/>
            <a:ext cx="1137349" cy="27522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smtClean="0">
                <a:solidFill>
                  <a:schemeClr val="accent2">
                    <a:lumMod val="50000"/>
                  </a:schemeClr>
                </a:solidFill>
              </a:rPr>
              <a:t>開放</a:t>
            </a:r>
            <a:endParaRPr lang="ko-KR" altLang="en-US" sz="2400" b="1" dirty="0">
              <a:solidFill>
                <a:schemeClr val="accent2">
                  <a:lumMod val="50000"/>
                </a:schemeClr>
              </a:solidFill>
            </a:endParaRPr>
          </a:p>
        </p:txBody>
      </p:sp>
      <p:pic>
        <p:nvPicPr>
          <p:cNvPr id="23" name="그림 22" descr="3-2.png"/>
          <p:cNvPicPr>
            <a:picLocks noChangeAspect="1"/>
          </p:cNvPicPr>
          <p:nvPr/>
        </p:nvPicPr>
        <p:blipFill>
          <a:blip r:embed="rId6"/>
          <a:stretch>
            <a:fillRect/>
          </a:stretch>
        </p:blipFill>
        <p:spPr>
          <a:xfrm>
            <a:off x="5941122" y="3221985"/>
            <a:ext cx="1235366" cy="1140334"/>
          </a:xfrm>
          <a:prstGeom prst="rect">
            <a:avLst/>
          </a:prstGeom>
        </p:spPr>
      </p:pic>
      <p:sp>
        <p:nvSpPr>
          <p:cNvPr id="24" name="직사각형 23"/>
          <p:cNvSpPr/>
          <p:nvPr/>
        </p:nvSpPr>
        <p:spPr>
          <a:xfrm>
            <a:off x="6112406" y="3635207"/>
            <a:ext cx="892799" cy="313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smtClean="0">
                <a:solidFill>
                  <a:schemeClr val="accent2">
                    <a:lumMod val="50000"/>
                  </a:schemeClr>
                </a:solidFill>
              </a:rPr>
              <a:t>環境</a:t>
            </a:r>
            <a:endParaRPr lang="ko-KR" altLang="en-US" sz="2400" b="1" dirty="0">
              <a:solidFill>
                <a:schemeClr val="accent2">
                  <a:lumMod val="50000"/>
                </a:schemeClr>
              </a:solidFill>
            </a:endParaRPr>
          </a:p>
        </p:txBody>
      </p:sp>
      <p:pic>
        <p:nvPicPr>
          <p:cNvPr id="36" name="그림 35" descr="3-2.png"/>
          <p:cNvPicPr>
            <a:picLocks noChangeAspect="1"/>
          </p:cNvPicPr>
          <p:nvPr/>
        </p:nvPicPr>
        <p:blipFill>
          <a:blip r:embed="rId6"/>
          <a:stretch>
            <a:fillRect/>
          </a:stretch>
        </p:blipFill>
        <p:spPr>
          <a:xfrm>
            <a:off x="3155040" y="4380318"/>
            <a:ext cx="1235366" cy="1140334"/>
          </a:xfrm>
          <a:prstGeom prst="rect">
            <a:avLst/>
          </a:prstGeom>
        </p:spPr>
      </p:pic>
      <p:sp>
        <p:nvSpPr>
          <p:cNvPr id="37" name="직사각형 36"/>
          <p:cNvSpPr/>
          <p:nvPr/>
        </p:nvSpPr>
        <p:spPr>
          <a:xfrm>
            <a:off x="3326324" y="4793540"/>
            <a:ext cx="892799" cy="3138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smtClean="0">
                <a:solidFill>
                  <a:schemeClr val="accent2">
                    <a:lumMod val="50000"/>
                  </a:schemeClr>
                </a:solidFill>
              </a:rPr>
              <a:t>國企</a:t>
            </a:r>
            <a:endParaRPr lang="ko-KR" altLang="en-US" sz="2400" b="1" dirty="0">
              <a:solidFill>
                <a:schemeClr val="accent2">
                  <a:lumMod val="50000"/>
                </a:schemeClr>
              </a:solidFill>
            </a:endParaRPr>
          </a:p>
        </p:txBody>
      </p:sp>
      <p:pic>
        <p:nvPicPr>
          <p:cNvPr id="40" name="그림 39" descr="3-4.png"/>
          <p:cNvPicPr>
            <a:picLocks noChangeAspect="1"/>
          </p:cNvPicPr>
          <p:nvPr/>
        </p:nvPicPr>
        <p:blipFill>
          <a:blip r:embed="rId7"/>
          <a:stretch>
            <a:fillRect/>
          </a:stretch>
        </p:blipFill>
        <p:spPr>
          <a:xfrm>
            <a:off x="5319100" y="2091628"/>
            <a:ext cx="1222704" cy="1124846"/>
          </a:xfrm>
          <a:prstGeom prst="rect">
            <a:avLst/>
          </a:prstGeom>
        </p:spPr>
      </p:pic>
      <p:sp>
        <p:nvSpPr>
          <p:cNvPr id="41" name="직사각형 40"/>
          <p:cNvSpPr/>
          <p:nvPr/>
        </p:nvSpPr>
        <p:spPr>
          <a:xfrm>
            <a:off x="5373573" y="2519295"/>
            <a:ext cx="1113759" cy="2695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smtClean="0">
                <a:solidFill>
                  <a:schemeClr val="accent2">
                    <a:lumMod val="50000"/>
                  </a:schemeClr>
                </a:solidFill>
              </a:rPr>
              <a:t>民生</a:t>
            </a:r>
            <a:endParaRPr lang="ko-KR" altLang="en-US" sz="2400" b="1" dirty="0">
              <a:solidFill>
                <a:schemeClr val="accent2">
                  <a:lumMod val="50000"/>
                </a:schemeClr>
              </a:solidFill>
            </a:endParaRPr>
          </a:p>
        </p:txBody>
      </p:sp>
      <p:pic>
        <p:nvPicPr>
          <p:cNvPr id="43" name="그림 42" descr="3-4.png"/>
          <p:cNvPicPr>
            <a:picLocks noChangeAspect="1"/>
          </p:cNvPicPr>
          <p:nvPr/>
        </p:nvPicPr>
        <p:blipFill>
          <a:blip r:embed="rId7"/>
          <a:stretch>
            <a:fillRect/>
          </a:stretch>
        </p:blipFill>
        <p:spPr>
          <a:xfrm>
            <a:off x="2548573" y="3229729"/>
            <a:ext cx="1222704" cy="1124846"/>
          </a:xfrm>
          <a:prstGeom prst="rect">
            <a:avLst/>
          </a:prstGeom>
        </p:spPr>
      </p:pic>
      <p:sp>
        <p:nvSpPr>
          <p:cNvPr id="48" name="직사각형 47"/>
          <p:cNvSpPr/>
          <p:nvPr/>
        </p:nvSpPr>
        <p:spPr>
          <a:xfrm>
            <a:off x="2603045" y="3657396"/>
            <a:ext cx="1113759" cy="2695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b="1" dirty="0" smtClean="0">
                <a:solidFill>
                  <a:schemeClr val="accent2">
                    <a:lumMod val="50000"/>
                  </a:schemeClr>
                </a:solidFill>
              </a:rPr>
              <a:t>升級</a:t>
            </a:r>
            <a:endParaRPr lang="ko-KR" altLang="en-US" sz="2400" b="1" dirty="0">
              <a:solidFill>
                <a:schemeClr val="accent2">
                  <a:lumMod val="50000"/>
                </a:schemeClr>
              </a:solidFill>
            </a:endParaRPr>
          </a:p>
        </p:txBody>
      </p:sp>
      <p:sp>
        <p:nvSpPr>
          <p:cNvPr id="26" name="직사각형 25"/>
          <p:cNvSpPr/>
          <p:nvPr/>
        </p:nvSpPr>
        <p:spPr>
          <a:xfrm>
            <a:off x="3872880" y="3578246"/>
            <a:ext cx="2033250" cy="7148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ko-KR" sz="4800" b="1" dirty="0" smtClean="0">
                <a:solidFill>
                  <a:schemeClr val="accent2">
                    <a:lumMod val="50000"/>
                  </a:schemeClr>
                </a:solidFill>
              </a:rPr>
              <a:t>25</a:t>
            </a:r>
            <a:r>
              <a:rPr lang="zh-TW" altLang="en-US" sz="2800" b="0" dirty="0" smtClean="0">
                <a:solidFill>
                  <a:schemeClr val="accent2">
                    <a:lumMod val="50000"/>
                  </a:schemeClr>
                </a:solidFill>
              </a:rPr>
              <a:t>個課題</a:t>
            </a:r>
            <a:endParaRPr lang="en-US" altLang="zh-TW" sz="2800" b="0" dirty="0" smtClean="0">
              <a:solidFill>
                <a:schemeClr val="accent2">
                  <a:lumMod val="50000"/>
                </a:schemeClr>
              </a:solidFill>
            </a:endParaRPr>
          </a:p>
          <a:p>
            <a:pPr algn="ctr"/>
            <a:r>
              <a:rPr lang="zh-TW" altLang="en-US" sz="4000" b="1" dirty="0" smtClean="0">
                <a:solidFill>
                  <a:schemeClr val="accent2">
                    <a:lumMod val="50000"/>
                  </a:schemeClr>
                </a:solidFill>
              </a:rPr>
              <a:t>六</a:t>
            </a:r>
            <a:r>
              <a:rPr lang="zh-TW" altLang="en-US" sz="2800" b="0" dirty="0" smtClean="0">
                <a:solidFill>
                  <a:schemeClr val="accent2">
                    <a:lumMod val="50000"/>
                  </a:schemeClr>
                </a:solidFill>
              </a:rPr>
              <a:t>大方向</a:t>
            </a:r>
            <a:endParaRPr lang="ko-KR" altLang="en-US" sz="2800" b="0" dirty="0">
              <a:solidFill>
                <a:schemeClr val="accent2">
                  <a:lumMod val="50000"/>
                </a:schemeClr>
              </a:solidFill>
            </a:endParaRPr>
          </a:p>
        </p:txBody>
      </p:sp>
      <p:sp>
        <p:nvSpPr>
          <p:cNvPr id="58" name="Text Box 142"/>
          <p:cNvSpPr txBox="1">
            <a:spLocks noChangeArrowheads="1"/>
          </p:cNvSpPr>
          <p:nvPr/>
        </p:nvSpPr>
        <p:spPr bwMode="auto">
          <a:xfrm>
            <a:off x="281104" y="2576069"/>
            <a:ext cx="3119771" cy="3166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indent="-182563">
              <a:buFont typeface="Wingdings" pitchFamily="2" charset="2"/>
              <a:buChar char="n"/>
            </a:pPr>
            <a:r>
              <a:rPr lang="zh-TW" altLang="en-US" sz="1400" dirty="0" smtClean="0">
                <a:solidFill>
                  <a:schemeClr val="tx1"/>
                </a:solidFill>
              </a:rPr>
              <a:t>經濟轉型升級動力機制和制度環境</a:t>
            </a:r>
            <a:endParaRPr lang="en-US" altLang="zh-TW" sz="1400" dirty="0">
              <a:solidFill>
                <a:schemeClr val="tx1"/>
              </a:solidFill>
            </a:endParaRPr>
          </a:p>
          <a:p>
            <a:pPr marL="182563" indent="-182563">
              <a:buFont typeface="Wingdings" pitchFamily="2" charset="2"/>
              <a:buChar char="n"/>
            </a:pPr>
            <a:r>
              <a:rPr lang="zh-TW" altLang="en-US" sz="1400" dirty="0" smtClean="0">
                <a:solidFill>
                  <a:schemeClr val="tx1"/>
                </a:solidFill>
              </a:rPr>
              <a:t>經濟結構調整的主攻方向和戰略舉措</a:t>
            </a:r>
            <a:endParaRPr lang="en-US" altLang="ko-KR" sz="1400" b="1" dirty="0">
              <a:solidFill>
                <a:schemeClr val="tx1"/>
              </a:solidFill>
            </a:endParaRPr>
          </a:p>
        </p:txBody>
      </p:sp>
      <p:sp>
        <p:nvSpPr>
          <p:cNvPr id="65" name="Text Box 142"/>
          <p:cNvSpPr txBox="1">
            <a:spLocks noChangeArrowheads="1"/>
          </p:cNvSpPr>
          <p:nvPr/>
        </p:nvSpPr>
        <p:spPr bwMode="auto">
          <a:xfrm>
            <a:off x="709279" y="6031506"/>
            <a:ext cx="8352927" cy="31825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tIns="0" bIns="0" rtlCol="0" anchor="ctr"/>
          <a:lstStyle/>
          <a:p>
            <a:pPr indent="-342900" algn="ctr"/>
            <a:r>
              <a:rPr lang="zh-TW" altLang="en-US" sz="3600" b="1" dirty="0" smtClean="0">
                <a:solidFill>
                  <a:schemeClr val="tx1"/>
                </a:solidFill>
                <a:effectLst/>
              </a:rPr>
              <a:t>目標：全面建成小康社會</a:t>
            </a:r>
            <a:endParaRPr lang="en-US" altLang="ko-KR" sz="3600" b="1" dirty="0">
              <a:solidFill>
                <a:schemeClr val="tx1"/>
              </a:solidFill>
              <a:effectLst/>
            </a:endParaRPr>
          </a:p>
        </p:txBody>
      </p:sp>
      <p:sp>
        <p:nvSpPr>
          <p:cNvPr id="2" name="標題 1"/>
          <p:cNvSpPr>
            <a:spLocks noGrp="1"/>
          </p:cNvSpPr>
          <p:nvPr>
            <p:ph type="title"/>
          </p:nvPr>
        </p:nvSpPr>
        <p:spPr>
          <a:xfrm>
            <a:off x="412763" y="116632"/>
            <a:ext cx="8915400" cy="634082"/>
          </a:xfrm>
        </p:spPr>
        <p:txBody>
          <a:bodyPr/>
          <a:lstStyle/>
          <a:p>
            <a:r>
              <a:rPr lang="zh-TW" altLang="en-US" dirty="0" smtClean="0"/>
              <a:t>中國十三五規劃</a:t>
            </a:r>
            <a:endParaRPr lang="zh-TW" altLang="en-US" dirty="0"/>
          </a:p>
        </p:txBody>
      </p:sp>
      <p:sp>
        <p:nvSpPr>
          <p:cNvPr id="6" name="文字方塊 5"/>
          <p:cNvSpPr txBox="1"/>
          <p:nvPr/>
        </p:nvSpPr>
        <p:spPr>
          <a:xfrm>
            <a:off x="170891" y="1340768"/>
            <a:ext cx="1325725" cy="40011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zh-TW" altLang="en-US" sz="2000" dirty="0">
                <a:latin typeface="+mn-ea"/>
              </a:rPr>
              <a:t>規劃</a:t>
            </a:r>
            <a:r>
              <a:rPr lang="zh-TW" altLang="en-US" sz="2000" dirty="0" smtClean="0">
                <a:latin typeface="+mn-ea"/>
                <a:ea typeface="+mn-ea"/>
              </a:rPr>
              <a:t>進度</a:t>
            </a:r>
            <a:endParaRPr lang="en-US" altLang="zh-TW" sz="2000" dirty="0" smtClean="0">
              <a:latin typeface="+mn-ea"/>
              <a:ea typeface="+mn-ea"/>
            </a:endParaRPr>
          </a:p>
        </p:txBody>
      </p:sp>
      <p:sp>
        <p:nvSpPr>
          <p:cNvPr id="16" name="向下箭號 15"/>
          <p:cNvSpPr/>
          <p:nvPr/>
        </p:nvSpPr>
        <p:spPr>
          <a:xfrm>
            <a:off x="4641394" y="1988840"/>
            <a:ext cx="311606" cy="228627"/>
          </a:xfrm>
          <a:prstGeom prst="downArrow">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zh-TW" altLang="en-US"/>
          </a:p>
        </p:txBody>
      </p:sp>
      <p:grpSp>
        <p:nvGrpSpPr>
          <p:cNvPr id="18" name="群組 17"/>
          <p:cNvGrpSpPr/>
          <p:nvPr/>
        </p:nvGrpSpPr>
        <p:grpSpPr>
          <a:xfrm>
            <a:off x="1424608" y="980728"/>
            <a:ext cx="2298381" cy="1007224"/>
            <a:chOff x="1358475" y="1052736"/>
            <a:chExt cx="2298381" cy="1007224"/>
          </a:xfrm>
        </p:grpSpPr>
        <p:sp>
          <p:nvSpPr>
            <p:cNvPr id="42" name="文字方塊 41"/>
            <p:cNvSpPr txBox="1"/>
            <p:nvPr/>
          </p:nvSpPr>
          <p:spPr>
            <a:xfrm>
              <a:off x="1358475" y="1413629"/>
              <a:ext cx="2298381" cy="646331"/>
            </a:xfrm>
            <a:prstGeom prst="rect">
              <a:avLst/>
            </a:prstGeom>
            <a:noFill/>
          </p:spPr>
          <p:txBody>
            <a:bodyPr wrap="square" rtlCol="0">
              <a:spAutoFit/>
            </a:bodyPr>
            <a:lstStyle/>
            <a:p>
              <a:pPr algn="ctr"/>
              <a:r>
                <a:rPr lang="zh-TW" altLang="en-US" dirty="0" smtClean="0">
                  <a:latin typeface="+mn-ea"/>
                  <a:ea typeface="+mn-ea"/>
                </a:rPr>
                <a:t>宣佈啟動</a:t>
              </a:r>
              <a:endParaRPr lang="en-US" altLang="zh-TW" dirty="0" smtClean="0">
                <a:latin typeface="+mn-ea"/>
                <a:ea typeface="+mn-ea"/>
              </a:endParaRPr>
            </a:p>
            <a:p>
              <a:pPr algn="ctr"/>
              <a:r>
                <a:rPr lang="zh-TW" altLang="en-US" dirty="0" smtClean="0">
                  <a:latin typeface="+mn-ea"/>
                  <a:ea typeface="+mn-ea"/>
                </a:rPr>
                <a:t>編製十三五規劃</a:t>
              </a:r>
              <a:endParaRPr lang="en-US" altLang="zh-TW" dirty="0" smtClean="0">
                <a:latin typeface="+mn-ea"/>
                <a:ea typeface="+mn-ea"/>
              </a:endParaRPr>
            </a:p>
          </p:txBody>
        </p:sp>
        <p:sp>
          <p:nvSpPr>
            <p:cNvPr id="17" name="文字方塊 16"/>
            <p:cNvSpPr txBox="1"/>
            <p:nvPr/>
          </p:nvSpPr>
          <p:spPr>
            <a:xfrm>
              <a:off x="1881736" y="1052736"/>
              <a:ext cx="1240108" cy="338554"/>
            </a:xfrm>
            <a:prstGeom prst="rect">
              <a:avLst/>
            </a:prstGeom>
            <a:noFill/>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altLang="zh-TW" sz="1600" dirty="0" smtClean="0">
                  <a:solidFill>
                    <a:schemeClr val="tx1"/>
                  </a:solidFill>
                </a:rPr>
                <a:t>2014</a:t>
              </a:r>
              <a:r>
                <a:rPr lang="zh-TW" altLang="en-US" sz="1600" dirty="0" smtClean="0">
                  <a:solidFill>
                    <a:schemeClr val="tx1"/>
                  </a:solidFill>
                </a:rPr>
                <a:t>年</a:t>
              </a:r>
              <a:r>
                <a:rPr lang="en-US" altLang="zh-TW" sz="1600" dirty="0" smtClean="0">
                  <a:solidFill>
                    <a:schemeClr val="tx1"/>
                  </a:solidFill>
                </a:rPr>
                <a:t>4</a:t>
              </a:r>
              <a:r>
                <a:rPr lang="zh-TW" altLang="en-US" sz="1600" dirty="0" smtClean="0">
                  <a:solidFill>
                    <a:schemeClr val="tx1"/>
                  </a:solidFill>
                </a:rPr>
                <a:t>月</a:t>
              </a:r>
              <a:endParaRPr lang="zh-TW" altLang="en-US" sz="1600" dirty="0">
                <a:solidFill>
                  <a:schemeClr val="tx1"/>
                </a:solidFill>
              </a:endParaRPr>
            </a:p>
          </p:txBody>
        </p:sp>
      </p:grpSp>
      <p:grpSp>
        <p:nvGrpSpPr>
          <p:cNvPr id="19" name="群組 18"/>
          <p:cNvGrpSpPr/>
          <p:nvPr/>
        </p:nvGrpSpPr>
        <p:grpSpPr>
          <a:xfrm>
            <a:off x="3512840" y="980728"/>
            <a:ext cx="2296800" cy="1008112"/>
            <a:chOff x="4286379" y="1052736"/>
            <a:chExt cx="2296800" cy="1008112"/>
          </a:xfrm>
        </p:grpSpPr>
        <p:sp>
          <p:nvSpPr>
            <p:cNvPr id="44" name="文字方塊 43"/>
            <p:cNvSpPr txBox="1"/>
            <p:nvPr/>
          </p:nvSpPr>
          <p:spPr>
            <a:xfrm>
              <a:off x="4286379" y="1414517"/>
              <a:ext cx="2296800" cy="646331"/>
            </a:xfrm>
            <a:prstGeom prst="rect">
              <a:avLst/>
            </a:prstGeom>
            <a:noFill/>
          </p:spPr>
          <p:txBody>
            <a:bodyPr wrap="square" rtlCol="0">
              <a:spAutoFit/>
            </a:bodyPr>
            <a:lstStyle/>
            <a:p>
              <a:pPr algn="ctr"/>
              <a:r>
                <a:rPr lang="en-US" altLang="zh-TW" dirty="0" smtClean="0">
                  <a:latin typeface="+mn-ea"/>
                  <a:ea typeface="+mn-ea"/>
                </a:rPr>
                <a:t>25</a:t>
              </a:r>
              <a:r>
                <a:rPr lang="zh-TW" altLang="en-US" dirty="0" smtClean="0">
                  <a:latin typeface="+mn-ea"/>
                  <a:ea typeface="+mn-ea"/>
                </a:rPr>
                <a:t>個重大課題</a:t>
              </a:r>
              <a:endParaRPr lang="en-US" altLang="zh-TW" dirty="0" smtClean="0">
                <a:latin typeface="+mn-ea"/>
                <a:ea typeface="+mn-ea"/>
              </a:endParaRPr>
            </a:p>
            <a:p>
              <a:pPr algn="ctr"/>
              <a:r>
                <a:rPr lang="zh-TW" altLang="en-US" dirty="0" smtClean="0">
                  <a:latin typeface="+mn-ea"/>
                  <a:ea typeface="+mn-ea"/>
                </a:rPr>
                <a:t>完成最終研究報告</a:t>
              </a:r>
              <a:endParaRPr lang="en-US" altLang="zh-TW" dirty="0" smtClean="0">
                <a:latin typeface="+mn-ea"/>
                <a:ea typeface="+mn-ea"/>
              </a:endParaRPr>
            </a:p>
          </p:txBody>
        </p:sp>
        <p:sp>
          <p:nvSpPr>
            <p:cNvPr id="68" name="文字方塊 67"/>
            <p:cNvSpPr txBox="1"/>
            <p:nvPr/>
          </p:nvSpPr>
          <p:spPr>
            <a:xfrm>
              <a:off x="4814725" y="1052736"/>
              <a:ext cx="1240108" cy="338554"/>
            </a:xfrm>
            <a:prstGeom prst="rect">
              <a:avLst/>
            </a:prstGeom>
            <a:noFill/>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altLang="zh-TW" sz="1600" dirty="0" smtClean="0">
                  <a:solidFill>
                    <a:schemeClr val="tx1"/>
                  </a:solidFill>
                </a:rPr>
                <a:t>2014</a:t>
              </a:r>
              <a:r>
                <a:rPr lang="zh-TW" altLang="en-US" sz="1600" dirty="0" smtClean="0">
                  <a:solidFill>
                    <a:schemeClr val="tx1"/>
                  </a:solidFill>
                </a:rPr>
                <a:t>年</a:t>
              </a:r>
              <a:r>
                <a:rPr lang="en-US" altLang="zh-TW" sz="1600" dirty="0" smtClean="0">
                  <a:solidFill>
                    <a:schemeClr val="tx1"/>
                  </a:solidFill>
                </a:rPr>
                <a:t>8</a:t>
              </a:r>
              <a:r>
                <a:rPr lang="zh-TW" altLang="en-US" sz="1600" dirty="0" smtClean="0">
                  <a:solidFill>
                    <a:schemeClr val="tx1"/>
                  </a:solidFill>
                </a:rPr>
                <a:t>月</a:t>
              </a:r>
              <a:endParaRPr lang="zh-TW" altLang="en-US" sz="1600" dirty="0">
                <a:solidFill>
                  <a:schemeClr val="tx1"/>
                </a:solidFill>
              </a:endParaRPr>
            </a:p>
          </p:txBody>
        </p:sp>
      </p:grpSp>
      <p:grpSp>
        <p:nvGrpSpPr>
          <p:cNvPr id="22" name="群組 21"/>
          <p:cNvGrpSpPr/>
          <p:nvPr/>
        </p:nvGrpSpPr>
        <p:grpSpPr>
          <a:xfrm>
            <a:off x="5680536" y="980728"/>
            <a:ext cx="2296800" cy="1007224"/>
            <a:chOff x="5169024" y="1052736"/>
            <a:chExt cx="2296800" cy="1007224"/>
          </a:xfrm>
        </p:grpSpPr>
        <p:sp>
          <p:nvSpPr>
            <p:cNvPr id="45" name="文字方塊 44"/>
            <p:cNvSpPr txBox="1"/>
            <p:nvPr/>
          </p:nvSpPr>
          <p:spPr>
            <a:xfrm>
              <a:off x="5169024" y="1413629"/>
              <a:ext cx="2296800" cy="646331"/>
            </a:xfrm>
            <a:prstGeom prst="rect">
              <a:avLst/>
            </a:prstGeom>
            <a:noFill/>
          </p:spPr>
          <p:txBody>
            <a:bodyPr wrap="square" rtlCol="0">
              <a:spAutoFit/>
            </a:bodyPr>
            <a:lstStyle/>
            <a:p>
              <a:pPr algn="ctr"/>
              <a:r>
                <a:rPr lang="zh-TW" altLang="en-US" dirty="0" smtClean="0">
                  <a:latin typeface="+mn-ea"/>
                  <a:ea typeface="+mn-ea"/>
                </a:rPr>
                <a:t>中共中央總會提出</a:t>
              </a:r>
              <a:endParaRPr lang="en-US" altLang="zh-TW" dirty="0" smtClean="0">
                <a:latin typeface="+mn-ea"/>
                <a:ea typeface="+mn-ea"/>
              </a:endParaRPr>
            </a:p>
            <a:p>
              <a:pPr algn="ctr"/>
              <a:r>
                <a:rPr lang="zh-TW" altLang="en-US" dirty="0" smtClean="0">
                  <a:latin typeface="+mn-ea"/>
                  <a:ea typeface="+mn-ea"/>
                </a:rPr>
                <a:t>關於十三五建議</a:t>
              </a:r>
              <a:endParaRPr lang="en-US" altLang="zh-TW" dirty="0" smtClean="0">
                <a:latin typeface="+mn-ea"/>
                <a:ea typeface="+mn-ea"/>
              </a:endParaRPr>
            </a:p>
          </p:txBody>
        </p:sp>
        <p:sp>
          <p:nvSpPr>
            <p:cNvPr id="69" name="文字方塊 68"/>
            <p:cNvSpPr txBox="1"/>
            <p:nvPr/>
          </p:nvSpPr>
          <p:spPr>
            <a:xfrm>
              <a:off x="5697370" y="1052736"/>
              <a:ext cx="1336406" cy="338554"/>
            </a:xfrm>
            <a:prstGeom prst="rect">
              <a:avLst/>
            </a:prstGeom>
            <a:noFill/>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altLang="zh-TW" sz="1600" dirty="0" smtClean="0">
                  <a:solidFill>
                    <a:schemeClr val="tx1"/>
                  </a:solidFill>
                </a:rPr>
                <a:t>2014</a:t>
              </a:r>
              <a:r>
                <a:rPr lang="zh-TW" altLang="en-US" sz="1600" dirty="0" smtClean="0">
                  <a:solidFill>
                    <a:schemeClr val="tx1"/>
                  </a:solidFill>
                </a:rPr>
                <a:t>年年中</a:t>
              </a:r>
              <a:endParaRPr lang="zh-TW" altLang="en-US" sz="1600" dirty="0">
                <a:solidFill>
                  <a:schemeClr val="tx1"/>
                </a:solidFill>
              </a:endParaRPr>
            </a:p>
          </p:txBody>
        </p:sp>
      </p:grpSp>
      <p:grpSp>
        <p:nvGrpSpPr>
          <p:cNvPr id="25" name="群組 24"/>
          <p:cNvGrpSpPr/>
          <p:nvPr/>
        </p:nvGrpSpPr>
        <p:grpSpPr>
          <a:xfrm>
            <a:off x="7696760" y="980728"/>
            <a:ext cx="2296800" cy="936104"/>
            <a:chOff x="6889760" y="1052736"/>
            <a:chExt cx="2296800" cy="936104"/>
          </a:xfrm>
        </p:grpSpPr>
        <p:sp>
          <p:nvSpPr>
            <p:cNvPr id="46" name="文字方塊 45"/>
            <p:cNvSpPr txBox="1"/>
            <p:nvPr/>
          </p:nvSpPr>
          <p:spPr>
            <a:xfrm>
              <a:off x="6889760" y="1342509"/>
              <a:ext cx="2296800" cy="646331"/>
            </a:xfrm>
            <a:prstGeom prst="rect">
              <a:avLst/>
            </a:prstGeom>
            <a:noFill/>
          </p:spPr>
          <p:txBody>
            <a:bodyPr wrap="square" rtlCol="0">
              <a:spAutoFit/>
            </a:bodyPr>
            <a:lstStyle/>
            <a:p>
              <a:pPr algn="ctr"/>
              <a:r>
                <a:rPr lang="zh-TW" altLang="en-US" dirty="0" smtClean="0">
                  <a:latin typeface="+mn-ea"/>
                  <a:ea typeface="+mn-ea"/>
                </a:rPr>
                <a:t>發布</a:t>
              </a:r>
              <a:endParaRPr lang="en-US" altLang="zh-TW" dirty="0" smtClean="0">
                <a:latin typeface="+mn-ea"/>
                <a:ea typeface="+mn-ea"/>
              </a:endParaRPr>
            </a:p>
            <a:p>
              <a:pPr algn="ctr"/>
              <a:r>
                <a:rPr lang="zh-TW" altLang="en-US" dirty="0" smtClean="0">
                  <a:latin typeface="+mn-ea"/>
                  <a:ea typeface="+mn-ea"/>
                </a:rPr>
                <a:t>十三五規劃綱要</a:t>
              </a:r>
              <a:endParaRPr lang="en-US" altLang="zh-TW" dirty="0" smtClean="0">
                <a:latin typeface="+mn-ea"/>
                <a:ea typeface="+mn-ea"/>
              </a:endParaRPr>
            </a:p>
          </p:txBody>
        </p:sp>
        <p:sp>
          <p:nvSpPr>
            <p:cNvPr id="70" name="文字方塊 69"/>
            <p:cNvSpPr txBox="1"/>
            <p:nvPr/>
          </p:nvSpPr>
          <p:spPr>
            <a:xfrm>
              <a:off x="7360126" y="1052736"/>
              <a:ext cx="1363906" cy="338554"/>
            </a:xfrm>
            <a:prstGeom prst="rect">
              <a:avLst/>
            </a:prstGeom>
            <a:noFill/>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US" altLang="zh-TW" sz="1600" dirty="0" smtClean="0">
                  <a:solidFill>
                    <a:schemeClr val="tx1"/>
                  </a:solidFill>
                </a:rPr>
                <a:t>2015</a:t>
              </a:r>
              <a:r>
                <a:rPr lang="zh-TW" altLang="en-US" sz="1600" dirty="0" smtClean="0">
                  <a:solidFill>
                    <a:schemeClr val="tx1"/>
                  </a:solidFill>
                </a:rPr>
                <a:t>年年</a:t>
              </a:r>
              <a:r>
                <a:rPr lang="zh-TW" altLang="en-US" sz="1600" dirty="0">
                  <a:solidFill>
                    <a:schemeClr val="tx1"/>
                  </a:solidFill>
                </a:rPr>
                <a:t>底</a:t>
              </a:r>
            </a:p>
          </p:txBody>
        </p:sp>
      </p:grpSp>
      <p:sp>
        <p:nvSpPr>
          <p:cNvPr id="71" name="Text Box 142"/>
          <p:cNvSpPr txBox="1">
            <a:spLocks noChangeArrowheads="1"/>
          </p:cNvSpPr>
          <p:nvPr/>
        </p:nvSpPr>
        <p:spPr bwMode="auto">
          <a:xfrm>
            <a:off x="281104" y="3717032"/>
            <a:ext cx="2321941" cy="3166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indent="-182563">
              <a:buFont typeface="Wingdings" pitchFamily="2" charset="2"/>
              <a:buChar char="n"/>
            </a:pPr>
            <a:r>
              <a:rPr lang="zh-TW" altLang="en-US" sz="1400" dirty="0" smtClean="0">
                <a:solidFill>
                  <a:schemeClr val="tx1"/>
                </a:solidFill>
              </a:rPr>
              <a:t>創新驅動的戰略重點與創新型國家建設研究</a:t>
            </a:r>
            <a:endParaRPr lang="en-US" altLang="zh-TW" sz="1400" dirty="0" smtClean="0">
              <a:solidFill>
                <a:schemeClr val="tx1"/>
              </a:solidFill>
            </a:endParaRPr>
          </a:p>
          <a:p>
            <a:pPr marL="182563" indent="-182563">
              <a:buFont typeface="Wingdings" pitchFamily="2" charset="2"/>
              <a:buChar char="n"/>
            </a:pPr>
            <a:r>
              <a:rPr lang="zh-TW" altLang="en-US" sz="1400" dirty="0" smtClean="0">
                <a:solidFill>
                  <a:schemeClr val="tx1"/>
                </a:solidFill>
              </a:rPr>
              <a:t>工業結構升級與布局優化研究</a:t>
            </a:r>
            <a:endParaRPr lang="en-US" altLang="zh-TW" sz="1400" dirty="0" smtClean="0">
              <a:solidFill>
                <a:schemeClr val="tx1"/>
              </a:solidFill>
            </a:endParaRPr>
          </a:p>
        </p:txBody>
      </p:sp>
      <p:sp>
        <p:nvSpPr>
          <p:cNvPr id="72" name="Text Box 142"/>
          <p:cNvSpPr txBox="1">
            <a:spLocks noChangeArrowheads="1"/>
          </p:cNvSpPr>
          <p:nvPr/>
        </p:nvSpPr>
        <p:spPr bwMode="auto">
          <a:xfrm>
            <a:off x="281104" y="4840582"/>
            <a:ext cx="2321941" cy="3166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indent="-182563">
              <a:buFont typeface="Wingdings" pitchFamily="2" charset="2"/>
              <a:buChar char="n"/>
            </a:pPr>
            <a:r>
              <a:rPr lang="zh-TW" altLang="en-US" sz="1400" dirty="0" smtClean="0">
                <a:solidFill>
                  <a:schemeClr val="tx1"/>
                </a:solidFill>
              </a:rPr>
              <a:t>國有企業改革和非公有制經濟發展研究</a:t>
            </a:r>
            <a:endParaRPr lang="en-US" altLang="zh-TW" sz="1400" dirty="0" smtClean="0">
              <a:solidFill>
                <a:schemeClr val="tx1"/>
              </a:solidFill>
            </a:endParaRPr>
          </a:p>
        </p:txBody>
      </p:sp>
      <p:sp>
        <p:nvSpPr>
          <p:cNvPr id="73" name="Text Box 142"/>
          <p:cNvSpPr txBox="1">
            <a:spLocks noChangeArrowheads="1"/>
          </p:cNvSpPr>
          <p:nvPr/>
        </p:nvSpPr>
        <p:spPr bwMode="auto">
          <a:xfrm>
            <a:off x="6537176" y="2564904"/>
            <a:ext cx="3119771" cy="3166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indent="-182563">
              <a:buFont typeface="Wingdings" pitchFamily="2" charset="2"/>
              <a:buChar char="n"/>
            </a:pPr>
            <a:r>
              <a:rPr lang="zh-TW" altLang="en-US" sz="1400" dirty="0" smtClean="0">
                <a:solidFill>
                  <a:schemeClr val="tx1"/>
                </a:solidFill>
              </a:rPr>
              <a:t>住房保障體系與房地產健康發展</a:t>
            </a:r>
            <a:endParaRPr lang="en-US" altLang="zh-TW" sz="1400" dirty="0" smtClean="0">
              <a:solidFill>
                <a:schemeClr val="tx1"/>
              </a:solidFill>
            </a:endParaRPr>
          </a:p>
          <a:p>
            <a:pPr marL="182563" indent="-182563">
              <a:buFont typeface="Wingdings" pitchFamily="2" charset="2"/>
              <a:buChar char="n"/>
            </a:pPr>
            <a:r>
              <a:rPr lang="zh-TW" altLang="en-US" sz="1400" dirty="0" smtClean="0">
                <a:solidFill>
                  <a:schemeClr val="tx1"/>
                </a:solidFill>
              </a:rPr>
              <a:t>人口發展戰略和政策研究</a:t>
            </a:r>
            <a:endParaRPr lang="en-US" altLang="zh-TW" sz="1400" dirty="0">
              <a:solidFill>
                <a:schemeClr val="tx1"/>
              </a:solidFill>
            </a:endParaRPr>
          </a:p>
          <a:p>
            <a:pPr marL="182563" indent="-182563">
              <a:buFont typeface="Wingdings" pitchFamily="2" charset="2"/>
              <a:buChar char="n"/>
            </a:pPr>
            <a:r>
              <a:rPr lang="zh-TW" altLang="en-US" sz="1400" dirty="0" smtClean="0">
                <a:solidFill>
                  <a:schemeClr val="tx1"/>
                </a:solidFill>
              </a:rPr>
              <a:t>健康保障發展問題研究</a:t>
            </a:r>
            <a:endParaRPr lang="en-US" altLang="ko-KR" sz="1400" b="1" dirty="0">
              <a:solidFill>
                <a:schemeClr val="tx1"/>
              </a:solidFill>
            </a:endParaRPr>
          </a:p>
        </p:txBody>
      </p:sp>
      <p:sp>
        <p:nvSpPr>
          <p:cNvPr id="74" name="Text Box 142"/>
          <p:cNvSpPr txBox="1">
            <a:spLocks noChangeArrowheads="1"/>
          </p:cNvSpPr>
          <p:nvPr/>
        </p:nvSpPr>
        <p:spPr bwMode="auto">
          <a:xfrm>
            <a:off x="7041232" y="3688454"/>
            <a:ext cx="2321941" cy="3166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indent="-182563">
              <a:buFont typeface="Wingdings" pitchFamily="2" charset="2"/>
              <a:buChar char="n"/>
            </a:pPr>
            <a:r>
              <a:rPr lang="zh-TW" altLang="en-US" sz="1400" dirty="0" smtClean="0">
                <a:solidFill>
                  <a:schemeClr val="tx1"/>
                </a:solidFill>
              </a:rPr>
              <a:t>生態文明建設及制度研究</a:t>
            </a:r>
            <a:endParaRPr lang="en-US" altLang="zh-TW" sz="1400" dirty="0" smtClean="0">
              <a:solidFill>
                <a:schemeClr val="tx1"/>
              </a:solidFill>
            </a:endParaRPr>
          </a:p>
          <a:p>
            <a:pPr marL="182563" indent="-182563">
              <a:buFont typeface="Wingdings" pitchFamily="2" charset="2"/>
              <a:buChar char="n"/>
            </a:pPr>
            <a:r>
              <a:rPr lang="zh-TW" altLang="en-US" sz="1400" dirty="0" smtClean="0">
                <a:solidFill>
                  <a:schemeClr val="tx1"/>
                </a:solidFill>
              </a:rPr>
              <a:t>環境治理重點與模式創新</a:t>
            </a:r>
            <a:endParaRPr lang="en-US" altLang="zh-TW" sz="1400" dirty="0" smtClean="0">
              <a:solidFill>
                <a:schemeClr val="tx1"/>
              </a:solidFill>
            </a:endParaRPr>
          </a:p>
          <a:p>
            <a:pPr marL="182563" indent="-182563">
              <a:buFont typeface="Wingdings" pitchFamily="2" charset="2"/>
              <a:buChar char="n"/>
            </a:pPr>
            <a:r>
              <a:rPr lang="zh-TW" altLang="en-US" sz="1400" dirty="0" smtClean="0">
                <a:solidFill>
                  <a:schemeClr val="tx1"/>
                </a:solidFill>
              </a:rPr>
              <a:t>應對全球氣候變化與綠色低碳發展研究</a:t>
            </a:r>
            <a:endParaRPr lang="en-US" altLang="zh-TW" sz="1400" dirty="0" smtClean="0">
              <a:solidFill>
                <a:schemeClr val="tx1"/>
              </a:solidFill>
            </a:endParaRPr>
          </a:p>
        </p:txBody>
      </p:sp>
      <p:sp>
        <p:nvSpPr>
          <p:cNvPr id="75" name="Text Box 142"/>
          <p:cNvSpPr txBox="1">
            <a:spLocks noChangeArrowheads="1"/>
          </p:cNvSpPr>
          <p:nvPr/>
        </p:nvSpPr>
        <p:spPr bwMode="auto">
          <a:xfrm>
            <a:off x="6972493" y="4768574"/>
            <a:ext cx="2321941" cy="31661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82563" indent="-182563">
              <a:buFont typeface="Wingdings" pitchFamily="2" charset="2"/>
              <a:buChar char="n"/>
            </a:pPr>
            <a:r>
              <a:rPr lang="zh-TW" altLang="en-US" sz="1400" dirty="0" smtClean="0">
                <a:solidFill>
                  <a:schemeClr val="tx1"/>
                </a:solidFill>
              </a:rPr>
              <a:t>對外開放戰略與開放新格局研究</a:t>
            </a:r>
            <a:endParaRPr lang="en-US" altLang="zh-TW" sz="1400" dirty="0" smtClean="0">
              <a:solidFill>
                <a:schemeClr val="tx1"/>
              </a:solidFill>
            </a:endParaRPr>
          </a:p>
          <a:p>
            <a:pPr marL="182563" indent="-182563">
              <a:buFont typeface="Wingdings" pitchFamily="2" charset="2"/>
              <a:buChar char="n"/>
            </a:pPr>
            <a:r>
              <a:rPr lang="zh-TW" altLang="en-US" sz="1400" dirty="0" smtClean="0">
                <a:solidFill>
                  <a:schemeClr val="tx1"/>
                </a:solidFill>
              </a:rPr>
              <a:t>我國企業「走出去」發展戰略研究</a:t>
            </a:r>
            <a:endParaRPr lang="en-US" altLang="zh-TW" sz="1400" dirty="0" smtClean="0">
              <a:solidFill>
                <a:schemeClr val="tx1"/>
              </a:solidFill>
            </a:endParaRPr>
          </a:p>
        </p:txBody>
      </p:sp>
    </p:spTree>
    <p:extLst>
      <p:ext uri="{BB962C8B-B14F-4D97-AF65-F5344CB8AC3E}">
        <p14:creationId xmlns:p14="http://schemas.microsoft.com/office/powerpoint/2010/main" val="222003706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文字方塊 55"/>
          <p:cNvSpPr txBox="1"/>
          <p:nvPr/>
        </p:nvSpPr>
        <p:spPr>
          <a:xfrm>
            <a:off x="5241032" y="2578839"/>
            <a:ext cx="2160240" cy="1631216"/>
          </a:xfrm>
          <a:prstGeom prst="rect">
            <a:avLst/>
          </a:prstGeom>
          <a:ln>
            <a:noFill/>
          </a:ln>
        </p:spPr>
        <p:style>
          <a:lnRef idx="1">
            <a:schemeClr val="accent2"/>
          </a:lnRef>
          <a:fillRef idx="2">
            <a:schemeClr val="accent2"/>
          </a:fillRef>
          <a:effectRef idx="1">
            <a:schemeClr val="accent2"/>
          </a:effectRef>
          <a:fontRef idx="minor">
            <a:schemeClr val="dk1"/>
          </a:fontRef>
        </p:style>
        <p:txBody>
          <a:bodyPr wrap="square" rtlCol="0">
            <a:spAutoFit/>
          </a:bodyPr>
          <a:lstStyle/>
          <a:p>
            <a:endParaRPr lang="en-US" altLang="zh-TW" sz="1000" dirty="0" smtClean="0"/>
          </a:p>
          <a:p>
            <a:pPr marL="285750" indent="-285750">
              <a:buFont typeface="Wingdings" pitchFamily="2" charset="2"/>
              <a:buChar char="n"/>
            </a:pPr>
            <a:r>
              <a:rPr lang="zh-TW" altLang="en-US" b="0" dirty="0" smtClean="0"/>
              <a:t>簡政放權</a:t>
            </a:r>
            <a:endParaRPr lang="en-US" altLang="zh-CN" b="0" dirty="0" smtClean="0"/>
          </a:p>
          <a:p>
            <a:pPr marL="285750" indent="-285750">
              <a:buFont typeface="Wingdings" pitchFamily="2" charset="2"/>
              <a:buChar char="n"/>
            </a:pPr>
            <a:r>
              <a:rPr lang="zh-TW" altLang="en-US" b="0" dirty="0" smtClean="0"/>
              <a:t>改革</a:t>
            </a:r>
            <a:r>
              <a:rPr lang="zh-TW" altLang="en-US" b="0" dirty="0"/>
              <a:t>投融資</a:t>
            </a:r>
            <a:r>
              <a:rPr lang="zh-TW" altLang="en-US" b="0" dirty="0" smtClean="0"/>
              <a:t>體系</a:t>
            </a:r>
            <a:endParaRPr lang="en-US" altLang="zh-TW" b="0" dirty="0" smtClean="0"/>
          </a:p>
          <a:p>
            <a:pPr marL="285750" indent="-285750">
              <a:buFont typeface="Wingdings" pitchFamily="2" charset="2"/>
              <a:buChar char="n"/>
            </a:pPr>
            <a:r>
              <a:rPr lang="zh-TW" altLang="en-US" b="0" dirty="0" smtClean="0"/>
              <a:t>價格改革</a:t>
            </a:r>
            <a:endParaRPr lang="en-US" altLang="zh-TW" b="0" dirty="0" smtClean="0"/>
          </a:p>
          <a:p>
            <a:pPr marL="285750" indent="-285750">
              <a:buFont typeface="Wingdings" pitchFamily="2" charset="2"/>
              <a:buChar char="n"/>
            </a:pPr>
            <a:r>
              <a:rPr lang="zh-TW" altLang="en-US" b="0" dirty="0" smtClean="0"/>
              <a:t>財稅及金融改革</a:t>
            </a:r>
            <a:endParaRPr lang="en-US" altLang="zh-TW" b="0" dirty="0" smtClean="0"/>
          </a:p>
          <a:p>
            <a:pPr marL="285750" indent="-285750">
              <a:buFont typeface="Wingdings" pitchFamily="2" charset="2"/>
              <a:buChar char="n"/>
            </a:pPr>
            <a:r>
              <a:rPr lang="zh-TW" altLang="en-US" b="0" dirty="0" smtClean="0"/>
              <a:t>國企國資改革</a:t>
            </a:r>
            <a:endParaRPr lang="en-US" altLang="zh-TW" b="0" dirty="0"/>
          </a:p>
        </p:txBody>
      </p:sp>
      <p:sp>
        <p:nvSpPr>
          <p:cNvPr id="2" name="標題 1"/>
          <p:cNvSpPr>
            <a:spLocks noGrp="1"/>
          </p:cNvSpPr>
          <p:nvPr>
            <p:ph type="title"/>
          </p:nvPr>
        </p:nvSpPr>
        <p:spPr>
          <a:xfrm>
            <a:off x="412763" y="116632"/>
            <a:ext cx="8915400" cy="634082"/>
          </a:xfrm>
        </p:spPr>
        <p:txBody>
          <a:bodyPr/>
          <a:lstStyle/>
          <a:p>
            <a:r>
              <a:rPr lang="en-US" altLang="zh-TW" dirty="0" smtClean="0"/>
              <a:t>2015</a:t>
            </a:r>
            <a:r>
              <a:rPr lang="zh-TW" altLang="en-US" dirty="0" smtClean="0"/>
              <a:t>中國兩會</a:t>
            </a:r>
            <a:endParaRPr lang="zh-TW" altLang="en-US" dirty="0"/>
          </a:p>
        </p:txBody>
      </p:sp>
      <p:sp>
        <p:nvSpPr>
          <p:cNvPr id="47" name="文字方塊 46"/>
          <p:cNvSpPr txBox="1"/>
          <p:nvPr/>
        </p:nvSpPr>
        <p:spPr>
          <a:xfrm>
            <a:off x="1539043" y="1553265"/>
            <a:ext cx="2405845" cy="40011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n-US" altLang="zh-TW" sz="2000" dirty="0" smtClean="0">
                <a:latin typeface="+mn-ea"/>
                <a:ea typeface="+mn-ea"/>
              </a:rPr>
              <a:t>2015</a:t>
            </a:r>
            <a:r>
              <a:rPr lang="zh-TW" altLang="en-US" sz="2000" dirty="0" smtClean="0">
                <a:latin typeface="+mn-ea"/>
                <a:ea typeface="+mn-ea"/>
              </a:rPr>
              <a:t>年經濟目標</a:t>
            </a:r>
            <a:endParaRPr lang="en-US" altLang="zh-TW" sz="2000" dirty="0" smtClean="0">
              <a:latin typeface="+mn-ea"/>
              <a:ea typeface="+mn-ea"/>
            </a:endParaRPr>
          </a:p>
        </p:txBody>
      </p:sp>
      <p:graphicFrame>
        <p:nvGraphicFramePr>
          <p:cNvPr id="4" name="表格 3"/>
          <p:cNvGraphicFramePr>
            <a:graphicFrameLocks noGrp="1"/>
          </p:cNvGraphicFramePr>
          <p:nvPr>
            <p:extLst>
              <p:ext uri="{D42A27DB-BD31-4B8C-83A1-F6EECF244321}">
                <p14:modId xmlns:p14="http://schemas.microsoft.com/office/powerpoint/2010/main" val="2090253577"/>
              </p:ext>
            </p:extLst>
          </p:nvPr>
        </p:nvGraphicFramePr>
        <p:xfrm>
          <a:off x="56456" y="2348880"/>
          <a:ext cx="5040560" cy="2865120"/>
        </p:xfrm>
        <a:graphic>
          <a:graphicData uri="http://schemas.openxmlformats.org/drawingml/2006/table">
            <a:tbl>
              <a:tblPr firstRow="1" bandRow="1">
                <a:tableStyleId>{3B4B98B0-60AC-42C2-AFA5-B58CD77FA1E5}</a:tableStyleId>
              </a:tblPr>
              <a:tblGrid>
                <a:gridCol w="1800200"/>
                <a:gridCol w="1512168"/>
                <a:gridCol w="1728192"/>
              </a:tblGrid>
              <a:tr h="370840">
                <a:tc>
                  <a:txBody>
                    <a:bodyPr/>
                    <a:lstStyle/>
                    <a:p>
                      <a:r>
                        <a:rPr lang="zh-TW" altLang="en-US" dirty="0" smtClean="0">
                          <a:latin typeface="+mn-ea"/>
                          <a:ea typeface="+mn-ea"/>
                        </a:rPr>
                        <a:t>項目</a:t>
                      </a:r>
                      <a:r>
                        <a:rPr lang="en-US" altLang="zh-TW" dirty="0" smtClean="0">
                          <a:latin typeface="+mn-ea"/>
                          <a:ea typeface="+mn-ea"/>
                        </a:rPr>
                        <a:t>(</a:t>
                      </a:r>
                      <a:r>
                        <a:rPr lang="zh-TW" altLang="en-US" dirty="0" smtClean="0">
                          <a:latin typeface="+mn-ea"/>
                          <a:ea typeface="+mn-ea"/>
                        </a:rPr>
                        <a:t>成長率</a:t>
                      </a:r>
                      <a:r>
                        <a:rPr lang="en-US" altLang="zh-TW" dirty="0" smtClean="0">
                          <a:latin typeface="+mn-ea"/>
                          <a:ea typeface="+mn-ea"/>
                        </a:rPr>
                        <a:t>,%)</a:t>
                      </a:r>
                      <a:endParaRPr lang="zh-TW" altLang="en-US" dirty="0">
                        <a:latin typeface="+mn-ea"/>
                        <a:ea typeface="+mn-ea"/>
                      </a:endParaRPr>
                    </a:p>
                  </a:txBody>
                  <a:tcPr/>
                </a:tc>
                <a:tc>
                  <a:txBody>
                    <a:bodyPr/>
                    <a:lstStyle/>
                    <a:p>
                      <a:r>
                        <a:rPr lang="en-US" altLang="zh-TW" dirty="0" smtClean="0">
                          <a:solidFill>
                            <a:schemeClr val="accent2"/>
                          </a:solidFill>
                          <a:latin typeface="+mn-ea"/>
                          <a:ea typeface="+mn-ea"/>
                        </a:rPr>
                        <a:t>2015</a:t>
                      </a:r>
                      <a:r>
                        <a:rPr lang="zh-TW" altLang="en-US" dirty="0" smtClean="0">
                          <a:solidFill>
                            <a:schemeClr val="accent2"/>
                          </a:solidFill>
                          <a:latin typeface="+mn-ea"/>
                          <a:ea typeface="+mn-ea"/>
                        </a:rPr>
                        <a:t>年目標</a:t>
                      </a:r>
                      <a:endParaRPr lang="zh-TW" altLang="en-US" dirty="0">
                        <a:solidFill>
                          <a:schemeClr val="accent2"/>
                        </a:solidFill>
                        <a:latin typeface="+mn-ea"/>
                        <a:ea typeface="+mn-ea"/>
                      </a:endParaRPr>
                    </a:p>
                  </a:txBody>
                  <a:tcPr/>
                </a:tc>
                <a:tc>
                  <a:txBody>
                    <a:bodyPr/>
                    <a:lstStyle/>
                    <a:p>
                      <a:r>
                        <a:rPr lang="en-US" altLang="zh-TW" dirty="0" smtClean="0">
                          <a:solidFill>
                            <a:schemeClr val="tx2"/>
                          </a:solidFill>
                          <a:latin typeface="+mn-ea"/>
                          <a:ea typeface="+mn-ea"/>
                        </a:rPr>
                        <a:t>2014</a:t>
                      </a:r>
                      <a:r>
                        <a:rPr lang="zh-TW" altLang="en-US" dirty="0" smtClean="0">
                          <a:solidFill>
                            <a:schemeClr val="tx2"/>
                          </a:solidFill>
                          <a:latin typeface="+mn-ea"/>
                          <a:ea typeface="+mn-ea"/>
                        </a:rPr>
                        <a:t>年實際值</a:t>
                      </a:r>
                      <a:endParaRPr lang="zh-TW" altLang="en-US" dirty="0">
                        <a:solidFill>
                          <a:schemeClr val="tx2"/>
                        </a:solidFill>
                        <a:latin typeface="+mn-ea"/>
                        <a:ea typeface="+mn-ea"/>
                      </a:endParaRPr>
                    </a:p>
                  </a:txBody>
                  <a:tcPr/>
                </a:tc>
              </a:tr>
              <a:tr h="370840">
                <a:tc>
                  <a:txBody>
                    <a:bodyPr/>
                    <a:lstStyle/>
                    <a:p>
                      <a:r>
                        <a:rPr lang="en-US" altLang="zh-TW" dirty="0" smtClean="0">
                          <a:latin typeface="+mn-ea"/>
                          <a:ea typeface="+mn-ea"/>
                        </a:rPr>
                        <a:t>GDP</a:t>
                      </a:r>
                      <a:endParaRPr lang="zh-TW" altLang="en-US" dirty="0">
                        <a:latin typeface="+mn-ea"/>
                        <a:ea typeface="+mn-ea"/>
                      </a:endParaRPr>
                    </a:p>
                  </a:txBody>
                  <a:tcPr/>
                </a:tc>
                <a:tc>
                  <a:txBody>
                    <a:bodyPr/>
                    <a:lstStyle/>
                    <a:p>
                      <a:pPr algn="ctr"/>
                      <a:r>
                        <a:rPr lang="en-US" altLang="zh-TW" dirty="0" smtClean="0">
                          <a:solidFill>
                            <a:schemeClr val="accent2"/>
                          </a:solidFill>
                          <a:latin typeface="+mn-ea"/>
                          <a:ea typeface="+mn-ea"/>
                        </a:rPr>
                        <a:t>7</a:t>
                      </a:r>
                      <a:endParaRPr lang="zh-TW" altLang="en-US" dirty="0">
                        <a:solidFill>
                          <a:schemeClr val="accent2"/>
                        </a:solidFill>
                        <a:latin typeface="+mn-ea"/>
                        <a:ea typeface="+mn-ea"/>
                      </a:endParaRPr>
                    </a:p>
                  </a:txBody>
                  <a:tcPr/>
                </a:tc>
                <a:tc>
                  <a:txBody>
                    <a:bodyPr/>
                    <a:lstStyle/>
                    <a:p>
                      <a:pPr algn="ctr"/>
                      <a:r>
                        <a:rPr lang="en-US" altLang="zh-TW" dirty="0" smtClean="0">
                          <a:solidFill>
                            <a:schemeClr val="tx2"/>
                          </a:solidFill>
                          <a:latin typeface="+mn-ea"/>
                          <a:ea typeface="+mn-ea"/>
                        </a:rPr>
                        <a:t>7.4</a:t>
                      </a:r>
                      <a:endParaRPr lang="zh-TW" altLang="en-US" dirty="0">
                        <a:solidFill>
                          <a:schemeClr val="tx2"/>
                        </a:solidFill>
                        <a:latin typeface="+mn-ea"/>
                        <a:ea typeface="+mn-ea"/>
                      </a:endParaRPr>
                    </a:p>
                  </a:txBody>
                  <a:tcPr/>
                </a:tc>
              </a:tr>
              <a:tr h="370840">
                <a:tc>
                  <a:txBody>
                    <a:bodyPr/>
                    <a:lstStyle/>
                    <a:p>
                      <a:r>
                        <a:rPr lang="en-US" altLang="zh-TW" dirty="0" smtClean="0">
                          <a:latin typeface="+mn-ea"/>
                          <a:ea typeface="+mn-ea"/>
                        </a:rPr>
                        <a:t>CPI</a:t>
                      </a:r>
                      <a:endParaRPr lang="zh-TW" altLang="en-US" dirty="0">
                        <a:latin typeface="+mn-ea"/>
                        <a:ea typeface="+mn-ea"/>
                      </a:endParaRPr>
                    </a:p>
                  </a:txBody>
                  <a:tcPr/>
                </a:tc>
                <a:tc>
                  <a:txBody>
                    <a:bodyPr/>
                    <a:lstStyle/>
                    <a:p>
                      <a:pPr algn="ctr"/>
                      <a:r>
                        <a:rPr lang="en-US" altLang="zh-TW" dirty="0" smtClean="0">
                          <a:solidFill>
                            <a:schemeClr val="accent2"/>
                          </a:solidFill>
                          <a:latin typeface="+mn-ea"/>
                          <a:ea typeface="+mn-ea"/>
                        </a:rPr>
                        <a:t>3</a:t>
                      </a:r>
                      <a:endParaRPr lang="zh-TW" altLang="en-US" dirty="0">
                        <a:solidFill>
                          <a:schemeClr val="accent2"/>
                        </a:solidFill>
                        <a:latin typeface="+mn-ea"/>
                        <a:ea typeface="+mn-ea"/>
                      </a:endParaRPr>
                    </a:p>
                  </a:txBody>
                  <a:tcPr/>
                </a:tc>
                <a:tc>
                  <a:txBody>
                    <a:bodyPr/>
                    <a:lstStyle/>
                    <a:p>
                      <a:pPr algn="ctr"/>
                      <a:r>
                        <a:rPr lang="en-US" altLang="zh-TW" dirty="0" smtClean="0">
                          <a:solidFill>
                            <a:schemeClr val="tx2"/>
                          </a:solidFill>
                          <a:latin typeface="+mn-ea"/>
                          <a:ea typeface="+mn-ea"/>
                        </a:rPr>
                        <a:t>2</a:t>
                      </a:r>
                      <a:endParaRPr lang="zh-TW" altLang="en-US" dirty="0">
                        <a:solidFill>
                          <a:schemeClr val="tx2"/>
                        </a:solidFill>
                        <a:latin typeface="+mn-ea"/>
                        <a:ea typeface="+mn-ea"/>
                      </a:endParaRPr>
                    </a:p>
                  </a:txBody>
                  <a:tcPr/>
                </a:tc>
              </a:tr>
              <a:tr h="370840">
                <a:tc>
                  <a:txBody>
                    <a:bodyPr/>
                    <a:lstStyle/>
                    <a:p>
                      <a:r>
                        <a:rPr lang="zh-TW" altLang="en-US" dirty="0" smtClean="0">
                          <a:latin typeface="+mn-ea"/>
                          <a:ea typeface="+mn-ea"/>
                        </a:rPr>
                        <a:t>城鎮登記失業率</a:t>
                      </a:r>
                      <a:endParaRPr lang="zh-TW" altLang="en-US" dirty="0">
                        <a:latin typeface="+mn-ea"/>
                        <a:ea typeface="+mn-ea"/>
                      </a:endParaRPr>
                    </a:p>
                  </a:txBody>
                  <a:tcPr/>
                </a:tc>
                <a:tc>
                  <a:txBody>
                    <a:bodyPr/>
                    <a:lstStyle/>
                    <a:p>
                      <a:pPr algn="ctr"/>
                      <a:r>
                        <a:rPr lang="en-US" altLang="zh-TW" dirty="0" smtClean="0">
                          <a:solidFill>
                            <a:schemeClr val="accent2"/>
                          </a:solidFill>
                          <a:latin typeface="+mn-ea"/>
                          <a:ea typeface="+mn-ea"/>
                        </a:rPr>
                        <a:t>4.5</a:t>
                      </a:r>
                      <a:r>
                        <a:rPr lang="zh-TW" altLang="en-US" dirty="0" smtClean="0">
                          <a:solidFill>
                            <a:schemeClr val="accent2"/>
                          </a:solidFill>
                          <a:latin typeface="+mn-ea"/>
                          <a:ea typeface="+mn-ea"/>
                        </a:rPr>
                        <a:t>以下</a:t>
                      </a:r>
                      <a:endParaRPr lang="zh-TW" altLang="en-US" dirty="0">
                        <a:solidFill>
                          <a:schemeClr val="accent2"/>
                        </a:solidFill>
                        <a:latin typeface="+mn-ea"/>
                        <a:ea typeface="+mn-ea"/>
                      </a:endParaRPr>
                    </a:p>
                  </a:txBody>
                  <a:tcPr/>
                </a:tc>
                <a:tc>
                  <a:txBody>
                    <a:bodyPr/>
                    <a:lstStyle/>
                    <a:p>
                      <a:pPr algn="ctr"/>
                      <a:r>
                        <a:rPr lang="en-US" altLang="zh-TW" dirty="0" smtClean="0">
                          <a:solidFill>
                            <a:schemeClr val="tx2"/>
                          </a:solidFill>
                          <a:latin typeface="+mn-ea"/>
                          <a:ea typeface="+mn-ea"/>
                        </a:rPr>
                        <a:t>-</a:t>
                      </a:r>
                      <a:endParaRPr lang="zh-TW" altLang="en-US" dirty="0">
                        <a:solidFill>
                          <a:schemeClr val="tx2"/>
                        </a:solidFill>
                        <a:latin typeface="+mn-ea"/>
                        <a:ea typeface="+mn-ea"/>
                      </a:endParaRP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latin typeface="+mn-ea"/>
                          <a:ea typeface="+mn-ea"/>
                        </a:rPr>
                        <a:t>城鎮新增就業</a:t>
                      </a:r>
                      <a:endParaRPr lang="en-US" altLang="zh-TW" dirty="0" smtClean="0">
                        <a:latin typeface="+mn-ea"/>
                        <a:ea typeface="+mn-ea"/>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altLang="zh-TW" dirty="0" smtClean="0">
                          <a:latin typeface="+mn-ea"/>
                          <a:ea typeface="+mn-ea"/>
                        </a:rPr>
                        <a:t>(</a:t>
                      </a:r>
                      <a:r>
                        <a:rPr lang="zh-TW" altLang="en-US" dirty="0" smtClean="0">
                          <a:latin typeface="+mn-ea"/>
                          <a:ea typeface="+mn-ea"/>
                        </a:rPr>
                        <a:t>人數</a:t>
                      </a:r>
                      <a:r>
                        <a:rPr lang="en-US" altLang="zh-TW" dirty="0" smtClean="0">
                          <a:latin typeface="+mn-ea"/>
                          <a:ea typeface="+mn-ea"/>
                        </a:rPr>
                        <a:t>)</a:t>
                      </a:r>
                    </a:p>
                  </a:txBody>
                  <a:tcPr/>
                </a:tc>
                <a:tc>
                  <a:txBody>
                    <a:bodyPr/>
                    <a:lstStyle/>
                    <a:p>
                      <a:pPr algn="ctr"/>
                      <a:r>
                        <a:rPr lang="en-US" altLang="zh-TW" dirty="0" smtClean="0">
                          <a:solidFill>
                            <a:schemeClr val="accent2"/>
                          </a:solidFill>
                          <a:latin typeface="+mn-ea"/>
                          <a:ea typeface="+mn-ea"/>
                        </a:rPr>
                        <a:t>1000</a:t>
                      </a:r>
                      <a:r>
                        <a:rPr lang="zh-TW" altLang="en-US" dirty="0" smtClean="0">
                          <a:solidFill>
                            <a:schemeClr val="accent2"/>
                          </a:solidFill>
                          <a:latin typeface="+mn-ea"/>
                          <a:ea typeface="+mn-ea"/>
                        </a:rPr>
                        <a:t>萬</a:t>
                      </a:r>
                      <a:endParaRPr lang="zh-TW" altLang="en-US" dirty="0">
                        <a:solidFill>
                          <a:schemeClr val="accent2"/>
                        </a:solidFill>
                        <a:latin typeface="+mn-ea"/>
                        <a:ea typeface="+mn-ea"/>
                      </a:endParaRPr>
                    </a:p>
                  </a:txBody>
                  <a:tcPr/>
                </a:tc>
                <a:tc>
                  <a:txBody>
                    <a:bodyPr/>
                    <a:lstStyle/>
                    <a:p>
                      <a:pPr algn="ctr"/>
                      <a:r>
                        <a:rPr lang="en-US" altLang="zh-TW" dirty="0" smtClean="0">
                          <a:solidFill>
                            <a:schemeClr val="tx2"/>
                          </a:solidFill>
                          <a:latin typeface="+mn-ea"/>
                          <a:ea typeface="+mn-ea"/>
                        </a:rPr>
                        <a:t>-</a:t>
                      </a:r>
                      <a:endParaRPr lang="zh-TW" altLang="en-US" dirty="0">
                        <a:solidFill>
                          <a:schemeClr val="tx2"/>
                        </a:solidFill>
                        <a:latin typeface="+mn-ea"/>
                        <a:ea typeface="+mn-ea"/>
                      </a:endParaRPr>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zh-TW" altLang="en-US" dirty="0" smtClean="0">
                          <a:latin typeface="+mn-ea"/>
                          <a:ea typeface="+mn-ea"/>
                        </a:rPr>
                        <a:t>進出口</a:t>
                      </a:r>
                    </a:p>
                  </a:txBody>
                  <a:tcPr/>
                </a:tc>
                <a:tc>
                  <a:txBody>
                    <a:bodyPr/>
                    <a:lstStyle/>
                    <a:p>
                      <a:pPr algn="ctr"/>
                      <a:r>
                        <a:rPr lang="en-US" altLang="zh-TW" dirty="0" smtClean="0">
                          <a:solidFill>
                            <a:schemeClr val="accent2"/>
                          </a:solidFill>
                          <a:latin typeface="+mn-ea"/>
                          <a:ea typeface="+mn-ea"/>
                        </a:rPr>
                        <a:t>6</a:t>
                      </a:r>
                      <a:endParaRPr lang="zh-TW" altLang="en-US" dirty="0">
                        <a:solidFill>
                          <a:schemeClr val="accent2"/>
                        </a:solidFill>
                        <a:latin typeface="+mn-ea"/>
                        <a:ea typeface="+mn-ea"/>
                      </a:endParaRPr>
                    </a:p>
                  </a:txBody>
                  <a:tcPr/>
                </a:tc>
                <a:tc>
                  <a:txBody>
                    <a:bodyPr/>
                    <a:lstStyle/>
                    <a:p>
                      <a:pPr algn="ctr"/>
                      <a:r>
                        <a:rPr lang="en-US" altLang="zh-TW" dirty="0" smtClean="0">
                          <a:solidFill>
                            <a:schemeClr val="tx2"/>
                          </a:solidFill>
                          <a:latin typeface="+mn-ea"/>
                          <a:ea typeface="+mn-ea"/>
                        </a:rPr>
                        <a:t>2.3</a:t>
                      </a:r>
                      <a:endParaRPr lang="zh-TW" altLang="en-US" dirty="0">
                        <a:solidFill>
                          <a:schemeClr val="tx2"/>
                        </a:solidFill>
                        <a:latin typeface="+mn-ea"/>
                        <a:ea typeface="+mn-ea"/>
                      </a:endParaRPr>
                    </a:p>
                  </a:txBody>
                  <a:tcPr/>
                </a:tc>
              </a:tr>
              <a:tr h="370840">
                <a:tc>
                  <a:txBody>
                    <a:bodyPr/>
                    <a:lstStyle/>
                    <a:p>
                      <a:r>
                        <a:rPr lang="zh-TW" altLang="en-US" dirty="0" smtClean="0">
                          <a:latin typeface="+mn-ea"/>
                          <a:ea typeface="+mn-ea"/>
                        </a:rPr>
                        <a:t>能源消耗強度</a:t>
                      </a:r>
                      <a:endParaRPr lang="zh-TW" altLang="en-US" dirty="0">
                        <a:latin typeface="+mn-ea"/>
                        <a:ea typeface="+mn-ea"/>
                      </a:endParaRPr>
                    </a:p>
                  </a:txBody>
                  <a:tcPr/>
                </a:tc>
                <a:tc>
                  <a:txBody>
                    <a:bodyPr/>
                    <a:lstStyle/>
                    <a:p>
                      <a:pPr algn="ctr"/>
                      <a:r>
                        <a:rPr lang="zh-TW" altLang="en-US" dirty="0" smtClean="0">
                          <a:solidFill>
                            <a:schemeClr val="accent2"/>
                          </a:solidFill>
                          <a:latin typeface="+mn-ea"/>
                          <a:ea typeface="+mn-ea"/>
                        </a:rPr>
                        <a:t>下降</a:t>
                      </a:r>
                      <a:r>
                        <a:rPr lang="en-US" altLang="zh-TW" dirty="0" smtClean="0">
                          <a:solidFill>
                            <a:schemeClr val="accent2"/>
                          </a:solidFill>
                          <a:latin typeface="+mn-ea"/>
                          <a:ea typeface="+mn-ea"/>
                        </a:rPr>
                        <a:t>3.1</a:t>
                      </a:r>
                      <a:r>
                        <a:rPr lang="zh-TW" altLang="en-US" dirty="0" smtClean="0">
                          <a:solidFill>
                            <a:schemeClr val="accent2"/>
                          </a:solidFill>
                          <a:latin typeface="+mn-ea"/>
                          <a:ea typeface="+mn-ea"/>
                        </a:rPr>
                        <a:t>以上</a:t>
                      </a:r>
                      <a:endParaRPr lang="zh-TW" altLang="en-US" dirty="0">
                        <a:solidFill>
                          <a:schemeClr val="accent2"/>
                        </a:solidFill>
                        <a:latin typeface="+mn-ea"/>
                        <a:ea typeface="+mn-ea"/>
                      </a:endParaRPr>
                    </a:p>
                  </a:txBody>
                  <a:tcPr/>
                </a:tc>
                <a:tc>
                  <a:txBody>
                    <a:bodyPr/>
                    <a:lstStyle/>
                    <a:p>
                      <a:pPr algn="ctr"/>
                      <a:r>
                        <a:rPr lang="en-US" altLang="zh-TW" dirty="0" smtClean="0">
                          <a:solidFill>
                            <a:schemeClr val="tx2"/>
                          </a:solidFill>
                          <a:latin typeface="+mn-ea"/>
                          <a:ea typeface="+mn-ea"/>
                        </a:rPr>
                        <a:t>-</a:t>
                      </a:r>
                      <a:endParaRPr lang="zh-TW" altLang="en-US" dirty="0">
                        <a:solidFill>
                          <a:schemeClr val="tx2"/>
                        </a:solidFill>
                        <a:latin typeface="+mn-ea"/>
                        <a:ea typeface="+mn-ea"/>
                      </a:endParaRPr>
                    </a:p>
                  </a:txBody>
                  <a:tcPr/>
                </a:tc>
              </a:tr>
            </a:tbl>
          </a:graphicData>
        </a:graphic>
      </p:graphicFrame>
      <p:sp>
        <p:nvSpPr>
          <p:cNvPr id="49" name="文字方塊 48"/>
          <p:cNvSpPr txBox="1"/>
          <p:nvPr/>
        </p:nvSpPr>
        <p:spPr>
          <a:xfrm>
            <a:off x="6483601" y="1553265"/>
            <a:ext cx="2861887" cy="40011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zh-TW" altLang="en-US" sz="2000" dirty="0" smtClean="0">
                <a:latin typeface="+mn-ea"/>
                <a:ea typeface="+mn-ea"/>
              </a:rPr>
              <a:t>李克強工作報告重點</a:t>
            </a:r>
            <a:endParaRPr lang="en-US" altLang="zh-TW" sz="2000" dirty="0" smtClean="0">
              <a:latin typeface="+mn-ea"/>
              <a:ea typeface="+mn-ea"/>
            </a:endParaRPr>
          </a:p>
        </p:txBody>
      </p:sp>
      <p:pic>
        <p:nvPicPr>
          <p:cNvPr id="5" name="圖片 4"/>
          <p:cNvPicPr>
            <a:picLocks noChangeAspect="1"/>
          </p:cNvPicPr>
          <p:nvPr/>
        </p:nvPicPr>
        <p:blipFill rotWithShape="1">
          <a:blip r:embed="rId2" cstate="print">
            <a:extLst>
              <a:ext uri="{28A0092B-C50C-407E-A947-70E740481C1C}">
                <a14:useLocalDpi xmlns:a14="http://schemas.microsoft.com/office/drawing/2010/main" val="0"/>
              </a:ext>
            </a:extLst>
          </a:blip>
          <a:srcRect t="-4238" b="16846"/>
          <a:stretch/>
        </p:blipFill>
        <p:spPr>
          <a:xfrm>
            <a:off x="5457056" y="1022804"/>
            <a:ext cx="993026" cy="1195995"/>
          </a:xfrm>
          <a:prstGeom prst="ellipse">
            <a:avLst/>
          </a:prstGeom>
          <a:ln>
            <a:noFill/>
          </a:ln>
          <a:effectLst>
            <a:softEdge rad="112500"/>
          </a:effectLst>
        </p:spPr>
      </p:pic>
      <p:sp>
        <p:nvSpPr>
          <p:cNvPr id="10" name="文字方塊 9"/>
          <p:cNvSpPr txBox="1"/>
          <p:nvPr/>
        </p:nvSpPr>
        <p:spPr>
          <a:xfrm>
            <a:off x="5241031" y="2296853"/>
            <a:ext cx="1116125" cy="369332"/>
          </a:xfrm>
          <a:prstGeom prst="rect">
            <a:avLst/>
          </a:prstGeom>
        </p:spPr>
        <p:style>
          <a:lnRef idx="0">
            <a:schemeClr val="accent2"/>
          </a:lnRef>
          <a:fillRef idx="3">
            <a:schemeClr val="accent2"/>
          </a:fillRef>
          <a:effectRef idx="3">
            <a:schemeClr val="accent2"/>
          </a:effectRef>
          <a:fontRef idx="minor">
            <a:schemeClr val="lt1"/>
          </a:fontRef>
        </p:style>
        <p:txBody>
          <a:bodyPr wrap="square" rtlCol="0">
            <a:spAutoFit/>
          </a:bodyPr>
          <a:lstStyle/>
          <a:p>
            <a:pPr algn="ctr"/>
            <a:r>
              <a:rPr lang="zh-TW" altLang="en-US" dirty="0" smtClean="0">
                <a:latin typeface="微軟正黑體" pitchFamily="34" charset="-120"/>
                <a:ea typeface="微軟正黑體" pitchFamily="34" charset="-120"/>
              </a:rPr>
              <a:t>改革</a:t>
            </a:r>
            <a:endParaRPr lang="zh-TW" altLang="en-US" dirty="0">
              <a:latin typeface="微軟正黑體" pitchFamily="34" charset="-120"/>
              <a:ea typeface="微軟正黑體" pitchFamily="34" charset="-120"/>
            </a:endParaRPr>
          </a:p>
        </p:txBody>
      </p:sp>
      <p:sp>
        <p:nvSpPr>
          <p:cNvPr id="78" name="文字方塊 77"/>
          <p:cNvSpPr txBox="1"/>
          <p:nvPr/>
        </p:nvSpPr>
        <p:spPr>
          <a:xfrm>
            <a:off x="7545288" y="2578839"/>
            <a:ext cx="2160240" cy="1631216"/>
          </a:xfrm>
          <a:prstGeom prst="rect">
            <a:avLst/>
          </a:prstGeom>
          <a:ln>
            <a:noFill/>
          </a:ln>
        </p:spPr>
        <p:style>
          <a:lnRef idx="1">
            <a:schemeClr val="accent3"/>
          </a:lnRef>
          <a:fillRef idx="2">
            <a:schemeClr val="accent3"/>
          </a:fillRef>
          <a:effectRef idx="1">
            <a:schemeClr val="accent3"/>
          </a:effectRef>
          <a:fontRef idx="minor">
            <a:schemeClr val="dk1"/>
          </a:fontRef>
        </p:style>
        <p:txBody>
          <a:bodyPr wrap="square" rtlCol="0">
            <a:spAutoFit/>
          </a:bodyPr>
          <a:lstStyle/>
          <a:p>
            <a:endParaRPr lang="en-US" altLang="zh-TW" sz="1000" dirty="0" smtClean="0"/>
          </a:p>
          <a:p>
            <a:pPr marL="285750" indent="-285750">
              <a:buFont typeface="Wingdings" pitchFamily="2" charset="2"/>
              <a:buChar char="n"/>
            </a:pPr>
            <a:r>
              <a:rPr lang="zh-TW" altLang="en-US" b="0" dirty="0" smtClean="0"/>
              <a:t>有效利用外資，投資限制縮減</a:t>
            </a:r>
            <a:endParaRPr lang="en-US" altLang="zh-CN" b="0" dirty="0" smtClean="0"/>
          </a:p>
          <a:p>
            <a:pPr marL="285750" indent="-285750">
              <a:buFont typeface="Wingdings" pitchFamily="2" charset="2"/>
              <a:buChar char="n"/>
            </a:pPr>
            <a:r>
              <a:rPr lang="zh-TW" altLang="en-US" b="0" dirty="0" smtClean="0"/>
              <a:t>加快實施走出去</a:t>
            </a:r>
            <a:endParaRPr lang="en-US" altLang="zh-TW" b="0" dirty="0" smtClean="0"/>
          </a:p>
          <a:p>
            <a:pPr marL="285750" indent="-285750">
              <a:buFont typeface="Wingdings" pitchFamily="2" charset="2"/>
              <a:buChar char="n"/>
            </a:pPr>
            <a:r>
              <a:rPr lang="zh-TW" altLang="en-US" b="0" dirty="0" smtClean="0"/>
              <a:t>多雙邊和區域開放合作</a:t>
            </a:r>
            <a:endParaRPr lang="en-US" altLang="zh-TW" b="0" dirty="0" smtClean="0"/>
          </a:p>
        </p:txBody>
      </p:sp>
      <p:sp>
        <p:nvSpPr>
          <p:cNvPr id="79" name="文字方塊 78"/>
          <p:cNvSpPr txBox="1"/>
          <p:nvPr/>
        </p:nvSpPr>
        <p:spPr>
          <a:xfrm>
            <a:off x="7545287" y="2296853"/>
            <a:ext cx="1116125" cy="369332"/>
          </a:xfrm>
          <a:prstGeom prst="rect">
            <a:avLst/>
          </a:prstGeom>
        </p:spPr>
        <p:style>
          <a:lnRef idx="0">
            <a:schemeClr val="accent3"/>
          </a:lnRef>
          <a:fillRef idx="3">
            <a:schemeClr val="accent3"/>
          </a:fillRef>
          <a:effectRef idx="3">
            <a:schemeClr val="accent3"/>
          </a:effectRef>
          <a:fontRef idx="minor">
            <a:schemeClr val="lt1"/>
          </a:fontRef>
        </p:style>
        <p:txBody>
          <a:bodyPr wrap="square" rtlCol="0">
            <a:spAutoFit/>
          </a:bodyPr>
          <a:lstStyle/>
          <a:p>
            <a:pPr algn="ctr"/>
            <a:r>
              <a:rPr lang="zh-TW" altLang="en-US" dirty="0">
                <a:latin typeface="微軟正黑體" pitchFamily="34" charset="-120"/>
                <a:ea typeface="微軟正黑體" pitchFamily="34" charset="-120"/>
              </a:rPr>
              <a:t>開放</a:t>
            </a:r>
          </a:p>
        </p:txBody>
      </p:sp>
      <p:sp>
        <p:nvSpPr>
          <p:cNvPr id="82" name="文字方塊 81"/>
          <p:cNvSpPr txBox="1"/>
          <p:nvPr/>
        </p:nvSpPr>
        <p:spPr>
          <a:xfrm>
            <a:off x="5241032" y="4667071"/>
            <a:ext cx="4464496" cy="1354217"/>
          </a:xfrm>
          <a:prstGeom prst="rect">
            <a:avLst/>
          </a:prstGeom>
          <a:ln>
            <a:noFill/>
          </a:ln>
        </p:spPr>
        <p:style>
          <a:lnRef idx="1">
            <a:schemeClr val="accent4"/>
          </a:lnRef>
          <a:fillRef idx="2">
            <a:schemeClr val="accent4"/>
          </a:fillRef>
          <a:effectRef idx="1">
            <a:schemeClr val="accent4"/>
          </a:effectRef>
          <a:fontRef idx="minor">
            <a:schemeClr val="dk1"/>
          </a:fontRef>
        </p:style>
        <p:txBody>
          <a:bodyPr wrap="square" rtlCol="0">
            <a:spAutoFit/>
          </a:bodyPr>
          <a:lstStyle/>
          <a:p>
            <a:endParaRPr lang="en-US" altLang="zh-TW" sz="1000" b="0" dirty="0" smtClean="0"/>
          </a:p>
          <a:p>
            <a:pPr marL="285750" indent="-285750">
              <a:buFont typeface="Wingdings" pitchFamily="2" charset="2"/>
              <a:buChar char="n"/>
            </a:pPr>
            <a:r>
              <a:rPr lang="zh-TW" altLang="en-US" b="0" dirty="0"/>
              <a:t>穩</a:t>
            </a:r>
            <a:r>
              <a:rPr lang="zh-TW" altLang="en-US" b="0" dirty="0" smtClean="0"/>
              <a:t>增長和調結構的平衡</a:t>
            </a:r>
            <a:endParaRPr lang="en-US" altLang="zh-CN" b="0" dirty="0" smtClean="0"/>
          </a:p>
          <a:p>
            <a:pPr marL="285750" indent="-285750">
              <a:buFont typeface="Wingdings" pitchFamily="2" charset="2"/>
              <a:buChar char="n"/>
            </a:pPr>
            <a:r>
              <a:rPr lang="zh-TW" altLang="en-US" b="0" dirty="0" smtClean="0"/>
              <a:t>加快培育消費增長點</a:t>
            </a:r>
            <a:endParaRPr lang="en-US" altLang="zh-TW" b="0" dirty="0" smtClean="0"/>
          </a:p>
          <a:p>
            <a:pPr marL="285750" indent="-285750">
              <a:buFont typeface="Wingdings" pitchFamily="2" charset="2"/>
              <a:buChar char="n"/>
            </a:pPr>
            <a:r>
              <a:rPr lang="zh-TW" altLang="en-US" b="0" dirty="0" smtClean="0"/>
              <a:t>增加公共產品有效投資</a:t>
            </a:r>
            <a:endParaRPr lang="en-US" altLang="zh-TW" b="0" dirty="0" smtClean="0"/>
          </a:p>
          <a:p>
            <a:pPr marL="285750" indent="-285750">
              <a:buFont typeface="Wingdings" pitchFamily="2" charset="2"/>
              <a:buChar char="n"/>
            </a:pPr>
            <a:r>
              <a:rPr lang="zh-TW" altLang="en-US" b="0" dirty="0" smtClean="0"/>
              <a:t>推動產業結構邁向中高端</a:t>
            </a:r>
            <a:endParaRPr lang="en-US" altLang="zh-TW" b="0" dirty="0"/>
          </a:p>
        </p:txBody>
      </p:sp>
      <p:sp>
        <p:nvSpPr>
          <p:cNvPr id="83" name="文字方塊 82"/>
          <p:cNvSpPr txBox="1"/>
          <p:nvPr/>
        </p:nvSpPr>
        <p:spPr>
          <a:xfrm>
            <a:off x="5241031" y="4379039"/>
            <a:ext cx="1116125" cy="369332"/>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zh-TW" altLang="en-US" dirty="0">
                <a:latin typeface="微軟正黑體" pitchFamily="34" charset="-120"/>
                <a:ea typeface="微軟正黑體" pitchFamily="34" charset="-120"/>
              </a:rPr>
              <a:t>經濟</a:t>
            </a:r>
          </a:p>
        </p:txBody>
      </p:sp>
    </p:spTree>
    <p:extLst>
      <p:ext uri="{BB962C8B-B14F-4D97-AF65-F5344CB8AC3E}">
        <p14:creationId xmlns:p14="http://schemas.microsoft.com/office/powerpoint/2010/main" val="3971284030"/>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14" descr="http://t0.gstatic.com/images?q=tbn:ANd9GcSBcnyQDtVoNbF9kqzFN_1j2VbLzz9Ju8TEJFP5czn92b_XidRPjg"/>
          <p:cNvPicPr>
            <a:picLocks noChangeAspect="1" noChangeArrowheads="1"/>
          </p:cNvPicPr>
          <p:nvPr/>
        </p:nvPicPr>
        <p:blipFill>
          <a:blip r:embed="rId2" cstate="email"/>
          <a:srcRect/>
          <a:stretch>
            <a:fillRect/>
          </a:stretch>
        </p:blipFill>
        <p:spPr bwMode="auto">
          <a:xfrm>
            <a:off x="5233536" y="3089715"/>
            <a:ext cx="4667250" cy="1900238"/>
          </a:xfrm>
          <a:prstGeom prst="rect">
            <a:avLst/>
          </a:prstGeom>
          <a:noFill/>
          <a:ln w="9525">
            <a:noFill/>
            <a:miter lim="800000"/>
            <a:headEnd/>
            <a:tailEnd/>
          </a:ln>
        </p:spPr>
      </p:pic>
      <p:pic>
        <p:nvPicPr>
          <p:cNvPr id="41987" name="Picture 2" descr="http://img.hexun.com/2009-02-11/114314849.jpg"/>
          <p:cNvPicPr>
            <a:picLocks noChangeAspect="1" noChangeArrowheads="1"/>
          </p:cNvPicPr>
          <p:nvPr/>
        </p:nvPicPr>
        <p:blipFill>
          <a:blip r:embed="rId3" cstate="email"/>
          <a:srcRect/>
          <a:stretch>
            <a:fillRect/>
          </a:stretch>
        </p:blipFill>
        <p:spPr bwMode="auto">
          <a:xfrm>
            <a:off x="233974" y="908720"/>
            <a:ext cx="4973638" cy="5715000"/>
          </a:xfrm>
          <a:prstGeom prst="rect">
            <a:avLst/>
          </a:prstGeom>
          <a:noFill/>
          <a:ln w="9525">
            <a:noFill/>
            <a:miter lim="800000"/>
            <a:headEnd/>
            <a:tailEnd/>
          </a:ln>
        </p:spPr>
      </p:pic>
      <p:pic>
        <p:nvPicPr>
          <p:cNvPr id="41988" name="Picture 6" descr="http://m.md.ctee.com.tw/MdNews/d8ed18d3-0391-4c6f-9ab9-2d55548117ff.png"/>
          <p:cNvPicPr>
            <a:picLocks noChangeAspect="1" noChangeArrowheads="1"/>
          </p:cNvPicPr>
          <p:nvPr/>
        </p:nvPicPr>
        <p:blipFill>
          <a:blip r:embed="rId4" cstate="email"/>
          <a:srcRect/>
          <a:stretch>
            <a:fillRect/>
          </a:stretch>
        </p:blipFill>
        <p:spPr bwMode="auto">
          <a:xfrm>
            <a:off x="5313040" y="0"/>
            <a:ext cx="4300853" cy="3573016"/>
          </a:xfrm>
          <a:prstGeom prst="rect">
            <a:avLst/>
          </a:prstGeom>
          <a:noFill/>
          <a:ln w="9525">
            <a:noFill/>
            <a:miter lim="800000"/>
            <a:headEnd/>
            <a:tailEnd/>
          </a:ln>
        </p:spPr>
      </p:pic>
      <p:sp>
        <p:nvSpPr>
          <p:cNvPr id="7" name="標題 6"/>
          <p:cNvSpPr>
            <a:spLocks noGrp="1"/>
          </p:cNvSpPr>
          <p:nvPr>
            <p:ph type="title"/>
          </p:nvPr>
        </p:nvSpPr>
        <p:spPr/>
        <p:txBody>
          <a:bodyPr>
            <a:normAutofit fontScale="90000"/>
          </a:bodyPr>
          <a:lstStyle/>
          <a:p>
            <a:pPr algn="l">
              <a:defRPr/>
            </a:pPr>
            <a:r>
              <a:rPr lang="zh-TW" altLang="en-US" sz="4400" dirty="0"/>
              <a:t>人民幣</a:t>
            </a:r>
            <a:r>
              <a:rPr lang="zh-TW" altLang="en-US" sz="4400" dirty="0" smtClean="0"/>
              <a:t>國際化</a:t>
            </a:r>
            <a:endParaRPr lang="zh-TW" altLang="en-US" dirty="0">
              <a:solidFill>
                <a:srgbClr val="0221BE"/>
              </a:solidFill>
            </a:endParaRPr>
          </a:p>
        </p:txBody>
      </p:sp>
      <p:pic>
        <p:nvPicPr>
          <p:cNvPr id="41990" name="Picture 12" descr="http://www.chinatimes.com/newsphoto/2014-02-20/656/A14A00_P_03_01.jpg"/>
          <p:cNvPicPr>
            <a:picLocks noChangeAspect="1" noChangeArrowheads="1"/>
          </p:cNvPicPr>
          <p:nvPr/>
        </p:nvPicPr>
        <p:blipFill>
          <a:blip r:embed="rId5" cstate="email"/>
          <a:srcRect/>
          <a:stretch>
            <a:fillRect/>
          </a:stretch>
        </p:blipFill>
        <p:spPr bwMode="auto">
          <a:xfrm>
            <a:off x="5627472" y="4712773"/>
            <a:ext cx="4203506" cy="1912596"/>
          </a:xfrm>
          <a:prstGeom prst="rect">
            <a:avLst/>
          </a:prstGeom>
          <a:noFill/>
          <a:ln w="9525">
            <a:noFill/>
            <a:miter lim="800000"/>
            <a:headEnd/>
            <a:tailEnd/>
          </a:ln>
        </p:spPr>
      </p:pic>
      <p:sp>
        <p:nvSpPr>
          <p:cNvPr id="9" name="投影片編號版面配置區 5"/>
          <p:cNvSpPr>
            <a:spLocks noGrp="1"/>
          </p:cNvSpPr>
          <p:nvPr>
            <p:ph type="sldNum" sz="quarter" idx="12"/>
          </p:nvPr>
        </p:nvSpPr>
        <p:spPr>
          <a:xfrm>
            <a:off x="7504011" y="6477601"/>
            <a:ext cx="2311400" cy="365125"/>
          </a:xfrm>
        </p:spPr>
        <p:txBody>
          <a:bodyPr/>
          <a:lstStyle/>
          <a:p>
            <a:fld id="{D2A27846-145B-4549-A26A-EC70AB33CFE3}" type="slidenum">
              <a:rPr lang="zh-TW" altLang="en-US" smtClean="0">
                <a:solidFill>
                  <a:prstClr val="black">
                    <a:lumMod val="50000"/>
                    <a:lumOff val="50000"/>
                  </a:prstClr>
                </a:solidFill>
              </a:rPr>
              <a:pPr/>
              <a:t>55</a:t>
            </a:fld>
            <a:endParaRPr lang="zh-TW" altLang="en-US" dirty="0">
              <a:solidFill>
                <a:prstClr val="black">
                  <a:lumMod val="50000"/>
                  <a:lumOff val="50000"/>
                </a:prstClr>
              </a:solidFill>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標題 2"/>
          <p:cNvSpPr>
            <a:spLocks noGrp="1"/>
          </p:cNvSpPr>
          <p:nvPr>
            <p:ph type="title"/>
          </p:nvPr>
        </p:nvSpPr>
        <p:spPr/>
        <p:txBody>
          <a:bodyPr/>
          <a:lstStyle/>
          <a:p>
            <a:pPr>
              <a:defRPr/>
            </a:pPr>
            <a:r>
              <a:rPr lang="zh-TW" altLang="en-US" dirty="0"/>
              <a:t>人民幣走勢</a:t>
            </a:r>
          </a:p>
        </p:txBody>
      </p:sp>
      <p:sp>
        <p:nvSpPr>
          <p:cNvPr id="43011" name="Rectangle 4"/>
          <p:cNvSpPr>
            <a:spLocks noChangeArrowheads="1"/>
          </p:cNvSpPr>
          <p:nvPr/>
        </p:nvSpPr>
        <p:spPr bwMode="auto">
          <a:xfrm>
            <a:off x="55" y="278"/>
            <a:ext cx="184731" cy="369332"/>
          </a:xfrm>
          <a:prstGeom prst="rect">
            <a:avLst/>
          </a:prstGeom>
          <a:noFill/>
          <a:ln w="9525">
            <a:noFill/>
            <a:miter lim="800000"/>
            <a:headEnd/>
            <a:tailEnd/>
          </a:ln>
        </p:spPr>
        <p:txBody>
          <a:bodyPr wrap="none" anchor="ctr">
            <a:spAutoFit/>
          </a:bodyPr>
          <a:lstStyle/>
          <a:p>
            <a:endParaRPr lang="zh-TW" altLang="en-US"/>
          </a:p>
        </p:txBody>
      </p:sp>
      <p:sp>
        <p:nvSpPr>
          <p:cNvPr id="43012" name="Rectangle 5"/>
          <p:cNvSpPr>
            <a:spLocks noChangeArrowheads="1"/>
          </p:cNvSpPr>
          <p:nvPr/>
        </p:nvSpPr>
        <p:spPr bwMode="auto">
          <a:xfrm>
            <a:off x="463551" y="4572293"/>
            <a:ext cx="213520" cy="615553"/>
          </a:xfrm>
          <a:prstGeom prst="rect">
            <a:avLst/>
          </a:prstGeom>
          <a:noFill/>
          <a:ln w="9525">
            <a:noFill/>
            <a:miter lim="800000"/>
            <a:headEnd/>
            <a:tailEnd/>
          </a:ln>
        </p:spPr>
        <p:txBody>
          <a:bodyPr wrap="none" anchor="ctr">
            <a:spAutoFit/>
          </a:bodyPr>
          <a:lstStyle/>
          <a:p>
            <a:r>
              <a:rPr lang="en-US" altLang="zh-TW" sz="800" b="0">
                <a:solidFill>
                  <a:srgbClr val="000000"/>
                </a:solidFill>
                <a:latin typeface="Arial" charset="0"/>
              </a:rPr>
              <a:t> </a:t>
            </a:r>
            <a:br>
              <a:rPr lang="en-US" altLang="zh-TW" sz="800" b="0">
                <a:solidFill>
                  <a:srgbClr val="000000"/>
                </a:solidFill>
                <a:latin typeface="Arial" charset="0"/>
              </a:rPr>
            </a:br>
            <a:r>
              <a:rPr lang="en-US" altLang="zh-TW" sz="800" b="0">
                <a:solidFill>
                  <a:srgbClr val="000000"/>
                </a:solidFill>
                <a:latin typeface="Arial" charset="0"/>
              </a:rPr>
              <a:t/>
            </a:r>
            <a:br>
              <a:rPr lang="en-US" altLang="zh-TW" sz="800" b="0">
                <a:solidFill>
                  <a:srgbClr val="000000"/>
                </a:solidFill>
                <a:latin typeface="Arial" charset="0"/>
              </a:rPr>
            </a:br>
            <a:endParaRPr lang="en-US" altLang="zh-TW" b="0">
              <a:latin typeface="Arial" charset="0"/>
            </a:endParaRPr>
          </a:p>
        </p:txBody>
      </p:sp>
      <p:pic>
        <p:nvPicPr>
          <p:cNvPr id="43013" name="Picture 2" descr="https://encrypted-tbn3.gstatic.com/images?q=tbn:ANd9GcSb9GMoPlMcJpQD9yhzLZl1fUnv0AqPnlimSz3NXDMKwiWPp1bB-A"/>
          <p:cNvPicPr>
            <a:picLocks noChangeAspect="1" noChangeArrowheads="1"/>
          </p:cNvPicPr>
          <p:nvPr/>
        </p:nvPicPr>
        <p:blipFill>
          <a:blip r:embed="rId2" cstate="email"/>
          <a:srcRect/>
          <a:stretch>
            <a:fillRect/>
          </a:stretch>
        </p:blipFill>
        <p:spPr bwMode="auto">
          <a:xfrm>
            <a:off x="6753200" y="184945"/>
            <a:ext cx="2589212" cy="1914525"/>
          </a:xfrm>
          <a:prstGeom prst="rect">
            <a:avLst/>
          </a:prstGeom>
          <a:noFill/>
          <a:ln w="9525">
            <a:noFill/>
            <a:miter lim="800000"/>
            <a:headEnd/>
            <a:tailEnd/>
          </a:ln>
        </p:spPr>
      </p:pic>
      <p:sp>
        <p:nvSpPr>
          <p:cNvPr id="12" name="矩形 11"/>
          <p:cNvSpPr/>
          <p:nvPr/>
        </p:nvSpPr>
        <p:spPr>
          <a:xfrm>
            <a:off x="381001" y="3212976"/>
            <a:ext cx="5724128" cy="2862262"/>
          </a:xfrm>
          <a:prstGeom prst="rect">
            <a:avLst/>
          </a:prstGeom>
        </p:spPr>
        <p:txBody>
          <a:bodyPr wrap="square">
            <a:spAutoFit/>
          </a:bodyPr>
          <a:lstStyle/>
          <a:p>
            <a:pPr marL="87313" indent="-87313">
              <a:buFont typeface="Arial" pitchFamily="34" charset="0"/>
              <a:buChar char="•"/>
              <a:defRPr/>
            </a:pPr>
            <a:r>
              <a:rPr lang="en-US" altLang="zh-TW" dirty="0">
                <a:latin typeface="微軟正黑體" pitchFamily="34" charset="-120"/>
                <a:ea typeface="微軟正黑體" pitchFamily="34" charset="-120"/>
              </a:rPr>
              <a:t>2010</a:t>
            </a:r>
            <a:r>
              <a:rPr lang="zh-TW" altLang="en-US" dirty="0">
                <a:latin typeface="微軟正黑體" pitchFamily="34" charset="-120"/>
                <a:ea typeface="微軟正黑體" pitchFamily="34" charset="-120"/>
              </a:rPr>
              <a:t>年</a:t>
            </a:r>
            <a:r>
              <a:rPr lang="en-US" altLang="zh-TW" dirty="0">
                <a:latin typeface="微軟正黑體" pitchFamily="34" charset="-120"/>
                <a:ea typeface="微軟正黑體" pitchFamily="34" charset="-120"/>
              </a:rPr>
              <a:t>6</a:t>
            </a:r>
            <a:r>
              <a:rPr lang="zh-TW" altLang="en-US" dirty="0">
                <a:latin typeface="微軟正黑體" pitchFamily="34" charset="-120"/>
                <a:ea typeface="微軟正黑體" pitchFamily="34" charset="-120"/>
              </a:rPr>
              <a:t>月</a:t>
            </a:r>
            <a:r>
              <a:rPr lang="en-US" altLang="zh-TW" dirty="0">
                <a:latin typeface="微軟正黑體" pitchFamily="34" charset="-120"/>
                <a:ea typeface="微軟正黑體" pitchFamily="34" charset="-120"/>
              </a:rPr>
              <a:t>19</a:t>
            </a:r>
            <a:r>
              <a:rPr lang="zh-TW" altLang="en-US" dirty="0">
                <a:latin typeface="微軟正黑體" pitchFamily="34" charset="-120"/>
                <a:ea typeface="微軟正黑體" pitchFamily="34" charset="-120"/>
              </a:rPr>
              <a:t>日，中國人民銀行發布新聞稿，聲稱將</a:t>
            </a:r>
            <a:r>
              <a:rPr lang="zh-TW" altLang="en-US" dirty="0">
                <a:solidFill>
                  <a:srgbClr val="D60093"/>
                </a:solidFill>
                <a:latin typeface="微軟正黑體" pitchFamily="34" charset="-120"/>
                <a:ea typeface="微軟正黑體" pitchFamily="34" charset="-120"/>
              </a:rPr>
              <a:t>進一步推進人民幣匯率形成機制改革，增強人民幣匯率彈性。</a:t>
            </a:r>
            <a:endParaRPr lang="en-US" altLang="zh-TW" dirty="0">
              <a:solidFill>
                <a:srgbClr val="D60093"/>
              </a:solidFill>
              <a:latin typeface="微軟正黑體" pitchFamily="34" charset="-120"/>
              <a:ea typeface="微軟正黑體" pitchFamily="34" charset="-120"/>
            </a:endParaRPr>
          </a:p>
          <a:p>
            <a:pPr marL="87313" indent="-87313">
              <a:buFont typeface="Arial" pitchFamily="34" charset="0"/>
              <a:buChar char="•"/>
              <a:defRPr/>
            </a:pPr>
            <a:r>
              <a:rPr lang="zh-TW" altLang="en-US" dirty="0">
                <a:latin typeface="微軟正黑體" pitchFamily="34" charset="-120"/>
                <a:ea typeface="微軟正黑體" pitchFamily="34" charset="-120"/>
              </a:rPr>
              <a:t>未來將以市場供求為基礎，</a:t>
            </a:r>
            <a:r>
              <a:rPr lang="zh-TW" altLang="en-US" dirty="0">
                <a:solidFill>
                  <a:srgbClr val="D60093"/>
                </a:solidFill>
                <a:latin typeface="微軟正黑體" pitchFamily="34" charset="-120"/>
                <a:ea typeface="微軟正黑體" pitchFamily="34" charset="-120"/>
              </a:rPr>
              <a:t>參考一籃子貨幣進行調節</a:t>
            </a:r>
            <a:r>
              <a:rPr lang="zh-TW" altLang="en-US" dirty="0">
                <a:latin typeface="微軟正黑體" pitchFamily="34" charset="-120"/>
                <a:ea typeface="微軟正黑體" pitchFamily="34" charset="-120"/>
              </a:rPr>
              <a:t>，並繼續按照</a:t>
            </a:r>
            <a:r>
              <a:rPr lang="zh-TW" altLang="en-US" dirty="0">
                <a:solidFill>
                  <a:srgbClr val="D60093"/>
                </a:solidFill>
                <a:latin typeface="微軟正黑體" pitchFamily="34" charset="-120"/>
                <a:ea typeface="微軟正黑體" pitchFamily="34" charset="-120"/>
              </a:rPr>
              <a:t>千分之五</a:t>
            </a:r>
            <a:r>
              <a:rPr lang="zh-TW" altLang="en-US" dirty="0">
                <a:latin typeface="微軟正黑體" pitchFamily="34" charset="-120"/>
                <a:ea typeface="微軟正黑體" pitchFamily="34" charset="-120"/>
              </a:rPr>
              <a:t>的外匯市場匯率浮動區間，對人民幣匯率進行動態管理。</a:t>
            </a:r>
            <a:endParaRPr lang="en-US" altLang="zh-TW" dirty="0">
              <a:latin typeface="微軟正黑體" pitchFamily="34" charset="-120"/>
              <a:ea typeface="微軟正黑體" pitchFamily="34" charset="-120"/>
            </a:endParaRPr>
          </a:p>
          <a:p>
            <a:pPr marL="87313" indent="-87313">
              <a:buFont typeface="Arial" pitchFamily="34" charset="0"/>
              <a:buChar char="•"/>
              <a:defRPr/>
            </a:pPr>
            <a:r>
              <a:rPr lang="en-US" altLang="zh-TW" dirty="0">
                <a:latin typeface="微軟正黑體" pitchFamily="34" charset="-120"/>
                <a:ea typeface="微軟正黑體" pitchFamily="34" charset="-120"/>
              </a:rPr>
              <a:t>2012</a:t>
            </a:r>
            <a:r>
              <a:rPr lang="zh-TW" altLang="en-US" dirty="0">
                <a:latin typeface="微軟正黑體" pitchFamily="34" charset="-120"/>
                <a:ea typeface="微軟正黑體" pitchFamily="34" charset="-120"/>
              </a:rPr>
              <a:t>年</a:t>
            </a:r>
            <a:r>
              <a:rPr lang="en-US" altLang="zh-TW" dirty="0">
                <a:latin typeface="微軟正黑體" pitchFamily="34" charset="-120"/>
                <a:ea typeface="微軟正黑體" pitchFamily="34" charset="-120"/>
              </a:rPr>
              <a:t>6</a:t>
            </a:r>
            <a:r>
              <a:rPr lang="zh-TW" altLang="en-US" dirty="0">
                <a:latin typeface="微軟正黑體" pitchFamily="34" charset="-120"/>
                <a:ea typeface="微軟正黑體" pitchFamily="34" charset="-120"/>
              </a:rPr>
              <a:t>月</a:t>
            </a:r>
            <a:r>
              <a:rPr lang="en-US" altLang="zh-TW" dirty="0">
                <a:latin typeface="微軟正黑體" pitchFamily="34" charset="-120"/>
                <a:ea typeface="微軟正黑體" pitchFamily="34" charset="-120"/>
              </a:rPr>
              <a:t>19</a:t>
            </a:r>
            <a:r>
              <a:rPr lang="zh-TW" altLang="en-US" dirty="0">
                <a:latin typeface="微軟正黑體" pitchFamily="34" charset="-120"/>
                <a:ea typeface="微軟正黑體" pitchFamily="34" charset="-120"/>
              </a:rPr>
              <a:t>日改為百分之一</a:t>
            </a:r>
            <a:endParaRPr lang="en-US" altLang="zh-TW" dirty="0">
              <a:latin typeface="微軟正黑體" pitchFamily="34" charset="-120"/>
              <a:ea typeface="微軟正黑體" pitchFamily="34" charset="-120"/>
            </a:endParaRPr>
          </a:p>
          <a:p>
            <a:pPr marL="87313" indent="-87313">
              <a:buFont typeface="Arial" pitchFamily="34" charset="0"/>
              <a:buChar char="•"/>
              <a:defRPr/>
            </a:pPr>
            <a:r>
              <a:rPr lang="zh-TW" altLang="en-US" dirty="0" smtClean="0">
                <a:latin typeface="微軟正黑體" pitchFamily="34" charset="-120"/>
                <a:ea typeface="微軟正黑體" pitchFamily="34" charset="-120"/>
              </a:rPr>
              <a:t>現在進入</a:t>
            </a:r>
            <a:r>
              <a:rPr lang="zh-TW" altLang="en-US" dirty="0">
                <a:latin typeface="微軟正黑體" pitchFamily="34" charset="-120"/>
                <a:ea typeface="微軟正黑體" pitchFamily="34" charset="-120"/>
              </a:rPr>
              <a:t>百分之二</a:t>
            </a:r>
            <a:endParaRPr lang="en-US" altLang="zh-TW" dirty="0">
              <a:latin typeface="微軟正黑體" pitchFamily="34" charset="-120"/>
              <a:ea typeface="微軟正黑體" pitchFamily="34" charset="-120"/>
            </a:endParaRPr>
          </a:p>
          <a:p>
            <a:pPr marL="87313" indent="-87313">
              <a:buFont typeface="Arial" pitchFamily="34" charset="0"/>
              <a:buChar char="•"/>
              <a:defRPr/>
            </a:pPr>
            <a:r>
              <a:rPr lang="zh-TW" altLang="en-US" dirty="0">
                <a:solidFill>
                  <a:srgbClr val="C00000"/>
                </a:solidFill>
                <a:latin typeface="微軟正黑體" pitchFamily="34" charset="-120"/>
                <a:ea typeface="微軟正黑體" pitchFamily="34" charset="-120"/>
              </a:rPr>
              <a:t>人行政策：</a:t>
            </a:r>
            <a:r>
              <a:rPr lang="zh-TW" altLang="en-US" dirty="0">
                <a:latin typeface="微軟正黑體" pitchFamily="34" charset="-120"/>
                <a:ea typeface="微軟正黑體" pitchFamily="34" charset="-120"/>
              </a:rPr>
              <a:t>中國政府將按照</a:t>
            </a:r>
            <a:r>
              <a:rPr lang="zh-TW" altLang="en-US" dirty="0">
                <a:solidFill>
                  <a:srgbClr val="D60093"/>
                </a:solidFill>
                <a:latin typeface="微軟正黑體" pitchFamily="34" charset="-120"/>
                <a:ea typeface="微軟正黑體" pitchFamily="34" charset="-120"/>
              </a:rPr>
              <a:t>主動性、可控性、漸進性原則，穩步推進人民幣匯改</a:t>
            </a:r>
            <a:r>
              <a:rPr lang="zh-TW" altLang="en-US" dirty="0">
                <a:latin typeface="微軟正黑體" pitchFamily="34" charset="-120"/>
                <a:ea typeface="微軟正黑體" pitchFamily="34" charset="-120"/>
              </a:rPr>
              <a:t>。</a:t>
            </a:r>
            <a:endParaRPr lang="en-US" altLang="zh-TW" dirty="0">
              <a:latin typeface="微軟正黑體" pitchFamily="34" charset="-120"/>
              <a:ea typeface="微軟正黑體" pitchFamily="34" charset="-120"/>
            </a:endParaRPr>
          </a:p>
        </p:txBody>
      </p:sp>
      <p:pic>
        <p:nvPicPr>
          <p:cNvPr id="43017" name="Picture 2" descr="http://t3.gstatic.com/images?q=tbn:ANd9GcQrXI6l0XQ51geyE9Ry92S_qQD_ePzJDo_uYGuzEAYAWLcnMCHz"/>
          <p:cNvPicPr>
            <a:picLocks noChangeAspect="1" noChangeArrowheads="1"/>
          </p:cNvPicPr>
          <p:nvPr/>
        </p:nvPicPr>
        <p:blipFill>
          <a:blip r:embed="rId3" cstate="email"/>
          <a:srcRect/>
          <a:stretch>
            <a:fillRect/>
          </a:stretch>
        </p:blipFill>
        <p:spPr bwMode="auto">
          <a:xfrm>
            <a:off x="6264834" y="4772374"/>
            <a:ext cx="2786063" cy="1643063"/>
          </a:xfrm>
          <a:prstGeom prst="rect">
            <a:avLst/>
          </a:prstGeom>
          <a:noFill/>
          <a:ln w="9525">
            <a:noFill/>
            <a:miter lim="800000"/>
            <a:headEnd/>
            <a:tailEnd/>
          </a:ln>
        </p:spPr>
      </p:pic>
      <p:pic>
        <p:nvPicPr>
          <p:cNvPr id="43018" name="Picture 10" descr="http://t2.gstatic.com/images?q=tbn:ANd9GcTkVfnY5XLblPOWVLmXCAilYMRFLQua8R6Xd0Gm9wHeKzBprY0i"/>
          <p:cNvPicPr>
            <a:picLocks noChangeAspect="1" noChangeArrowheads="1"/>
          </p:cNvPicPr>
          <p:nvPr/>
        </p:nvPicPr>
        <p:blipFill>
          <a:blip r:embed="rId4" cstate="email"/>
          <a:srcRect/>
          <a:stretch>
            <a:fillRect/>
          </a:stretch>
        </p:blipFill>
        <p:spPr bwMode="auto">
          <a:xfrm>
            <a:off x="3440832" y="184945"/>
            <a:ext cx="3208337" cy="1357313"/>
          </a:xfrm>
          <a:prstGeom prst="rect">
            <a:avLst/>
          </a:prstGeom>
          <a:noFill/>
          <a:ln w="9525">
            <a:noFill/>
            <a:miter lim="800000"/>
            <a:headEnd/>
            <a:tailEnd/>
          </a:ln>
        </p:spPr>
      </p:pic>
      <p:pic>
        <p:nvPicPr>
          <p:cNvPr id="11" name="Picture 8" descr="https://encrypted-tbn0.gstatic.com/images?q=tbn:ANd9GcSPRpRe7K4EstE8ZtOVr_CYuRe_9HWKJhbuXmr-yXb0_mbU0AjO">
            <a:hlinkClick r:id="rId5"/>
          </p:cNvPr>
          <p:cNvPicPr>
            <a:picLocks noChangeAspect="1" noChangeArrowheads="1"/>
          </p:cNvPicPr>
          <p:nvPr/>
        </p:nvPicPr>
        <p:blipFill>
          <a:blip r:embed="rId6" cstate="print"/>
          <a:srcRect/>
          <a:stretch>
            <a:fillRect/>
          </a:stretch>
        </p:blipFill>
        <p:spPr bwMode="auto">
          <a:xfrm>
            <a:off x="6671062" y="2204869"/>
            <a:ext cx="3008784" cy="2567503"/>
          </a:xfrm>
          <a:prstGeom prst="rect">
            <a:avLst/>
          </a:prstGeom>
          <a:noFill/>
        </p:spPr>
      </p:pic>
      <p:pic>
        <p:nvPicPr>
          <p:cNvPr id="13" name="Picture 4" descr="http://i2.chinanews.com/simg/hpic/2013/11-05/res03_attpic_brief-6763314.jpg"/>
          <p:cNvPicPr>
            <a:picLocks noChangeAspect="1" noChangeArrowheads="1"/>
          </p:cNvPicPr>
          <p:nvPr/>
        </p:nvPicPr>
        <p:blipFill>
          <a:blip r:embed="rId7" cstate="print">
            <a:clrChange>
              <a:clrFrom>
                <a:srgbClr val="FEFEFE"/>
              </a:clrFrom>
              <a:clrTo>
                <a:srgbClr val="FEFEFE">
                  <a:alpha val="0"/>
                </a:srgbClr>
              </a:clrTo>
            </a:clrChange>
          </a:blip>
          <a:srcRect/>
          <a:stretch>
            <a:fillRect/>
          </a:stretch>
        </p:blipFill>
        <p:spPr bwMode="auto">
          <a:xfrm>
            <a:off x="416503" y="1340769"/>
            <a:ext cx="5400600" cy="1969265"/>
          </a:xfrm>
          <a:prstGeom prst="rect">
            <a:avLst/>
          </a:prstGeom>
          <a:noFill/>
        </p:spPr>
      </p:pic>
      <p:sp>
        <p:nvSpPr>
          <p:cNvPr id="14" name="投影片編號版面配置區 5"/>
          <p:cNvSpPr>
            <a:spLocks noGrp="1"/>
          </p:cNvSpPr>
          <p:nvPr>
            <p:ph type="sldNum" sz="quarter" idx="12"/>
          </p:nvPr>
        </p:nvSpPr>
        <p:spPr>
          <a:xfrm>
            <a:off x="7504011" y="6477601"/>
            <a:ext cx="2311400" cy="365125"/>
          </a:xfrm>
        </p:spPr>
        <p:txBody>
          <a:bodyPr/>
          <a:lstStyle/>
          <a:p>
            <a:fld id="{D2A27846-145B-4549-A26A-EC70AB33CFE3}" type="slidenum">
              <a:rPr lang="zh-TW" altLang="en-US" smtClean="0">
                <a:solidFill>
                  <a:prstClr val="black">
                    <a:lumMod val="50000"/>
                    <a:lumOff val="50000"/>
                  </a:prstClr>
                </a:solidFill>
              </a:rPr>
              <a:pPr/>
              <a:t>56</a:t>
            </a:fld>
            <a:endParaRPr lang="zh-TW" altLang="en-US" dirty="0">
              <a:solidFill>
                <a:prstClr val="black">
                  <a:lumMod val="50000"/>
                  <a:lumOff val="50000"/>
                </a:prstClr>
              </a:solidFill>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標題 1"/>
          <p:cNvSpPr>
            <a:spLocks noGrp="1"/>
          </p:cNvSpPr>
          <p:nvPr>
            <p:ph type="title"/>
          </p:nvPr>
        </p:nvSpPr>
        <p:spPr/>
        <p:txBody>
          <a:bodyPr/>
          <a:lstStyle/>
          <a:p>
            <a:pPr>
              <a:defRPr/>
            </a:pPr>
            <a:r>
              <a:rPr lang="zh-TW" altLang="en-US" dirty="0"/>
              <a:t>利率市場化</a:t>
            </a:r>
          </a:p>
        </p:txBody>
      </p:sp>
      <p:pic>
        <p:nvPicPr>
          <p:cNvPr id="44035" name="Picture 4" descr="http://udn.com/NEWS/MEDIA/8510689-3353748.gif"/>
          <p:cNvPicPr>
            <a:picLocks noChangeAspect="1" noChangeArrowheads="1"/>
          </p:cNvPicPr>
          <p:nvPr/>
        </p:nvPicPr>
        <p:blipFill>
          <a:blip r:embed="rId2" cstate="email"/>
          <a:srcRect/>
          <a:stretch>
            <a:fillRect/>
          </a:stretch>
        </p:blipFill>
        <p:spPr bwMode="auto">
          <a:xfrm>
            <a:off x="150019" y="3212976"/>
            <a:ext cx="5468938" cy="3143250"/>
          </a:xfrm>
          <a:prstGeom prst="rect">
            <a:avLst/>
          </a:prstGeom>
          <a:noFill/>
          <a:ln w="9525">
            <a:noFill/>
            <a:miter lim="800000"/>
            <a:headEnd/>
            <a:tailEnd/>
          </a:ln>
        </p:spPr>
      </p:pic>
      <p:pic>
        <p:nvPicPr>
          <p:cNvPr id="44036" name="Picture 6" descr="http://photocdn.sohu.com/20121112/Img357375940.jpg"/>
          <p:cNvPicPr>
            <a:picLocks noChangeAspect="1" noChangeArrowheads="1"/>
          </p:cNvPicPr>
          <p:nvPr/>
        </p:nvPicPr>
        <p:blipFill>
          <a:blip r:embed="rId3" cstate="email"/>
          <a:srcRect/>
          <a:stretch>
            <a:fillRect/>
          </a:stretch>
        </p:blipFill>
        <p:spPr bwMode="auto">
          <a:xfrm>
            <a:off x="3024193" y="908720"/>
            <a:ext cx="3006725" cy="2363788"/>
          </a:xfrm>
          <a:prstGeom prst="rect">
            <a:avLst/>
          </a:prstGeom>
          <a:noFill/>
          <a:ln w="9525">
            <a:noFill/>
            <a:miter lim="800000"/>
            <a:headEnd/>
            <a:tailEnd/>
          </a:ln>
        </p:spPr>
      </p:pic>
      <p:pic>
        <p:nvPicPr>
          <p:cNvPr id="44037" name="Picture 2" descr="http://t2.gstatic.com/images?q=tbn:ANd9GcQXc7SyffY7E489XgJWzoD8OUiH6VpWO6MUHV5_HePc5rKVYIEOIA"/>
          <p:cNvPicPr>
            <a:picLocks noChangeAspect="1" noChangeArrowheads="1"/>
          </p:cNvPicPr>
          <p:nvPr/>
        </p:nvPicPr>
        <p:blipFill>
          <a:blip r:embed="rId4" cstate="email"/>
          <a:srcRect/>
          <a:stretch>
            <a:fillRect/>
          </a:stretch>
        </p:blipFill>
        <p:spPr bwMode="auto">
          <a:xfrm>
            <a:off x="150020" y="980730"/>
            <a:ext cx="2816225" cy="1762125"/>
          </a:xfrm>
          <a:prstGeom prst="rect">
            <a:avLst/>
          </a:prstGeom>
          <a:noFill/>
          <a:ln w="9525">
            <a:noFill/>
            <a:miter lim="800000"/>
            <a:headEnd/>
            <a:tailEnd/>
          </a:ln>
        </p:spPr>
      </p:pic>
      <p:pic>
        <p:nvPicPr>
          <p:cNvPr id="44038" name="Picture 2" descr="被視為中國下一階段金融開放重要指標的上海自貿區，仍有漫漫長路要走。圖／新華社"/>
          <p:cNvPicPr>
            <a:picLocks noChangeAspect="1" noChangeArrowheads="1"/>
          </p:cNvPicPr>
          <p:nvPr/>
        </p:nvPicPr>
        <p:blipFill>
          <a:blip r:embed="rId5" cstate="email"/>
          <a:srcRect/>
          <a:stretch>
            <a:fillRect/>
          </a:stretch>
        </p:blipFill>
        <p:spPr bwMode="auto">
          <a:xfrm>
            <a:off x="6030918" y="0"/>
            <a:ext cx="372745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p:cNvSpPr>
            <a:spLocks noGrp="1"/>
          </p:cNvSpPr>
          <p:nvPr>
            <p:ph idx="4294967295"/>
          </p:nvPr>
        </p:nvSpPr>
        <p:spPr>
          <a:xfrm>
            <a:off x="10416" y="831853"/>
            <a:ext cx="4654553" cy="4525963"/>
          </a:xfrm>
          <a:prstGeom prst="rect">
            <a:avLst/>
          </a:prstGeom>
        </p:spPr>
        <p:txBody>
          <a:bodyPr>
            <a:normAutofit/>
          </a:bodyPr>
          <a:lstStyle/>
          <a:p>
            <a:pPr>
              <a:defRPr/>
            </a:pPr>
            <a:r>
              <a:rPr lang="zh-TW" altLang="en-US" sz="2000" dirty="0" smtClean="0"/>
              <a:t>淘寶網發展起來的第三方支付平臺</a:t>
            </a:r>
            <a:r>
              <a:rPr lang="en-US" altLang="zh-TW" sz="2000" dirty="0" smtClean="0"/>
              <a:t>--</a:t>
            </a:r>
            <a:r>
              <a:rPr lang="zh-TW" altLang="en-US" sz="2000" dirty="0" smtClean="0"/>
              <a:t>支付寶，通過與天弘基金管理有限公司</a:t>
            </a:r>
            <a:r>
              <a:rPr lang="en-US" altLang="zh-TW" sz="2000" dirty="0" smtClean="0"/>
              <a:t>(</a:t>
            </a:r>
            <a:r>
              <a:rPr lang="zh-TW" altLang="en-US" sz="2000" dirty="0" smtClean="0"/>
              <a:t>以下簡稱“天弘公司”</a:t>
            </a:r>
            <a:r>
              <a:rPr lang="en-US" altLang="zh-TW" sz="2000" dirty="0" smtClean="0"/>
              <a:t>)</a:t>
            </a:r>
            <a:r>
              <a:rPr lang="zh-TW" altLang="en-US" sz="2000" dirty="0" smtClean="0"/>
              <a:t>的合作，拓展出新型金融產品</a:t>
            </a:r>
            <a:r>
              <a:rPr lang="en-US" altLang="zh-TW" sz="2000" dirty="0" smtClean="0"/>
              <a:t>--</a:t>
            </a:r>
            <a:r>
              <a:rPr lang="zh-TW" altLang="en-US" sz="2000" dirty="0" smtClean="0"/>
              <a:t>餘額寶。</a:t>
            </a:r>
            <a:endParaRPr lang="en-US" altLang="zh-CN" sz="2000" dirty="0" smtClean="0"/>
          </a:p>
          <a:p>
            <a:pPr>
              <a:defRPr/>
            </a:pPr>
            <a:r>
              <a:rPr lang="zh-CN" altLang="en-US" sz="2000" dirty="0" smtClean="0"/>
              <a:t>從</a:t>
            </a:r>
            <a:r>
              <a:rPr lang="en-US" altLang="zh-CN" sz="2000" dirty="0" smtClean="0"/>
              <a:t>0</a:t>
            </a:r>
            <a:r>
              <a:rPr lang="zh-CN" altLang="en-US" sz="2000" dirty="0" smtClean="0"/>
              <a:t>到</a:t>
            </a:r>
            <a:r>
              <a:rPr lang="en-US" altLang="zh-CN" sz="2000" dirty="0" smtClean="0"/>
              <a:t>2500</a:t>
            </a:r>
            <a:r>
              <a:rPr lang="zh-TW" altLang="en-US" sz="2000" dirty="0" smtClean="0"/>
              <a:t>億元的基金規模，餘額寶僅僅用了</a:t>
            </a:r>
            <a:r>
              <a:rPr lang="en-US" altLang="zh-CN" sz="2000" dirty="0" smtClean="0"/>
              <a:t>200</a:t>
            </a:r>
            <a:r>
              <a:rPr lang="zh-TW" altLang="en-US" sz="2000" dirty="0" smtClean="0"/>
              <a:t>多天時間。而從</a:t>
            </a:r>
            <a:r>
              <a:rPr lang="en-US" altLang="zh-CN" sz="2000" dirty="0" smtClean="0"/>
              <a:t>2500</a:t>
            </a:r>
            <a:r>
              <a:rPr lang="zh-CN" altLang="en-US" sz="2000" dirty="0" smtClean="0"/>
              <a:t>億元到</a:t>
            </a:r>
            <a:r>
              <a:rPr lang="en-US" altLang="zh-CN" sz="2000" dirty="0" smtClean="0"/>
              <a:t>4000</a:t>
            </a:r>
            <a:r>
              <a:rPr lang="zh-TW" altLang="en-US" sz="2000" dirty="0" smtClean="0"/>
              <a:t>億元，餘額寶只用了大約</a:t>
            </a:r>
            <a:r>
              <a:rPr lang="en-US" altLang="zh-CN" sz="2000" dirty="0" smtClean="0"/>
              <a:t>30</a:t>
            </a:r>
            <a:r>
              <a:rPr lang="zh-CN" altLang="en-US" sz="2000" dirty="0" smtClean="0"/>
              <a:t>天。</a:t>
            </a:r>
          </a:p>
          <a:p>
            <a:pPr>
              <a:defRPr/>
            </a:pPr>
            <a:r>
              <a:rPr lang="zh-TW" altLang="en-US" sz="2000" dirty="0" smtClean="0"/>
              <a:t>餘額寶的模式類似於“團購”。</a:t>
            </a:r>
            <a:endParaRPr lang="zh-CN" altLang="en-US" sz="2000" dirty="0" smtClean="0"/>
          </a:p>
          <a:p>
            <a:pPr>
              <a:defRPr/>
            </a:pPr>
            <a:endParaRPr lang="zh-TW" altLang="en-US" sz="2000" dirty="0"/>
          </a:p>
        </p:txBody>
      </p:sp>
      <p:pic>
        <p:nvPicPr>
          <p:cNvPr id="46083" name="Picture 2" descr="http://s.siliconimg.com/kb/content_images/2014/02/22/395892/1393001792_5.jpg"/>
          <p:cNvPicPr>
            <a:picLocks noChangeAspect="1" noChangeArrowheads="1"/>
          </p:cNvPicPr>
          <p:nvPr/>
        </p:nvPicPr>
        <p:blipFill>
          <a:blip r:embed="rId2" cstate="email"/>
          <a:srcRect/>
          <a:stretch>
            <a:fillRect/>
          </a:stretch>
        </p:blipFill>
        <p:spPr bwMode="auto">
          <a:xfrm>
            <a:off x="6537177" y="3658157"/>
            <a:ext cx="3024187" cy="1571625"/>
          </a:xfrm>
          <a:prstGeom prst="rect">
            <a:avLst/>
          </a:prstGeom>
          <a:noFill/>
          <a:ln w="9525">
            <a:noFill/>
            <a:miter lim="800000"/>
            <a:headEnd/>
            <a:tailEnd/>
          </a:ln>
        </p:spPr>
      </p:pic>
      <p:pic>
        <p:nvPicPr>
          <p:cNvPr id="46084" name="Picture 10" descr="http://static.apple.nextmedia.com/images/e-paper/20140124/large/1390541179_099e.jpg"/>
          <p:cNvPicPr>
            <a:picLocks noChangeAspect="1" noChangeArrowheads="1"/>
          </p:cNvPicPr>
          <p:nvPr/>
        </p:nvPicPr>
        <p:blipFill>
          <a:blip r:embed="rId3" cstate="email"/>
          <a:srcRect/>
          <a:stretch>
            <a:fillRect/>
          </a:stretch>
        </p:blipFill>
        <p:spPr bwMode="auto">
          <a:xfrm>
            <a:off x="4592961" y="0"/>
            <a:ext cx="5108575" cy="2643188"/>
          </a:xfrm>
          <a:prstGeom prst="rect">
            <a:avLst/>
          </a:prstGeom>
          <a:noFill/>
          <a:ln w="9525">
            <a:noFill/>
            <a:miter lim="800000"/>
            <a:headEnd/>
            <a:tailEnd/>
          </a:ln>
        </p:spPr>
      </p:pic>
      <p:pic>
        <p:nvPicPr>
          <p:cNvPr id="46085" name="Picture 8" descr="http://www.chinatimes.com/newsphoto/2014-02-28/Clipping/656/N24A00_T_01_02.jpg"/>
          <p:cNvPicPr>
            <a:picLocks noChangeAspect="1" noChangeArrowheads="1"/>
          </p:cNvPicPr>
          <p:nvPr/>
        </p:nvPicPr>
        <p:blipFill>
          <a:blip r:embed="rId4" cstate="email"/>
          <a:srcRect/>
          <a:stretch>
            <a:fillRect/>
          </a:stretch>
        </p:blipFill>
        <p:spPr bwMode="auto">
          <a:xfrm>
            <a:off x="4563529" y="1682213"/>
            <a:ext cx="5072062" cy="1984375"/>
          </a:xfrm>
          <a:prstGeom prst="rect">
            <a:avLst/>
          </a:prstGeom>
          <a:noFill/>
          <a:ln w="9525">
            <a:noFill/>
            <a:miter lim="800000"/>
            <a:headEnd/>
            <a:tailEnd/>
          </a:ln>
        </p:spPr>
      </p:pic>
      <p:pic>
        <p:nvPicPr>
          <p:cNvPr id="46086" name="Picture 4" descr="http://orientaldaily.on.cc/cnt/finance/20140221/photo/0221-00202-010b1.jpg"/>
          <p:cNvPicPr>
            <a:picLocks noChangeAspect="1" noChangeArrowheads="1"/>
          </p:cNvPicPr>
          <p:nvPr/>
        </p:nvPicPr>
        <p:blipFill>
          <a:blip r:embed="rId5" cstate="email">
            <a:clrChange>
              <a:clrFrom>
                <a:srgbClr val="F5F8FF"/>
              </a:clrFrom>
              <a:clrTo>
                <a:srgbClr val="F5F8FF">
                  <a:alpha val="0"/>
                </a:srgbClr>
              </a:clrTo>
            </a:clrChange>
          </a:blip>
          <a:srcRect/>
          <a:stretch>
            <a:fillRect/>
          </a:stretch>
        </p:blipFill>
        <p:spPr bwMode="auto">
          <a:xfrm>
            <a:off x="3872881" y="3061275"/>
            <a:ext cx="2268537" cy="2214562"/>
          </a:xfrm>
          <a:prstGeom prst="rect">
            <a:avLst/>
          </a:prstGeom>
          <a:noFill/>
          <a:ln w="9525">
            <a:noFill/>
            <a:miter lim="800000"/>
            <a:headEnd/>
            <a:tailEnd/>
          </a:ln>
        </p:spPr>
      </p:pic>
      <p:pic>
        <p:nvPicPr>
          <p:cNvPr id="46087" name="Picture 4" descr="http://orientaldaily.on.cc/cnt/finance/20140221/photo/0221-00202-010b2.jpg"/>
          <p:cNvPicPr>
            <a:picLocks noChangeAspect="1" noChangeArrowheads="1"/>
          </p:cNvPicPr>
          <p:nvPr/>
        </p:nvPicPr>
        <p:blipFill>
          <a:blip r:embed="rId6" cstate="email"/>
          <a:srcRect/>
          <a:stretch>
            <a:fillRect/>
          </a:stretch>
        </p:blipFill>
        <p:spPr bwMode="auto">
          <a:xfrm>
            <a:off x="635342" y="4965497"/>
            <a:ext cx="2500313" cy="1857375"/>
          </a:xfrm>
          <a:prstGeom prst="rect">
            <a:avLst/>
          </a:prstGeom>
          <a:noFill/>
          <a:ln w="9525">
            <a:noFill/>
            <a:miter lim="800000"/>
            <a:headEnd/>
            <a:tailEnd/>
          </a:ln>
        </p:spPr>
      </p:pic>
      <p:pic>
        <p:nvPicPr>
          <p:cNvPr id="46088" name="Picture 6" descr="http://t1.gstatic.com/images?q=tbn:ANd9GcQbJRQaDk0xpeGhK5CaP_GTyXqtVTbaZ6vOX_e9Fmo7ALsag4Ud"/>
          <p:cNvPicPr>
            <a:picLocks noChangeAspect="1" noChangeArrowheads="1"/>
          </p:cNvPicPr>
          <p:nvPr/>
        </p:nvPicPr>
        <p:blipFill>
          <a:blip r:embed="rId7" cstate="email"/>
          <a:srcRect/>
          <a:stretch>
            <a:fillRect/>
          </a:stretch>
        </p:blipFill>
        <p:spPr bwMode="auto">
          <a:xfrm>
            <a:off x="1019440" y="3658158"/>
            <a:ext cx="1881188" cy="1785938"/>
          </a:xfrm>
          <a:prstGeom prst="rect">
            <a:avLst/>
          </a:prstGeom>
          <a:noFill/>
          <a:ln w="9525">
            <a:noFill/>
            <a:miter lim="800000"/>
            <a:headEnd/>
            <a:tailEnd/>
          </a:ln>
        </p:spPr>
      </p:pic>
      <p:pic>
        <p:nvPicPr>
          <p:cNvPr id="46089" name="Picture 4" descr="http://camera.chinatimes.com/newsphoto/2014-03-01/clipping/A07A00_T_01_02.JPG"/>
          <p:cNvPicPr>
            <a:picLocks noChangeAspect="1" noChangeArrowheads="1"/>
          </p:cNvPicPr>
          <p:nvPr/>
        </p:nvPicPr>
        <p:blipFill>
          <a:blip r:embed="rId8" cstate="email"/>
          <a:srcRect/>
          <a:stretch>
            <a:fillRect/>
          </a:stretch>
        </p:blipFill>
        <p:spPr bwMode="auto">
          <a:xfrm>
            <a:off x="3395249" y="5239262"/>
            <a:ext cx="6143634" cy="15716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標題 4"/>
          <p:cNvSpPr>
            <a:spLocks noGrp="1"/>
          </p:cNvSpPr>
          <p:nvPr>
            <p:ph type="title"/>
          </p:nvPr>
        </p:nvSpPr>
        <p:spPr>
          <a:xfrm>
            <a:off x="776535" y="620690"/>
            <a:ext cx="8420100" cy="1362075"/>
          </a:xfrm>
        </p:spPr>
        <p:txBody>
          <a:bodyPr rtlCol="0">
            <a:noAutofit/>
          </a:bodyPr>
          <a:lstStyle/>
          <a:p>
            <a:pPr>
              <a:defRPr/>
            </a:pPr>
            <a:r>
              <a:rPr lang="zh-TW" altLang="en-US" sz="4800" dirty="0" smtClean="0">
                <a:solidFill>
                  <a:schemeClr val="accent1">
                    <a:lumMod val="75000"/>
                  </a:schemeClr>
                </a:solidFill>
              </a:rPr>
              <a:t>台灣</a:t>
            </a:r>
            <a:endParaRPr lang="zh-TW" altLang="en-US" sz="4800" dirty="0">
              <a:solidFill>
                <a:schemeClr val="accent1">
                  <a:lumMod val="75000"/>
                </a:schemeClr>
              </a:solidFill>
            </a:endParaRPr>
          </a:p>
        </p:txBody>
      </p:sp>
      <p:sp>
        <p:nvSpPr>
          <p:cNvPr id="4" name="投影片編號版面配置區 3"/>
          <p:cNvSpPr>
            <a:spLocks noGrp="1"/>
          </p:cNvSpPr>
          <p:nvPr>
            <p:ph type="sldNum" sz="quarter" idx="12"/>
          </p:nvPr>
        </p:nvSpPr>
        <p:spPr/>
        <p:txBody>
          <a:bodyPr/>
          <a:lstStyle/>
          <a:p>
            <a:pPr>
              <a:defRPr/>
            </a:pPr>
            <a:fld id="{EDFC4CB9-E07C-4EFB-A623-4AFFB33E0F20}" type="slidenum">
              <a:rPr lang="zh-TW" altLang="en-US"/>
              <a:pPr>
                <a:defRPr/>
              </a:pPr>
              <a:t>59</a:t>
            </a:fld>
            <a:endParaRPr lang="zh-TW" altLang="en-US"/>
          </a:p>
        </p:txBody>
      </p:sp>
      <p:pic>
        <p:nvPicPr>
          <p:cNvPr id="7" name="圖片 6"/>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2288705" y="1196752"/>
            <a:ext cx="4896544" cy="4896544"/>
          </a:xfrm>
          <a:prstGeom prst="rect">
            <a:avLst/>
          </a:prstGeom>
        </p:spPr>
      </p:pic>
    </p:spTree>
    <p:extLst>
      <p:ext uri="{BB962C8B-B14F-4D97-AF65-F5344CB8AC3E}">
        <p14:creationId xmlns:p14="http://schemas.microsoft.com/office/powerpoint/2010/main" val="2242646984"/>
      </p:ext>
    </p:extLst>
  </p:cSld>
  <p:clrMapOvr>
    <a:masterClrMapping/>
  </p:clrMapOvr>
  <p:transition spd="slow">
    <p:fad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dirty="0" smtClean="0"/>
              <a:t>台灣貿易</a:t>
            </a:r>
            <a:r>
              <a:rPr lang="zh-TW" altLang="en-US" dirty="0"/>
              <a:t>表現</a:t>
            </a:r>
          </a:p>
        </p:txBody>
      </p:sp>
      <p:sp>
        <p:nvSpPr>
          <p:cNvPr id="9" name="文字方塊 8"/>
          <p:cNvSpPr txBox="1"/>
          <p:nvPr/>
        </p:nvSpPr>
        <p:spPr>
          <a:xfrm>
            <a:off x="428497" y="6396445"/>
            <a:ext cx="3588399" cy="276999"/>
          </a:xfrm>
          <a:prstGeom prst="rect">
            <a:avLst/>
          </a:prstGeom>
          <a:noFill/>
        </p:spPr>
        <p:txBody>
          <a:bodyPr wrap="square" rtlCol="0">
            <a:spAutoFit/>
          </a:bodyPr>
          <a:lstStyle/>
          <a:p>
            <a:pPr fontAlgn="auto">
              <a:spcBef>
                <a:spcPts val="0"/>
              </a:spcBef>
              <a:spcAft>
                <a:spcPts val="0"/>
              </a:spcAft>
            </a:pPr>
            <a:r>
              <a:rPr kumimoji="0" lang="zh-TW" altLang="en-US" sz="1200" b="0" dirty="0" smtClean="0">
                <a:solidFill>
                  <a:srgbClr val="1F497D">
                    <a:lumMod val="75000"/>
                  </a:srgbClr>
                </a:solidFill>
                <a:latin typeface="微軟正黑體" pitchFamily="34" charset="-120"/>
                <a:ea typeface="微軟正黑體" pitchFamily="34" charset="-120"/>
              </a:rPr>
              <a:t>資料來源：財政部統計處。</a:t>
            </a:r>
            <a:endParaRPr kumimoji="0" lang="zh-TW" altLang="en-US" sz="1200" b="0" dirty="0">
              <a:solidFill>
                <a:srgbClr val="1F497D">
                  <a:lumMod val="75000"/>
                </a:srgbClr>
              </a:solidFill>
              <a:latin typeface="微軟正黑體" pitchFamily="34" charset="-120"/>
              <a:ea typeface="微軟正黑體" pitchFamily="34" charset="-120"/>
            </a:endParaRPr>
          </a:p>
        </p:txBody>
      </p:sp>
      <p:sp>
        <p:nvSpPr>
          <p:cNvPr id="16" name="Rectangle 12"/>
          <p:cNvSpPr>
            <a:spLocks noChangeArrowheads="1"/>
          </p:cNvSpPr>
          <p:nvPr/>
        </p:nvSpPr>
        <p:spPr bwMode="auto">
          <a:xfrm>
            <a:off x="5679610" y="1061218"/>
            <a:ext cx="3042312" cy="360363"/>
          </a:xfrm>
          <a:prstGeom prst="rect">
            <a:avLst/>
          </a:prstGeom>
          <a:gradFill rotWithShape="0">
            <a:gsLst>
              <a:gs pos="0">
                <a:srgbClr val="33CCFF"/>
              </a:gs>
              <a:gs pos="100000">
                <a:srgbClr val="33CCFF">
                  <a:gamma/>
                  <a:shade val="46275"/>
                  <a:invGamma/>
                </a:srgbClr>
              </a:gs>
            </a:gsLst>
            <a:lin ang="2700000" scaled="1"/>
          </a:gradFill>
          <a:ln w="9525">
            <a:noFill/>
            <a:miter lim="800000"/>
            <a:headEnd/>
            <a:tailEnd/>
          </a:ln>
          <a:effectLst>
            <a:outerShdw dist="71842" dir="2700000" algn="ctr" rotWithShape="0">
              <a:srgbClr val="00B8B4">
                <a:alpha val="39999"/>
              </a:srgbClr>
            </a:outerShdw>
          </a:effectLst>
        </p:spPr>
        <p:txBody>
          <a:bodyPr wrap="none" anchor="ctr"/>
          <a:lstStyle/>
          <a:p>
            <a:pPr algn="ctr" fontAlgn="auto" latinLnBrk="1">
              <a:spcBef>
                <a:spcPts val="0"/>
              </a:spcBef>
              <a:spcAft>
                <a:spcPts val="0"/>
              </a:spcAft>
              <a:defRPr/>
            </a:pPr>
            <a:r>
              <a:rPr kumimoji="0" lang="zh-TW" altLang="en-US" dirty="0">
                <a:solidFill>
                  <a:prstClr val="white"/>
                </a:solidFill>
                <a:latin typeface="微軟正黑體" pitchFamily="34" charset="-120"/>
                <a:ea typeface="微軟正黑體" pitchFamily="34" charset="-120"/>
              </a:rPr>
              <a:t>進口貿易結構</a:t>
            </a:r>
            <a:r>
              <a:rPr kumimoji="0" lang="en-US" altLang="zh-TW" dirty="0" smtClean="0">
                <a:solidFill>
                  <a:prstClr val="white"/>
                </a:solidFill>
                <a:latin typeface="微軟正黑體" pitchFamily="34" charset="-120"/>
                <a:ea typeface="微軟正黑體" pitchFamily="34" charset="-120"/>
              </a:rPr>
              <a:t>(1</a:t>
            </a:r>
            <a:r>
              <a:rPr kumimoji="0" lang="zh-TW" altLang="en-US" dirty="0" smtClean="0">
                <a:solidFill>
                  <a:prstClr val="white"/>
                </a:solidFill>
                <a:latin typeface="微軟正黑體" pitchFamily="34" charset="-120"/>
                <a:ea typeface="微軟正黑體" pitchFamily="34" charset="-120"/>
              </a:rPr>
              <a:t>月</a:t>
            </a:r>
            <a:r>
              <a:rPr kumimoji="0" lang="en-US" altLang="zh-TW" dirty="0" smtClean="0">
                <a:solidFill>
                  <a:prstClr val="white"/>
                </a:solidFill>
                <a:latin typeface="微軟正黑體" pitchFamily="34" charset="-120"/>
                <a:ea typeface="微軟正黑體" pitchFamily="34" charset="-120"/>
              </a:rPr>
              <a:t>)</a:t>
            </a:r>
            <a:endParaRPr kumimoji="0" lang="ko-KR" altLang="en-US" dirty="0">
              <a:solidFill>
                <a:prstClr val="white"/>
              </a:solidFill>
              <a:latin typeface="微軟正黑體" pitchFamily="34" charset="-120"/>
              <a:ea typeface="華康中圓體" pitchFamily="49" charset="-120"/>
            </a:endParaRPr>
          </a:p>
        </p:txBody>
      </p:sp>
      <p:graphicFrame>
        <p:nvGraphicFramePr>
          <p:cNvPr id="18" name="Object 2"/>
          <p:cNvGraphicFramePr>
            <a:graphicFrameLocks noChangeAspect="1"/>
          </p:cNvGraphicFramePr>
          <p:nvPr>
            <p:extLst>
              <p:ext uri="{D42A27DB-BD31-4B8C-83A1-F6EECF244321}">
                <p14:modId xmlns:p14="http://schemas.microsoft.com/office/powerpoint/2010/main" val="1816330640"/>
              </p:ext>
            </p:extLst>
          </p:nvPr>
        </p:nvGraphicFramePr>
        <p:xfrm>
          <a:off x="272493" y="952233"/>
          <a:ext cx="4446233" cy="5116450"/>
        </p:xfrm>
        <a:graphic>
          <a:graphicData uri="http://schemas.openxmlformats.org/presentationml/2006/ole">
            <mc:AlternateContent xmlns:mc="http://schemas.openxmlformats.org/markup-compatibility/2006">
              <mc:Choice xmlns:v="urn:schemas-microsoft-com:vml" Requires="v">
                <p:oleObj spid="_x0000_s15530" name="工作表" r:id="rId4" imgW="4168184" imgH="5196758" progId="Excel.Sheet.12">
                  <p:link updateAutomatic="1"/>
                </p:oleObj>
              </mc:Choice>
              <mc:Fallback>
                <p:oleObj name="工作表" r:id="rId4" imgW="4168184" imgH="5196758" progId="Excel.Sheet.12">
                  <p:link updateAutomatic="1"/>
                  <p:pic>
                    <p:nvPicPr>
                      <p:cNvPr id="0" name=""/>
                      <p:cNvPicPr>
                        <a:picLocks noChangeAspect="1" noChangeArrowheads="1"/>
                      </p:cNvPicPr>
                      <p:nvPr/>
                    </p:nvPicPr>
                    <p:blipFill>
                      <a:blip r:embed="rId5"/>
                      <a:srcRect/>
                      <a:stretch>
                        <a:fillRect/>
                      </a:stretch>
                    </p:blipFill>
                    <p:spPr bwMode="auto">
                      <a:xfrm>
                        <a:off x="272493" y="952233"/>
                        <a:ext cx="4446233" cy="5116450"/>
                      </a:xfrm>
                      <a:prstGeom prst="rect">
                        <a:avLst/>
                      </a:prstGeom>
                      <a:noFill/>
                      <a:ln>
                        <a:noFill/>
                      </a:ln>
                      <a:effectLst/>
                      <a:extLst/>
                    </p:spPr>
                  </p:pic>
                </p:oleObj>
              </mc:Fallback>
            </mc:AlternateContent>
          </a:graphicData>
        </a:graphic>
      </p:graphicFrame>
      <p:graphicFrame>
        <p:nvGraphicFramePr>
          <p:cNvPr id="19" name="Object 3"/>
          <p:cNvGraphicFramePr>
            <a:graphicFrameLocks noChangeAspect="1"/>
          </p:cNvGraphicFramePr>
          <p:nvPr>
            <p:extLst>
              <p:ext uri="{D42A27DB-BD31-4B8C-83A1-F6EECF244321}">
                <p14:modId xmlns:p14="http://schemas.microsoft.com/office/powerpoint/2010/main" val="3364326825"/>
              </p:ext>
            </p:extLst>
          </p:nvPr>
        </p:nvGraphicFramePr>
        <p:xfrm>
          <a:off x="5264313" y="1420813"/>
          <a:ext cx="3938323" cy="2171700"/>
        </p:xfrm>
        <a:graphic>
          <a:graphicData uri="http://schemas.openxmlformats.org/presentationml/2006/ole">
            <mc:AlternateContent xmlns:mc="http://schemas.openxmlformats.org/markup-compatibility/2006">
              <mc:Choice xmlns:v="urn:schemas-microsoft-com:vml" Requires="v">
                <p:oleObj spid="_x0000_s15531" name="工作表" r:id="rId6" imgW="3634748" imgH="2171731" progId="Excel.Sheet.12">
                  <p:link updateAutomatic="1"/>
                </p:oleObj>
              </mc:Choice>
              <mc:Fallback>
                <p:oleObj name="工作表" r:id="rId6" imgW="3634748" imgH="2171731" progId="Excel.Sheet.12">
                  <p:link updateAutomatic="1"/>
                  <p:pic>
                    <p:nvPicPr>
                      <p:cNvPr id="0" name=""/>
                      <p:cNvPicPr>
                        <a:picLocks noChangeAspect="1" noChangeArrowheads="1"/>
                      </p:cNvPicPr>
                      <p:nvPr/>
                    </p:nvPicPr>
                    <p:blipFill>
                      <a:blip r:embed="rId7"/>
                      <a:srcRect/>
                      <a:stretch>
                        <a:fillRect/>
                      </a:stretch>
                    </p:blipFill>
                    <p:spPr bwMode="auto">
                      <a:xfrm>
                        <a:off x="5264313" y="1420813"/>
                        <a:ext cx="3938323" cy="2171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20" name="Object 4"/>
          <p:cNvGraphicFramePr>
            <a:graphicFrameLocks noChangeAspect="1"/>
          </p:cNvGraphicFramePr>
          <p:nvPr>
            <p:extLst>
              <p:ext uri="{D42A27DB-BD31-4B8C-83A1-F6EECF244321}">
                <p14:modId xmlns:p14="http://schemas.microsoft.com/office/powerpoint/2010/main" val="3482061628"/>
              </p:ext>
            </p:extLst>
          </p:nvPr>
        </p:nvGraphicFramePr>
        <p:xfrm>
          <a:off x="5252244" y="3741738"/>
          <a:ext cx="3962400" cy="2163762"/>
        </p:xfrm>
        <a:graphic>
          <a:graphicData uri="http://schemas.openxmlformats.org/presentationml/2006/ole">
            <mc:AlternateContent xmlns:mc="http://schemas.openxmlformats.org/markup-compatibility/2006">
              <mc:Choice xmlns:v="urn:schemas-microsoft-com:vml" Requires="v">
                <p:oleObj spid="_x0000_s15532" name="工作表" r:id="rId8" imgW="3657631" imgH="2164162" progId="Excel.Sheet.12">
                  <p:link updateAutomatic="1"/>
                </p:oleObj>
              </mc:Choice>
              <mc:Fallback>
                <p:oleObj name="工作表" r:id="rId8" imgW="3657631" imgH="2164162" progId="Excel.Sheet.12">
                  <p:link updateAutomatic="1"/>
                  <p:pic>
                    <p:nvPicPr>
                      <p:cNvPr id="0" name=""/>
                      <p:cNvPicPr>
                        <a:picLocks noChangeAspect="1" noChangeArrowheads="1"/>
                      </p:cNvPicPr>
                      <p:nvPr/>
                    </p:nvPicPr>
                    <p:blipFill>
                      <a:blip r:embed="rId9"/>
                      <a:srcRect/>
                      <a:stretch>
                        <a:fillRect/>
                      </a:stretch>
                    </p:blipFill>
                    <p:spPr bwMode="auto">
                      <a:xfrm>
                        <a:off x="5252244" y="3741738"/>
                        <a:ext cx="3962400" cy="2163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2" name="矩形 21"/>
          <p:cNvSpPr/>
          <p:nvPr/>
        </p:nvSpPr>
        <p:spPr>
          <a:xfrm>
            <a:off x="5171075" y="5989723"/>
            <a:ext cx="4172215" cy="488950"/>
          </a:xfrm>
          <a:prstGeom prst="rect">
            <a:avLst/>
          </a:prstGeom>
        </p:spPr>
        <p:txBody>
          <a:bodyPr>
            <a:spAutoFit/>
          </a:bodyPr>
          <a:lstStyle/>
          <a:p>
            <a:pPr defTabSz="762000" fontAlgn="auto">
              <a:lnSpc>
                <a:spcPct val="90000"/>
              </a:lnSpc>
              <a:spcBef>
                <a:spcPct val="35000"/>
              </a:spcBef>
              <a:spcAft>
                <a:spcPts val="0"/>
              </a:spcAft>
              <a:defRPr/>
            </a:pPr>
            <a:r>
              <a:rPr kumimoji="0" lang="en-US" altLang="zh-TW" sz="1200" dirty="0" smtClean="0">
                <a:solidFill>
                  <a:srgbClr val="7E0000"/>
                </a:solidFill>
                <a:latin typeface="微軟正黑體" pitchFamily="34" charset="-120"/>
                <a:ea typeface="微軟正黑體" pitchFamily="34" charset="-120"/>
              </a:rPr>
              <a:t>2014</a:t>
            </a:r>
            <a:r>
              <a:rPr kumimoji="0" lang="zh-TW" altLang="en-US" sz="1200" dirty="0" smtClean="0">
                <a:solidFill>
                  <a:srgbClr val="7E0000"/>
                </a:solidFill>
                <a:latin typeface="微軟正黑體" pitchFamily="34" charset="-120"/>
                <a:ea typeface="微軟正黑體" pitchFamily="34" charset="-120"/>
              </a:rPr>
              <a:t>年</a:t>
            </a:r>
            <a:r>
              <a:rPr kumimoji="0" lang="en-US" altLang="zh-TW" sz="1200" dirty="0" smtClean="0">
                <a:solidFill>
                  <a:srgbClr val="7E0000"/>
                </a:solidFill>
                <a:latin typeface="微軟正黑體" pitchFamily="34" charset="-120"/>
                <a:ea typeface="微軟正黑體" pitchFamily="34" charset="-120"/>
              </a:rPr>
              <a:t>1-12</a:t>
            </a:r>
            <a:r>
              <a:rPr kumimoji="0" lang="zh-TW" altLang="en-US" sz="1200" dirty="0" smtClean="0">
                <a:solidFill>
                  <a:srgbClr val="7E0000"/>
                </a:solidFill>
                <a:latin typeface="微軟正黑體" pitchFamily="34" charset="-120"/>
                <a:ea typeface="微軟正黑體" pitchFamily="34" charset="-120"/>
              </a:rPr>
              <a:t>月 </a:t>
            </a:r>
            <a:r>
              <a:rPr kumimoji="0" lang="zh-TW" altLang="en-US" sz="1200" dirty="0">
                <a:solidFill>
                  <a:srgbClr val="7E0000"/>
                </a:solidFill>
                <a:latin typeface="微軟正黑體" pitchFamily="34" charset="-120"/>
                <a:ea typeface="微軟正黑體" pitchFamily="34" charset="-120"/>
              </a:rPr>
              <a:t>年增率</a:t>
            </a:r>
            <a:r>
              <a:rPr kumimoji="0" lang="en-US" altLang="zh-TW" sz="1200" dirty="0">
                <a:solidFill>
                  <a:srgbClr val="7E0000"/>
                </a:solidFill>
                <a:latin typeface="微軟正黑體" pitchFamily="34" charset="-120"/>
                <a:ea typeface="微軟正黑體" pitchFamily="34" charset="-120"/>
              </a:rPr>
              <a:t> </a:t>
            </a:r>
          </a:p>
          <a:p>
            <a:pPr defTabSz="762000" fontAlgn="auto">
              <a:lnSpc>
                <a:spcPct val="90000"/>
              </a:lnSpc>
              <a:spcBef>
                <a:spcPct val="35000"/>
              </a:spcBef>
              <a:spcAft>
                <a:spcPts val="0"/>
              </a:spcAft>
              <a:defRPr/>
            </a:pPr>
            <a:r>
              <a:rPr kumimoji="0" lang="zh-TW" altLang="en-US" sz="1200" dirty="0" smtClean="0">
                <a:solidFill>
                  <a:srgbClr val="C0504D">
                    <a:lumMod val="50000"/>
                  </a:srgbClr>
                </a:solidFill>
                <a:latin typeface="微軟正黑體" pitchFamily="34" charset="-120"/>
                <a:ea typeface="微軟正黑體" pitchFamily="34" charset="-120"/>
              </a:rPr>
              <a:t>                            出口 </a:t>
            </a:r>
            <a:r>
              <a:rPr kumimoji="0" lang="en-US" altLang="zh-TW" sz="1200" dirty="0" smtClean="0">
                <a:solidFill>
                  <a:srgbClr val="C0504D">
                    <a:lumMod val="50000"/>
                  </a:srgbClr>
                </a:solidFill>
                <a:latin typeface="微軟正黑體" pitchFamily="34" charset="-120"/>
                <a:ea typeface="微軟正黑體" pitchFamily="34" charset="-120"/>
              </a:rPr>
              <a:t>2.7%</a:t>
            </a:r>
            <a:r>
              <a:rPr kumimoji="0" lang="zh-TW" altLang="en-US" sz="1200" dirty="0" smtClean="0">
                <a:solidFill>
                  <a:srgbClr val="C0504D">
                    <a:lumMod val="50000"/>
                  </a:srgbClr>
                </a:solidFill>
                <a:latin typeface="微軟正黑體" pitchFamily="34" charset="-120"/>
                <a:ea typeface="微軟正黑體" pitchFamily="34" charset="-120"/>
              </a:rPr>
              <a:t>   進口 </a:t>
            </a:r>
            <a:r>
              <a:rPr kumimoji="0" lang="en-US" altLang="zh-TW" sz="1200" dirty="0" smtClean="0">
                <a:solidFill>
                  <a:srgbClr val="C0504D">
                    <a:lumMod val="50000"/>
                  </a:srgbClr>
                </a:solidFill>
                <a:latin typeface="微軟正黑體" pitchFamily="34" charset="-120"/>
                <a:ea typeface="微軟正黑體" pitchFamily="34" charset="-120"/>
              </a:rPr>
              <a:t>1.6%</a:t>
            </a:r>
            <a:endParaRPr kumimoji="0" lang="en-US" altLang="zh-TW" sz="1200" dirty="0">
              <a:solidFill>
                <a:srgbClr val="C0504D">
                  <a:lumMod val="50000"/>
                </a:srgbClr>
              </a:solidFill>
              <a:latin typeface="微軟正黑體" pitchFamily="34" charset="-120"/>
              <a:ea typeface="微軟正黑體" pitchFamily="34" charset="-120"/>
            </a:endParaRPr>
          </a:p>
        </p:txBody>
      </p:sp>
      <p:cxnSp>
        <p:nvCxnSpPr>
          <p:cNvPr id="23" name="肘形接點 22"/>
          <p:cNvCxnSpPr>
            <a:stCxn id="22" idx="1"/>
          </p:cNvCxnSpPr>
          <p:nvPr/>
        </p:nvCxnSpPr>
        <p:spPr>
          <a:xfrm rot="10800000" flipH="1" flipV="1">
            <a:off x="5171046" y="6234198"/>
            <a:ext cx="3353594" cy="258762"/>
          </a:xfrm>
          <a:prstGeom prst="bentConnector3">
            <a:avLst>
              <a:gd name="adj1" fmla="val 31675"/>
            </a:avLst>
          </a:prstGeom>
          <a:ln w="12700" cap="rnd" cmpd="sng">
            <a:prstDash val="sysDash"/>
            <a:headEnd type="oval"/>
          </a:ln>
        </p:spPr>
        <p:style>
          <a:lnRef idx="1">
            <a:schemeClr val="accent1"/>
          </a:lnRef>
          <a:fillRef idx="0">
            <a:schemeClr val="accent1"/>
          </a:fillRef>
          <a:effectRef idx="0">
            <a:schemeClr val="accent1"/>
          </a:effectRef>
          <a:fontRef idx="minor">
            <a:schemeClr val="tx1"/>
          </a:fontRef>
        </p:style>
      </p:cxnSp>
      <p:sp>
        <p:nvSpPr>
          <p:cNvPr id="24" name="AutoShape 9"/>
          <p:cNvSpPr>
            <a:spLocks noChangeArrowheads="1"/>
          </p:cNvSpPr>
          <p:nvPr/>
        </p:nvSpPr>
        <p:spPr bwMode="gray">
          <a:xfrm>
            <a:off x="272482" y="952240"/>
            <a:ext cx="4524503" cy="5281965"/>
          </a:xfrm>
          <a:prstGeom prst="roundRect">
            <a:avLst>
              <a:gd name="adj" fmla="val 9106"/>
            </a:avLst>
          </a:prstGeom>
          <a:noFill/>
          <a:ln w="25400">
            <a:solidFill>
              <a:schemeClr val="accent1"/>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25" name="AutoShape 4"/>
          <p:cNvSpPr>
            <a:spLocks noChangeArrowheads="1"/>
          </p:cNvSpPr>
          <p:nvPr/>
        </p:nvSpPr>
        <p:spPr bwMode="gray">
          <a:xfrm>
            <a:off x="4974775" y="938636"/>
            <a:ext cx="4368485" cy="2654259"/>
          </a:xfrm>
          <a:prstGeom prst="roundRect">
            <a:avLst>
              <a:gd name="adj" fmla="val 9106"/>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26" name="AutoShape 4"/>
          <p:cNvSpPr>
            <a:spLocks noChangeArrowheads="1"/>
          </p:cNvSpPr>
          <p:nvPr/>
        </p:nvSpPr>
        <p:spPr bwMode="gray">
          <a:xfrm>
            <a:off x="4974775" y="3672905"/>
            <a:ext cx="4368485" cy="2316845"/>
          </a:xfrm>
          <a:prstGeom prst="roundRect">
            <a:avLst>
              <a:gd name="adj" fmla="val 9106"/>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Tree>
    <p:extLst>
      <p:ext uri="{BB962C8B-B14F-4D97-AF65-F5344CB8AC3E}">
        <p14:creationId xmlns:p14="http://schemas.microsoft.com/office/powerpoint/2010/main" val="12894211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標題 2"/>
          <p:cNvSpPr>
            <a:spLocks noGrp="1"/>
          </p:cNvSpPr>
          <p:nvPr>
            <p:ph type="title"/>
          </p:nvPr>
        </p:nvSpPr>
        <p:spPr/>
        <p:txBody>
          <a:bodyPr/>
          <a:lstStyle/>
          <a:p>
            <a:r>
              <a:rPr lang="zh-TW" altLang="en-US" dirty="0" smtClean="0"/>
              <a:t>台灣就業與消費概況</a:t>
            </a:r>
            <a:endParaRPr lang="zh-TW" altLang="en-US" dirty="0"/>
          </a:p>
        </p:txBody>
      </p:sp>
      <p:sp>
        <p:nvSpPr>
          <p:cNvPr id="13" name="投影片編號版面配置區 5"/>
          <p:cNvSpPr>
            <a:spLocks noGrp="1"/>
          </p:cNvSpPr>
          <p:nvPr>
            <p:ph type="sldNum" sz="quarter" idx="12"/>
          </p:nvPr>
        </p:nvSpPr>
        <p:spPr/>
        <p:txBody>
          <a:bodyPr/>
          <a:lstStyle/>
          <a:p>
            <a:fld id="{D2A27846-145B-4549-A26A-EC70AB33CFE3}" type="slidenum">
              <a:rPr lang="zh-TW" altLang="en-US" smtClean="0">
                <a:solidFill>
                  <a:prstClr val="black">
                    <a:lumMod val="50000"/>
                    <a:lumOff val="50000"/>
                  </a:prstClr>
                </a:solidFill>
              </a:rPr>
              <a:pPr/>
              <a:t>61</a:t>
            </a:fld>
            <a:endParaRPr lang="zh-TW" altLang="en-US" dirty="0">
              <a:solidFill>
                <a:prstClr val="black">
                  <a:lumMod val="50000"/>
                  <a:lumOff val="50000"/>
                </a:prstClr>
              </a:solidFill>
            </a:endParaRPr>
          </a:p>
        </p:txBody>
      </p:sp>
      <p:sp>
        <p:nvSpPr>
          <p:cNvPr id="6" name="文字方塊 5"/>
          <p:cNvSpPr txBox="1"/>
          <p:nvPr/>
        </p:nvSpPr>
        <p:spPr>
          <a:xfrm>
            <a:off x="5207724" y="6367841"/>
            <a:ext cx="3588399" cy="276999"/>
          </a:xfrm>
          <a:prstGeom prst="rect">
            <a:avLst/>
          </a:prstGeom>
          <a:noFill/>
        </p:spPr>
        <p:txBody>
          <a:bodyPr wrap="square" rtlCol="0">
            <a:spAutoFit/>
          </a:bodyPr>
          <a:lstStyle/>
          <a:p>
            <a:pPr fontAlgn="auto">
              <a:spcBef>
                <a:spcPts val="0"/>
              </a:spcBef>
              <a:spcAft>
                <a:spcPts val="0"/>
              </a:spcAft>
            </a:pPr>
            <a:r>
              <a:rPr kumimoji="0" lang="zh-TW" altLang="en-US" sz="1200" b="0" dirty="0" smtClean="0">
                <a:solidFill>
                  <a:srgbClr val="1F497D">
                    <a:lumMod val="75000"/>
                  </a:srgbClr>
                </a:solidFill>
                <a:latin typeface="微軟正黑體" pitchFamily="34" charset="-120"/>
                <a:ea typeface="微軟正黑體" pitchFamily="34" charset="-120"/>
              </a:rPr>
              <a:t>資料來源：經濟部統計處。</a:t>
            </a:r>
            <a:endParaRPr kumimoji="0" lang="zh-TW" altLang="en-US" sz="1200" b="0" dirty="0">
              <a:solidFill>
                <a:srgbClr val="1F497D">
                  <a:lumMod val="75000"/>
                </a:srgbClr>
              </a:solidFill>
              <a:latin typeface="微軟正黑體" pitchFamily="34" charset="-120"/>
              <a:ea typeface="微軟正黑體" pitchFamily="34" charset="-120"/>
            </a:endParaRPr>
          </a:p>
        </p:txBody>
      </p:sp>
      <p:sp>
        <p:nvSpPr>
          <p:cNvPr id="10" name="AutoShape 4"/>
          <p:cNvSpPr>
            <a:spLocks noChangeArrowheads="1"/>
          </p:cNvSpPr>
          <p:nvPr/>
        </p:nvSpPr>
        <p:spPr bwMode="gray">
          <a:xfrm>
            <a:off x="5109017" y="1030606"/>
            <a:ext cx="4535447" cy="4827791"/>
          </a:xfrm>
          <a:prstGeom prst="roundRect">
            <a:avLst>
              <a:gd name="adj" fmla="val 5383"/>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11" name="矩形 9"/>
          <p:cNvSpPr>
            <a:spLocks noChangeArrowheads="1"/>
          </p:cNvSpPr>
          <p:nvPr/>
        </p:nvSpPr>
        <p:spPr bwMode="auto">
          <a:xfrm>
            <a:off x="5207724" y="5930614"/>
            <a:ext cx="4698276" cy="276999"/>
          </a:xfrm>
          <a:prstGeom prst="rect">
            <a:avLst/>
          </a:prstGeom>
          <a:noFill/>
          <a:ln w="9525">
            <a:noFill/>
            <a:miter lim="800000"/>
            <a:headEnd/>
            <a:tailEnd/>
          </a:ln>
        </p:spPr>
        <p:txBody>
          <a:bodyPr wrap="square">
            <a:spAutoFit/>
          </a:bodyPr>
          <a:lstStyle/>
          <a:p>
            <a:pPr defTabSz="762000" fontAlgn="auto">
              <a:spcBef>
                <a:spcPts val="0"/>
              </a:spcBef>
              <a:spcAft>
                <a:spcPts val="0"/>
              </a:spcAft>
            </a:pPr>
            <a:r>
              <a:rPr kumimoji="0" lang="en-US" altLang="zh-TW" sz="1200" dirty="0" smtClean="0">
                <a:solidFill>
                  <a:srgbClr val="1F497D">
                    <a:lumMod val="75000"/>
                  </a:srgbClr>
                </a:solidFill>
                <a:latin typeface="微軟正黑體" pitchFamily="34" charset="-120"/>
                <a:ea typeface="微軟正黑體" pitchFamily="34" charset="-120"/>
              </a:rPr>
              <a:t>2014</a:t>
            </a:r>
            <a:r>
              <a:rPr kumimoji="0" lang="zh-TW" altLang="en-US" sz="1200" dirty="0" smtClean="0">
                <a:solidFill>
                  <a:srgbClr val="1F497D">
                    <a:lumMod val="75000"/>
                  </a:srgbClr>
                </a:solidFill>
                <a:latin typeface="微軟正黑體" pitchFamily="34" charset="-120"/>
                <a:ea typeface="微軟正黑體" pitchFamily="34" charset="-120"/>
              </a:rPr>
              <a:t>年</a:t>
            </a:r>
            <a:r>
              <a:rPr kumimoji="0" lang="en-US" altLang="zh-TW" sz="1200" dirty="0" smtClean="0">
                <a:solidFill>
                  <a:srgbClr val="1F497D">
                    <a:lumMod val="75000"/>
                  </a:srgbClr>
                </a:solidFill>
                <a:latin typeface="微軟正黑體" pitchFamily="34" charset="-120"/>
                <a:ea typeface="微軟正黑體" pitchFamily="34" charset="-120"/>
              </a:rPr>
              <a:t>1-12</a:t>
            </a:r>
            <a:r>
              <a:rPr kumimoji="0" lang="zh-TW" altLang="en-US" sz="1200" dirty="0" smtClean="0">
                <a:solidFill>
                  <a:srgbClr val="1F497D">
                    <a:lumMod val="75000"/>
                  </a:srgbClr>
                </a:solidFill>
                <a:latin typeface="微軟正黑體" pitchFamily="34" charset="-120"/>
                <a:ea typeface="微軟正黑體" pitchFamily="34" charset="-120"/>
              </a:rPr>
              <a:t>月批發零售及餐飲業平均年增率 </a:t>
            </a:r>
            <a:r>
              <a:rPr kumimoji="0" lang="en-US" altLang="zh-TW" sz="1200" dirty="0" smtClean="0">
                <a:solidFill>
                  <a:srgbClr val="1F497D">
                    <a:lumMod val="75000"/>
                  </a:srgbClr>
                </a:solidFill>
                <a:latin typeface="微軟正黑體" pitchFamily="34" charset="-120"/>
                <a:ea typeface="微軟正黑體" pitchFamily="34" charset="-120"/>
              </a:rPr>
              <a:t>+2.7%                    </a:t>
            </a:r>
            <a:endParaRPr kumimoji="0" lang="en-US" altLang="zh-TW" sz="1200" dirty="0">
              <a:solidFill>
                <a:srgbClr val="1F497D">
                  <a:lumMod val="75000"/>
                </a:srgbClr>
              </a:solidFill>
              <a:latin typeface="微軟正黑體" pitchFamily="34" charset="-120"/>
              <a:ea typeface="微軟正黑體" pitchFamily="34" charset="-120"/>
            </a:endParaRPr>
          </a:p>
        </p:txBody>
      </p:sp>
      <p:sp>
        <p:nvSpPr>
          <p:cNvPr id="12" name="文字方塊 11"/>
          <p:cNvSpPr txBox="1"/>
          <p:nvPr/>
        </p:nvSpPr>
        <p:spPr>
          <a:xfrm>
            <a:off x="350495" y="6389971"/>
            <a:ext cx="3588399" cy="276999"/>
          </a:xfrm>
          <a:prstGeom prst="rect">
            <a:avLst/>
          </a:prstGeom>
          <a:noFill/>
        </p:spPr>
        <p:txBody>
          <a:bodyPr wrap="square" rtlCol="0">
            <a:spAutoFit/>
          </a:bodyPr>
          <a:lstStyle/>
          <a:p>
            <a:pPr fontAlgn="auto">
              <a:spcBef>
                <a:spcPts val="0"/>
              </a:spcBef>
              <a:spcAft>
                <a:spcPts val="0"/>
              </a:spcAft>
            </a:pPr>
            <a:r>
              <a:rPr kumimoji="0" lang="zh-TW" altLang="en-US" sz="1200" b="0" dirty="0" smtClean="0">
                <a:solidFill>
                  <a:srgbClr val="1F497D">
                    <a:lumMod val="75000"/>
                  </a:srgbClr>
                </a:solidFill>
                <a:latin typeface="微軟正黑體" pitchFamily="34" charset="-120"/>
                <a:ea typeface="微軟正黑體" pitchFamily="34" charset="-120"/>
              </a:rPr>
              <a:t>資料來源：行政院主計總處。</a:t>
            </a:r>
            <a:endParaRPr kumimoji="0" lang="zh-TW" altLang="en-US" sz="1200" b="0" dirty="0">
              <a:solidFill>
                <a:srgbClr val="1F497D">
                  <a:lumMod val="75000"/>
                </a:srgbClr>
              </a:solidFill>
              <a:latin typeface="微軟正黑體" pitchFamily="34" charset="-120"/>
              <a:ea typeface="微軟正黑體" pitchFamily="34" charset="-120"/>
            </a:endParaRPr>
          </a:p>
        </p:txBody>
      </p:sp>
      <p:graphicFrame>
        <p:nvGraphicFramePr>
          <p:cNvPr id="16" name="物件 15"/>
          <p:cNvGraphicFramePr>
            <a:graphicFrameLocks noChangeAspect="1"/>
          </p:cNvGraphicFramePr>
          <p:nvPr>
            <p:extLst>
              <p:ext uri="{D42A27DB-BD31-4B8C-83A1-F6EECF244321}">
                <p14:modId xmlns:p14="http://schemas.microsoft.com/office/powerpoint/2010/main" val="2180717944"/>
              </p:ext>
            </p:extLst>
          </p:nvPr>
        </p:nvGraphicFramePr>
        <p:xfrm>
          <a:off x="285194" y="1052735"/>
          <a:ext cx="4446793" cy="4805662"/>
        </p:xfrm>
        <a:graphic>
          <a:graphicData uri="http://schemas.openxmlformats.org/presentationml/2006/ole">
            <mc:AlternateContent xmlns:mc="http://schemas.openxmlformats.org/markup-compatibility/2006">
              <mc:Choice xmlns:v="urn:schemas-microsoft-com:vml" Requires="v">
                <p:oleObj spid="_x0000_s16498" name="工作表" r:id="rId4" imgW="3947124" imgH="4617658" progId="Excel.Sheet.12">
                  <p:link updateAutomatic="1"/>
                </p:oleObj>
              </mc:Choice>
              <mc:Fallback>
                <p:oleObj name="工作表" r:id="rId4" imgW="3947124" imgH="4617658" progId="Excel.Sheet.12">
                  <p:link updateAutomatic="1"/>
                  <p:pic>
                    <p:nvPicPr>
                      <p:cNvPr id="0" name=""/>
                      <p:cNvPicPr>
                        <a:picLocks noChangeAspect="1" noChangeArrowheads="1"/>
                      </p:cNvPicPr>
                      <p:nvPr/>
                    </p:nvPicPr>
                    <p:blipFill>
                      <a:blip r:embed="rId5"/>
                      <a:srcRect/>
                      <a:stretch>
                        <a:fillRect/>
                      </a:stretch>
                    </p:blipFill>
                    <p:spPr bwMode="auto">
                      <a:xfrm>
                        <a:off x="285194" y="1052735"/>
                        <a:ext cx="4446793" cy="4805662"/>
                      </a:xfrm>
                      <a:prstGeom prst="rect">
                        <a:avLst/>
                      </a:prstGeom>
                      <a:noFill/>
                      <a:extLst/>
                    </p:spPr>
                  </p:pic>
                </p:oleObj>
              </mc:Fallback>
            </mc:AlternateContent>
          </a:graphicData>
        </a:graphic>
      </p:graphicFrame>
      <p:sp>
        <p:nvSpPr>
          <p:cNvPr id="17" name="AutoShape 9"/>
          <p:cNvSpPr>
            <a:spLocks noChangeArrowheads="1"/>
          </p:cNvSpPr>
          <p:nvPr/>
        </p:nvSpPr>
        <p:spPr bwMode="gray">
          <a:xfrm>
            <a:off x="194471" y="1052737"/>
            <a:ext cx="4680520" cy="4824537"/>
          </a:xfrm>
          <a:prstGeom prst="roundRect">
            <a:avLst>
              <a:gd name="adj" fmla="val 6220"/>
            </a:avLst>
          </a:prstGeom>
          <a:noFill/>
          <a:ln w="25400">
            <a:solidFill>
              <a:schemeClr val="accent1"/>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18" name="矩形 9"/>
          <p:cNvSpPr>
            <a:spLocks noChangeArrowheads="1"/>
          </p:cNvSpPr>
          <p:nvPr/>
        </p:nvSpPr>
        <p:spPr bwMode="auto">
          <a:xfrm>
            <a:off x="584517" y="5952743"/>
            <a:ext cx="3198355" cy="276999"/>
          </a:xfrm>
          <a:prstGeom prst="rect">
            <a:avLst/>
          </a:prstGeom>
          <a:noFill/>
          <a:ln w="9525">
            <a:noFill/>
            <a:miter lim="800000"/>
            <a:headEnd/>
            <a:tailEnd/>
          </a:ln>
        </p:spPr>
        <p:txBody>
          <a:bodyPr wrap="square">
            <a:spAutoFit/>
          </a:bodyPr>
          <a:lstStyle/>
          <a:p>
            <a:pPr defTabSz="762000" fontAlgn="auto">
              <a:spcBef>
                <a:spcPts val="0"/>
              </a:spcBef>
              <a:spcAft>
                <a:spcPts val="0"/>
              </a:spcAft>
            </a:pPr>
            <a:r>
              <a:rPr kumimoji="0" lang="en-US" altLang="zh-TW" sz="1200" dirty="0" smtClean="0">
                <a:solidFill>
                  <a:srgbClr val="1F497D">
                    <a:lumMod val="75000"/>
                  </a:srgbClr>
                </a:solidFill>
                <a:latin typeface="微軟正黑體" pitchFamily="34" charset="-120"/>
                <a:ea typeface="微軟正黑體" pitchFamily="34" charset="-120"/>
              </a:rPr>
              <a:t>2014</a:t>
            </a:r>
            <a:r>
              <a:rPr kumimoji="0" lang="zh-TW" altLang="en-US" sz="1200" dirty="0" smtClean="0">
                <a:solidFill>
                  <a:srgbClr val="1F497D">
                    <a:lumMod val="75000"/>
                  </a:srgbClr>
                </a:solidFill>
                <a:latin typeface="微軟正黑體" pitchFamily="34" charset="-120"/>
                <a:ea typeface="微軟正黑體" pitchFamily="34" charset="-120"/>
              </a:rPr>
              <a:t>年</a:t>
            </a:r>
            <a:r>
              <a:rPr kumimoji="0" lang="en-US" altLang="zh-TW" sz="1200" dirty="0" smtClean="0">
                <a:solidFill>
                  <a:srgbClr val="1F497D">
                    <a:lumMod val="75000"/>
                  </a:srgbClr>
                </a:solidFill>
                <a:latin typeface="微軟正黑體" pitchFamily="34" charset="-120"/>
                <a:ea typeface="微軟正黑體" pitchFamily="34" charset="-120"/>
              </a:rPr>
              <a:t>1-12</a:t>
            </a:r>
            <a:r>
              <a:rPr kumimoji="0" lang="zh-TW" altLang="en-US" sz="1200" dirty="0" smtClean="0">
                <a:solidFill>
                  <a:srgbClr val="1F497D">
                    <a:lumMod val="75000"/>
                  </a:srgbClr>
                </a:solidFill>
                <a:latin typeface="微軟正黑體" pitchFamily="34" charset="-120"/>
                <a:ea typeface="微軟正黑體" pitchFamily="34" charset="-120"/>
              </a:rPr>
              <a:t>月平均失業率  </a:t>
            </a:r>
            <a:r>
              <a:rPr kumimoji="0" lang="en-US" altLang="zh-TW" sz="1200" dirty="0" smtClean="0">
                <a:solidFill>
                  <a:srgbClr val="1F497D">
                    <a:lumMod val="75000"/>
                  </a:srgbClr>
                </a:solidFill>
                <a:latin typeface="微軟正黑體" pitchFamily="34" charset="-120"/>
                <a:ea typeface="微軟正黑體" pitchFamily="34" charset="-120"/>
              </a:rPr>
              <a:t>3.96%</a:t>
            </a:r>
            <a:endParaRPr kumimoji="0" lang="en-US" altLang="zh-TW" sz="1200" dirty="0">
              <a:solidFill>
                <a:srgbClr val="1F497D">
                  <a:lumMod val="75000"/>
                </a:srgbClr>
              </a:solidFill>
              <a:latin typeface="微軟正黑體" pitchFamily="34" charset="-120"/>
              <a:ea typeface="微軟正黑體" pitchFamily="34" charset="-120"/>
            </a:endParaRPr>
          </a:p>
        </p:txBody>
      </p:sp>
      <p:graphicFrame>
        <p:nvGraphicFramePr>
          <p:cNvPr id="2" name="物件 1"/>
          <p:cNvGraphicFramePr>
            <a:graphicFrameLocks noChangeAspect="1"/>
          </p:cNvGraphicFramePr>
          <p:nvPr>
            <p:extLst>
              <p:ext uri="{D42A27DB-BD31-4B8C-83A1-F6EECF244321}">
                <p14:modId xmlns:p14="http://schemas.microsoft.com/office/powerpoint/2010/main" val="2213596462"/>
              </p:ext>
            </p:extLst>
          </p:nvPr>
        </p:nvGraphicFramePr>
        <p:xfrm>
          <a:off x="5166151" y="1062633"/>
          <a:ext cx="4421179" cy="4763736"/>
        </p:xfrm>
        <a:graphic>
          <a:graphicData uri="http://schemas.openxmlformats.org/presentationml/2006/ole">
            <mc:AlternateContent xmlns:mc="http://schemas.openxmlformats.org/markup-compatibility/2006">
              <mc:Choice xmlns:v="urn:schemas-microsoft-com:vml" Requires="v">
                <p:oleObj spid="_x0000_s16499" name="工作表" r:id="rId6" imgW="3695625" imgH="4312971" progId="Excel.Sheet.12">
                  <p:link updateAutomatic="1"/>
                </p:oleObj>
              </mc:Choice>
              <mc:Fallback>
                <p:oleObj name="工作表" r:id="rId6" imgW="3695625" imgH="4312971" progId="Excel.Sheet.12">
                  <p:link updateAutomatic="1"/>
                  <p:pic>
                    <p:nvPicPr>
                      <p:cNvPr id="0" name=""/>
                      <p:cNvPicPr/>
                      <p:nvPr/>
                    </p:nvPicPr>
                    <p:blipFill>
                      <a:blip r:embed="rId7"/>
                      <a:stretch>
                        <a:fillRect/>
                      </a:stretch>
                    </p:blipFill>
                    <p:spPr>
                      <a:xfrm>
                        <a:off x="5166151" y="1062633"/>
                        <a:ext cx="4421179" cy="4763736"/>
                      </a:xfrm>
                      <a:prstGeom prst="rect">
                        <a:avLst/>
                      </a:prstGeom>
                    </p:spPr>
                  </p:pic>
                </p:oleObj>
              </mc:Fallback>
            </mc:AlternateContent>
          </a:graphicData>
        </a:graphic>
      </p:graphicFrame>
    </p:spTree>
    <p:extLst>
      <p:ext uri="{BB962C8B-B14F-4D97-AF65-F5344CB8AC3E}">
        <p14:creationId xmlns:p14="http://schemas.microsoft.com/office/powerpoint/2010/main" val="31818563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標題 3"/>
          <p:cNvSpPr>
            <a:spLocks noGrp="1"/>
          </p:cNvSpPr>
          <p:nvPr>
            <p:ph type="title"/>
          </p:nvPr>
        </p:nvSpPr>
        <p:spPr/>
        <p:txBody>
          <a:bodyPr/>
          <a:lstStyle/>
          <a:p>
            <a:r>
              <a:rPr lang="zh-TW" altLang="en-US" dirty="0" smtClean="0"/>
              <a:t>台灣物價走勢</a:t>
            </a:r>
            <a:endParaRPr lang="zh-TW" altLang="en-US" dirty="0"/>
          </a:p>
        </p:txBody>
      </p:sp>
      <p:graphicFrame>
        <p:nvGraphicFramePr>
          <p:cNvPr id="9220" name="Object 4"/>
          <p:cNvGraphicFramePr>
            <a:graphicFrameLocks noChangeAspect="1"/>
          </p:cNvGraphicFramePr>
          <p:nvPr>
            <p:extLst>
              <p:ext uri="{D42A27DB-BD31-4B8C-83A1-F6EECF244321}">
                <p14:modId xmlns:p14="http://schemas.microsoft.com/office/powerpoint/2010/main" val="626573433"/>
              </p:ext>
            </p:extLst>
          </p:nvPr>
        </p:nvGraphicFramePr>
        <p:xfrm>
          <a:off x="401682" y="1110613"/>
          <a:ext cx="4239286" cy="4173537"/>
        </p:xfrm>
        <a:graphic>
          <a:graphicData uri="http://schemas.openxmlformats.org/presentationml/2006/ole">
            <mc:AlternateContent xmlns:mc="http://schemas.openxmlformats.org/markup-compatibility/2006">
              <mc:Choice xmlns:v="urn:schemas-microsoft-com:vml" Requires="v">
                <p:oleObj spid="_x0000_s17522" name="工作表" r:id="rId4" imgW="3390805" imgH="3619479" progId="Excel.Sheet.12">
                  <p:link updateAutomatic="1"/>
                </p:oleObj>
              </mc:Choice>
              <mc:Fallback>
                <p:oleObj name="工作表" r:id="rId4" imgW="3390805" imgH="3619479" progId="Excel.Sheet.12">
                  <p:link updateAutomatic="1"/>
                  <p:pic>
                    <p:nvPicPr>
                      <p:cNvPr id="0" name=""/>
                      <p:cNvPicPr>
                        <a:picLocks noChangeAspect="1" noChangeArrowheads="1"/>
                      </p:cNvPicPr>
                      <p:nvPr/>
                    </p:nvPicPr>
                    <p:blipFill>
                      <a:blip r:embed="rId5"/>
                      <a:srcRect/>
                      <a:stretch>
                        <a:fillRect/>
                      </a:stretch>
                    </p:blipFill>
                    <p:spPr bwMode="auto">
                      <a:xfrm>
                        <a:off x="401682" y="1110613"/>
                        <a:ext cx="4239286" cy="4173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221" name="Object 5"/>
          <p:cNvGraphicFramePr>
            <a:graphicFrameLocks noChangeAspect="1"/>
          </p:cNvGraphicFramePr>
          <p:nvPr>
            <p:extLst>
              <p:ext uri="{D42A27DB-BD31-4B8C-83A1-F6EECF244321}">
                <p14:modId xmlns:p14="http://schemas.microsoft.com/office/powerpoint/2010/main" val="233352757"/>
              </p:ext>
            </p:extLst>
          </p:nvPr>
        </p:nvGraphicFramePr>
        <p:xfrm>
          <a:off x="5066469" y="1484784"/>
          <a:ext cx="4230688" cy="4364038"/>
        </p:xfrm>
        <a:graphic>
          <a:graphicData uri="http://schemas.openxmlformats.org/presentationml/2006/ole">
            <mc:AlternateContent xmlns:mc="http://schemas.openxmlformats.org/markup-compatibility/2006">
              <mc:Choice xmlns:v="urn:schemas-microsoft-com:vml" Requires="v">
                <p:oleObj spid="_x0000_s17523" name="工作表" r:id="rId6" imgW="3253722" imgH="3634833" progId="Excel.Sheet.12">
                  <p:link updateAutomatic="1"/>
                </p:oleObj>
              </mc:Choice>
              <mc:Fallback>
                <p:oleObj name="工作表" r:id="rId6" imgW="3253722" imgH="3634833" progId="Excel.Sheet.12">
                  <p:link updateAutomatic="1"/>
                  <p:pic>
                    <p:nvPicPr>
                      <p:cNvPr id="0" name=""/>
                      <p:cNvPicPr>
                        <a:picLocks noChangeAspect="1" noChangeArrowheads="1"/>
                      </p:cNvPicPr>
                      <p:nvPr/>
                    </p:nvPicPr>
                    <p:blipFill>
                      <a:blip r:embed="rId7"/>
                      <a:srcRect/>
                      <a:stretch>
                        <a:fillRect/>
                      </a:stretch>
                    </p:blipFill>
                    <p:spPr bwMode="auto">
                      <a:xfrm>
                        <a:off x="5066469" y="1484784"/>
                        <a:ext cx="4230688" cy="4364038"/>
                      </a:xfrm>
                      <a:prstGeom prst="rect">
                        <a:avLst/>
                      </a:prstGeom>
                      <a:noFill/>
                      <a:ln>
                        <a:noFill/>
                      </a:ln>
                      <a:effectLst/>
                      <a:extLst/>
                    </p:spPr>
                  </p:pic>
                </p:oleObj>
              </mc:Fallback>
            </mc:AlternateContent>
          </a:graphicData>
        </a:graphic>
      </p:graphicFrame>
      <p:sp>
        <p:nvSpPr>
          <p:cNvPr id="6" name="文字方塊 5"/>
          <p:cNvSpPr txBox="1"/>
          <p:nvPr/>
        </p:nvSpPr>
        <p:spPr>
          <a:xfrm>
            <a:off x="4997540" y="6069355"/>
            <a:ext cx="3588399" cy="276999"/>
          </a:xfrm>
          <a:prstGeom prst="rect">
            <a:avLst/>
          </a:prstGeom>
          <a:noFill/>
        </p:spPr>
        <p:txBody>
          <a:bodyPr wrap="square" rtlCol="0">
            <a:spAutoFit/>
          </a:bodyPr>
          <a:lstStyle/>
          <a:p>
            <a:pPr fontAlgn="auto">
              <a:spcBef>
                <a:spcPts val="0"/>
              </a:spcBef>
              <a:spcAft>
                <a:spcPts val="0"/>
              </a:spcAft>
            </a:pPr>
            <a:r>
              <a:rPr kumimoji="0" lang="zh-TW" altLang="en-US" sz="1200" b="0" dirty="0" smtClean="0">
                <a:solidFill>
                  <a:srgbClr val="1F497D">
                    <a:lumMod val="75000"/>
                  </a:srgbClr>
                </a:solidFill>
                <a:latin typeface="微軟正黑體" pitchFamily="34" charset="-120"/>
                <a:ea typeface="微軟正黑體" pitchFamily="34" charset="-120"/>
              </a:rPr>
              <a:t>資料來源：行政院主計總處。</a:t>
            </a:r>
            <a:endParaRPr kumimoji="0" lang="zh-TW" altLang="en-US" sz="1200" b="0" dirty="0">
              <a:solidFill>
                <a:srgbClr val="1F497D">
                  <a:lumMod val="75000"/>
                </a:srgbClr>
              </a:solidFill>
              <a:latin typeface="微軟正黑體" pitchFamily="34" charset="-120"/>
              <a:ea typeface="微軟正黑體" pitchFamily="34" charset="-120"/>
            </a:endParaRPr>
          </a:p>
        </p:txBody>
      </p:sp>
      <p:sp>
        <p:nvSpPr>
          <p:cNvPr id="11" name="矩形 10"/>
          <p:cNvSpPr/>
          <p:nvPr/>
        </p:nvSpPr>
        <p:spPr>
          <a:xfrm>
            <a:off x="5057630" y="895027"/>
            <a:ext cx="1441420" cy="461665"/>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pPr>
            <a:r>
              <a:rPr kumimoji="0" lang="zh-TW" altLang="en-US" sz="2400" spc="50" dirty="0" smtClean="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微軟正黑體" pitchFamily="34" charset="-120"/>
                <a:ea typeface="微軟正黑體" pitchFamily="34" charset="-120"/>
              </a:rPr>
              <a:t>進口物價</a:t>
            </a:r>
            <a:endParaRPr kumimoji="0" lang="zh-TW" altLang="en-US" sz="2400"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微軟正黑體" pitchFamily="34" charset="-120"/>
              <a:ea typeface="微軟正黑體" pitchFamily="34" charset="-120"/>
            </a:endParaRPr>
          </a:p>
        </p:txBody>
      </p:sp>
      <p:sp>
        <p:nvSpPr>
          <p:cNvPr id="13" name="矩形 12"/>
          <p:cNvSpPr>
            <a:spLocks noChangeArrowheads="1"/>
          </p:cNvSpPr>
          <p:nvPr/>
        </p:nvSpPr>
        <p:spPr bwMode="auto">
          <a:xfrm>
            <a:off x="428497" y="5612641"/>
            <a:ext cx="4368689" cy="861774"/>
          </a:xfrm>
          <a:prstGeom prst="rect">
            <a:avLst/>
          </a:prstGeom>
          <a:noFill/>
          <a:ln w="9525">
            <a:noFill/>
            <a:miter lim="800000"/>
            <a:headEnd/>
            <a:tailEnd/>
          </a:ln>
        </p:spPr>
        <p:txBody>
          <a:bodyPr wrap="square">
            <a:spAutoFit/>
          </a:bodyPr>
          <a:lstStyle/>
          <a:p>
            <a:pPr defTabSz="762000" fontAlgn="auto">
              <a:lnSpc>
                <a:spcPts val="2000"/>
              </a:lnSpc>
              <a:spcBef>
                <a:spcPts val="0"/>
              </a:spcBef>
              <a:spcAft>
                <a:spcPts val="0"/>
              </a:spcAft>
            </a:pPr>
            <a:r>
              <a:rPr kumimoji="0" lang="en-US" altLang="zh-TW" sz="1200" dirty="0" smtClean="0">
                <a:solidFill>
                  <a:srgbClr val="800000"/>
                </a:solidFill>
                <a:latin typeface="微軟正黑體" pitchFamily="34" charset="-120"/>
                <a:ea typeface="微軟正黑體" pitchFamily="34" charset="-120"/>
              </a:rPr>
              <a:t>2014</a:t>
            </a:r>
            <a:r>
              <a:rPr kumimoji="0" lang="zh-TW" altLang="en-US" sz="1200" dirty="0" smtClean="0">
                <a:solidFill>
                  <a:srgbClr val="800000"/>
                </a:solidFill>
                <a:latin typeface="微軟正黑體" pitchFamily="34" charset="-120"/>
                <a:ea typeface="微軟正黑體" pitchFamily="34" charset="-120"/>
              </a:rPr>
              <a:t>年</a:t>
            </a:r>
            <a:r>
              <a:rPr kumimoji="0" lang="en-US" altLang="zh-TW" sz="1200" dirty="0" smtClean="0">
                <a:solidFill>
                  <a:srgbClr val="800000"/>
                </a:solidFill>
                <a:latin typeface="微軟正黑體" pitchFamily="34" charset="-120"/>
                <a:ea typeface="微軟正黑體" pitchFamily="34" charset="-120"/>
              </a:rPr>
              <a:t>1-12</a:t>
            </a:r>
            <a:r>
              <a:rPr kumimoji="0" lang="zh-TW" altLang="en-US" sz="1200" dirty="0" smtClean="0">
                <a:solidFill>
                  <a:srgbClr val="800000"/>
                </a:solidFill>
                <a:latin typeface="微軟正黑體" pitchFamily="34" charset="-120"/>
                <a:ea typeface="微軟正黑體" pitchFamily="34" charset="-120"/>
              </a:rPr>
              <a:t>月年增率</a:t>
            </a:r>
            <a:endParaRPr kumimoji="0" lang="en-US" altLang="zh-TW" sz="1200" dirty="0" smtClean="0">
              <a:solidFill>
                <a:srgbClr val="800000"/>
              </a:solidFill>
              <a:latin typeface="微軟正黑體" pitchFamily="34" charset="-120"/>
              <a:ea typeface="微軟正黑體" pitchFamily="34" charset="-120"/>
            </a:endParaRPr>
          </a:p>
          <a:p>
            <a:pPr defTabSz="762000" fontAlgn="auto">
              <a:lnSpc>
                <a:spcPts val="2000"/>
              </a:lnSpc>
              <a:spcBef>
                <a:spcPts val="0"/>
              </a:spcBef>
              <a:spcAft>
                <a:spcPts val="0"/>
              </a:spcAft>
            </a:pPr>
            <a:r>
              <a:rPr kumimoji="0" lang="zh-TW" altLang="en-US" sz="1200" dirty="0" smtClean="0">
                <a:solidFill>
                  <a:srgbClr val="003366"/>
                </a:solidFill>
                <a:latin typeface="微軟正黑體" pitchFamily="34" charset="-120"/>
                <a:ea typeface="微軟正黑體" pitchFamily="34" charset="-120"/>
              </a:rPr>
              <a:t>                        消費者物價指數     </a:t>
            </a:r>
            <a:r>
              <a:rPr kumimoji="0" lang="en-US" altLang="zh-TW" sz="1200" dirty="0" smtClean="0">
                <a:solidFill>
                  <a:srgbClr val="003366"/>
                </a:solidFill>
                <a:latin typeface="微軟正黑體" pitchFamily="34" charset="-120"/>
                <a:ea typeface="微軟正黑體" pitchFamily="34" charset="-120"/>
              </a:rPr>
              <a:t>+1.20%</a:t>
            </a:r>
          </a:p>
          <a:p>
            <a:pPr defTabSz="762000" fontAlgn="auto">
              <a:lnSpc>
                <a:spcPts val="2000"/>
              </a:lnSpc>
              <a:spcBef>
                <a:spcPts val="0"/>
              </a:spcBef>
              <a:spcAft>
                <a:spcPts val="0"/>
              </a:spcAft>
            </a:pPr>
            <a:r>
              <a:rPr kumimoji="0" lang="en-US" altLang="zh-TW" sz="1200" dirty="0">
                <a:solidFill>
                  <a:srgbClr val="003366"/>
                </a:solidFill>
                <a:latin typeface="微軟正黑體" pitchFamily="34" charset="-120"/>
                <a:ea typeface="微軟正黑體" pitchFamily="34" charset="-120"/>
              </a:rPr>
              <a:t> </a:t>
            </a:r>
            <a:r>
              <a:rPr kumimoji="0" lang="en-US" altLang="zh-TW" sz="1200" dirty="0" smtClean="0">
                <a:solidFill>
                  <a:srgbClr val="003366"/>
                </a:solidFill>
                <a:latin typeface="微軟正黑體" pitchFamily="34" charset="-120"/>
                <a:ea typeface="微軟正黑體" pitchFamily="34" charset="-120"/>
              </a:rPr>
              <a:t>                      </a:t>
            </a:r>
            <a:r>
              <a:rPr kumimoji="0" lang="zh-TW" altLang="en-US" sz="1200" dirty="0">
                <a:solidFill>
                  <a:srgbClr val="003366"/>
                </a:solidFill>
                <a:latin typeface="微軟正黑體" pitchFamily="34" charset="-120"/>
                <a:ea typeface="微軟正黑體" pitchFamily="34" charset="-120"/>
              </a:rPr>
              <a:t> </a:t>
            </a:r>
            <a:r>
              <a:rPr kumimoji="0" lang="zh-TW" altLang="en-US" sz="1200" dirty="0" smtClean="0">
                <a:solidFill>
                  <a:srgbClr val="003366"/>
                </a:solidFill>
                <a:latin typeface="微軟正黑體" pitchFamily="34" charset="-120"/>
                <a:ea typeface="微軟正黑體" pitchFamily="34" charset="-120"/>
              </a:rPr>
              <a:t>躉售物價指數          </a:t>
            </a:r>
            <a:r>
              <a:rPr kumimoji="0" lang="en-US" altLang="zh-TW" sz="1200" dirty="0" smtClean="0">
                <a:solidFill>
                  <a:srgbClr val="003366"/>
                </a:solidFill>
                <a:latin typeface="微軟正黑體" pitchFamily="34" charset="-120"/>
                <a:ea typeface="微軟正黑體" pitchFamily="34" charset="-120"/>
              </a:rPr>
              <a:t>-0.55%</a:t>
            </a:r>
            <a:r>
              <a:rPr kumimoji="0" lang="zh-TW" altLang="en-US" sz="1200" dirty="0" smtClean="0">
                <a:solidFill>
                  <a:srgbClr val="003366"/>
                </a:solidFill>
                <a:latin typeface="微軟正黑體" pitchFamily="34" charset="-120"/>
                <a:ea typeface="微軟正黑體" pitchFamily="34" charset="-120"/>
              </a:rPr>
              <a:t>          </a:t>
            </a:r>
            <a:endParaRPr kumimoji="0" lang="en-US" altLang="zh-TW" sz="1200" dirty="0">
              <a:solidFill>
                <a:srgbClr val="003366"/>
              </a:solidFill>
              <a:latin typeface="微軟正黑體" pitchFamily="34" charset="-120"/>
              <a:ea typeface="微軟正黑體" pitchFamily="34" charset="-120"/>
            </a:endParaRPr>
          </a:p>
        </p:txBody>
      </p:sp>
      <p:sp>
        <p:nvSpPr>
          <p:cNvPr id="10" name="AutoShape 9"/>
          <p:cNvSpPr>
            <a:spLocks noChangeArrowheads="1"/>
          </p:cNvSpPr>
          <p:nvPr/>
        </p:nvSpPr>
        <p:spPr bwMode="gray">
          <a:xfrm>
            <a:off x="428497" y="1052736"/>
            <a:ext cx="4212468" cy="4464496"/>
          </a:xfrm>
          <a:prstGeom prst="roundRect">
            <a:avLst>
              <a:gd name="adj" fmla="val 4615"/>
            </a:avLst>
          </a:prstGeom>
          <a:noFill/>
          <a:ln w="25400">
            <a:solidFill>
              <a:schemeClr val="accent1"/>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14" name="AutoShape 4"/>
          <p:cNvSpPr>
            <a:spLocks noChangeArrowheads="1"/>
          </p:cNvSpPr>
          <p:nvPr/>
        </p:nvSpPr>
        <p:spPr bwMode="gray">
          <a:xfrm>
            <a:off x="4997536" y="1356674"/>
            <a:ext cx="4368485" cy="4619371"/>
          </a:xfrm>
          <a:prstGeom prst="roundRect">
            <a:avLst>
              <a:gd name="adj" fmla="val 4210"/>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Tree>
    <p:extLst>
      <p:ext uri="{BB962C8B-B14F-4D97-AF65-F5344CB8AC3E}">
        <p14:creationId xmlns:p14="http://schemas.microsoft.com/office/powerpoint/2010/main" val="387839738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224" name="Object 8"/>
          <p:cNvGraphicFramePr>
            <a:graphicFrameLocks noChangeAspect="1"/>
          </p:cNvGraphicFramePr>
          <p:nvPr>
            <p:extLst>
              <p:ext uri="{D42A27DB-BD31-4B8C-83A1-F6EECF244321}">
                <p14:modId xmlns:p14="http://schemas.microsoft.com/office/powerpoint/2010/main" val="2257034364"/>
              </p:ext>
            </p:extLst>
          </p:nvPr>
        </p:nvGraphicFramePr>
        <p:xfrm>
          <a:off x="588169" y="1155703"/>
          <a:ext cx="4101704" cy="4691063"/>
        </p:xfrm>
        <a:graphic>
          <a:graphicData uri="http://schemas.openxmlformats.org/presentationml/2006/ole">
            <mc:AlternateContent xmlns:mc="http://schemas.openxmlformats.org/markup-compatibility/2006">
              <mc:Choice xmlns:v="urn:schemas-microsoft-com:vml" Requires="v">
                <p:oleObj spid="_x0000_s18546" name="工作表" r:id="rId4" imgW="3497665" imgH="4335677" progId="Excel.Sheet.12">
                  <p:link updateAutomatic="1"/>
                </p:oleObj>
              </mc:Choice>
              <mc:Fallback>
                <p:oleObj name="工作表" r:id="rId4" imgW="3497665" imgH="4335677" progId="Excel.Sheet.12">
                  <p:link updateAutomatic="1"/>
                  <p:pic>
                    <p:nvPicPr>
                      <p:cNvPr id="0" name=""/>
                      <p:cNvPicPr>
                        <a:picLocks noChangeAspect="1" noChangeArrowheads="1"/>
                      </p:cNvPicPr>
                      <p:nvPr/>
                    </p:nvPicPr>
                    <p:blipFill>
                      <a:blip r:embed="rId5"/>
                      <a:srcRect/>
                      <a:stretch>
                        <a:fillRect/>
                      </a:stretch>
                    </p:blipFill>
                    <p:spPr bwMode="auto">
                      <a:xfrm>
                        <a:off x="588169" y="1155703"/>
                        <a:ext cx="4101704" cy="4691063"/>
                      </a:xfrm>
                      <a:prstGeom prst="rect">
                        <a:avLst/>
                      </a:prstGeom>
                      <a:noFill/>
                      <a:extLst/>
                    </p:spPr>
                  </p:pic>
                </p:oleObj>
              </mc:Fallback>
            </mc:AlternateContent>
          </a:graphicData>
        </a:graphic>
      </p:graphicFrame>
      <p:sp>
        <p:nvSpPr>
          <p:cNvPr id="2" name="標題 1"/>
          <p:cNvSpPr>
            <a:spLocks noGrp="1"/>
          </p:cNvSpPr>
          <p:nvPr>
            <p:ph type="title"/>
          </p:nvPr>
        </p:nvSpPr>
        <p:spPr/>
        <p:txBody>
          <a:bodyPr/>
          <a:lstStyle/>
          <a:p>
            <a:r>
              <a:rPr lang="zh-TW" altLang="en-US" dirty="0" smtClean="0"/>
              <a:t>台灣雙率走勢</a:t>
            </a:r>
            <a:endParaRPr lang="zh-TW" altLang="en-US" dirty="0"/>
          </a:p>
        </p:txBody>
      </p:sp>
      <p:sp>
        <p:nvSpPr>
          <p:cNvPr id="9" name="投影片編號版面配置區 5"/>
          <p:cNvSpPr>
            <a:spLocks noGrp="1"/>
          </p:cNvSpPr>
          <p:nvPr>
            <p:ph type="sldNum" sz="quarter" idx="12"/>
          </p:nvPr>
        </p:nvSpPr>
        <p:spPr/>
        <p:txBody>
          <a:bodyPr/>
          <a:lstStyle/>
          <a:p>
            <a:fld id="{D2A27846-145B-4549-A26A-EC70AB33CFE3}" type="slidenum">
              <a:rPr lang="zh-TW" altLang="en-US" smtClean="0">
                <a:solidFill>
                  <a:prstClr val="black">
                    <a:lumMod val="50000"/>
                    <a:lumOff val="50000"/>
                  </a:prstClr>
                </a:solidFill>
              </a:rPr>
              <a:pPr/>
              <a:t>63</a:t>
            </a:fld>
            <a:endParaRPr lang="zh-TW" altLang="en-US" dirty="0">
              <a:solidFill>
                <a:prstClr val="black">
                  <a:lumMod val="50000"/>
                  <a:lumOff val="50000"/>
                </a:prstClr>
              </a:solidFill>
            </a:endParaRPr>
          </a:p>
        </p:txBody>
      </p:sp>
      <p:graphicFrame>
        <p:nvGraphicFramePr>
          <p:cNvPr id="9226" name="Object 10"/>
          <p:cNvGraphicFramePr>
            <a:graphicFrameLocks noChangeAspect="1"/>
          </p:cNvGraphicFramePr>
          <p:nvPr>
            <p:extLst>
              <p:ext uri="{D42A27DB-BD31-4B8C-83A1-F6EECF244321}">
                <p14:modId xmlns:p14="http://schemas.microsoft.com/office/powerpoint/2010/main" val="1989858254"/>
              </p:ext>
            </p:extLst>
          </p:nvPr>
        </p:nvGraphicFramePr>
        <p:xfrm>
          <a:off x="5267325" y="1239838"/>
          <a:ext cx="4130675" cy="4597400"/>
        </p:xfrm>
        <a:graphic>
          <a:graphicData uri="http://schemas.openxmlformats.org/presentationml/2006/ole">
            <mc:AlternateContent xmlns:mc="http://schemas.openxmlformats.org/markup-compatibility/2006">
              <mc:Choice xmlns:v="urn:schemas-microsoft-com:vml" Requires="v">
                <p:oleObj spid="_x0000_s18547" name="工作表" r:id="rId6" imgW="4015773" imgH="5006247" progId="Excel.Sheet.12">
                  <p:link updateAutomatic="1"/>
                </p:oleObj>
              </mc:Choice>
              <mc:Fallback>
                <p:oleObj name="工作表" r:id="rId6" imgW="4015773" imgH="5006247" progId="Excel.Sheet.12">
                  <p:link updateAutomatic="1"/>
                  <p:pic>
                    <p:nvPicPr>
                      <p:cNvPr id="0" name=""/>
                      <p:cNvPicPr>
                        <a:picLocks noChangeAspect="1" noChangeArrowheads="1"/>
                      </p:cNvPicPr>
                      <p:nvPr/>
                    </p:nvPicPr>
                    <p:blipFill>
                      <a:blip r:embed="rId7"/>
                      <a:srcRect/>
                      <a:stretch>
                        <a:fillRect/>
                      </a:stretch>
                    </p:blipFill>
                    <p:spPr bwMode="auto">
                      <a:xfrm>
                        <a:off x="5267325" y="1239838"/>
                        <a:ext cx="4130675" cy="4597400"/>
                      </a:xfrm>
                      <a:prstGeom prst="rect">
                        <a:avLst/>
                      </a:prstGeom>
                      <a:noFill/>
                      <a:ln>
                        <a:noFill/>
                      </a:ln>
                      <a:effectLst/>
                      <a:extLst/>
                    </p:spPr>
                  </p:pic>
                </p:oleObj>
              </mc:Fallback>
            </mc:AlternateContent>
          </a:graphicData>
        </a:graphic>
      </p:graphicFrame>
      <p:sp>
        <p:nvSpPr>
          <p:cNvPr id="5" name="文字方塊 4"/>
          <p:cNvSpPr txBox="1"/>
          <p:nvPr/>
        </p:nvSpPr>
        <p:spPr>
          <a:xfrm>
            <a:off x="584521" y="6165359"/>
            <a:ext cx="3588399" cy="276999"/>
          </a:xfrm>
          <a:prstGeom prst="rect">
            <a:avLst/>
          </a:prstGeom>
          <a:noFill/>
        </p:spPr>
        <p:txBody>
          <a:bodyPr wrap="square" rtlCol="0">
            <a:spAutoFit/>
          </a:bodyPr>
          <a:lstStyle/>
          <a:p>
            <a:pPr fontAlgn="auto">
              <a:spcBef>
                <a:spcPts val="0"/>
              </a:spcBef>
              <a:spcAft>
                <a:spcPts val="0"/>
              </a:spcAft>
            </a:pPr>
            <a:r>
              <a:rPr kumimoji="0" lang="zh-TW" altLang="en-US" sz="1200" b="0" dirty="0" smtClean="0">
                <a:solidFill>
                  <a:srgbClr val="1F497D">
                    <a:lumMod val="75000"/>
                  </a:srgbClr>
                </a:solidFill>
                <a:latin typeface="微軟正黑體" pitchFamily="34" charset="-120"/>
                <a:ea typeface="微軟正黑體" pitchFamily="34" charset="-120"/>
              </a:rPr>
              <a:t>資料來源：中央銀行。</a:t>
            </a:r>
            <a:endParaRPr kumimoji="0" lang="zh-TW" altLang="en-US" sz="1200" b="0" dirty="0">
              <a:solidFill>
                <a:srgbClr val="1F497D">
                  <a:lumMod val="75000"/>
                </a:srgbClr>
              </a:solidFill>
              <a:latin typeface="微軟正黑體" pitchFamily="34" charset="-120"/>
              <a:ea typeface="微軟正黑體" pitchFamily="34" charset="-120"/>
            </a:endParaRPr>
          </a:p>
        </p:txBody>
      </p:sp>
      <p:sp>
        <p:nvSpPr>
          <p:cNvPr id="6" name="AutoShape 9"/>
          <p:cNvSpPr>
            <a:spLocks noChangeArrowheads="1"/>
          </p:cNvSpPr>
          <p:nvPr/>
        </p:nvSpPr>
        <p:spPr bwMode="gray">
          <a:xfrm>
            <a:off x="428497" y="1052736"/>
            <a:ext cx="4212468" cy="4968552"/>
          </a:xfrm>
          <a:prstGeom prst="roundRect">
            <a:avLst>
              <a:gd name="adj" fmla="val 9106"/>
            </a:avLst>
          </a:prstGeom>
          <a:noFill/>
          <a:ln w="25400">
            <a:solidFill>
              <a:schemeClr val="accent1"/>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
        <p:nvSpPr>
          <p:cNvPr id="7" name="AutoShape 4"/>
          <p:cNvSpPr>
            <a:spLocks noChangeArrowheads="1"/>
          </p:cNvSpPr>
          <p:nvPr/>
        </p:nvSpPr>
        <p:spPr bwMode="gray">
          <a:xfrm>
            <a:off x="5265037" y="1052736"/>
            <a:ext cx="4134459" cy="4968552"/>
          </a:xfrm>
          <a:prstGeom prst="roundRect">
            <a:avLst>
              <a:gd name="adj" fmla="val 9106"/>
            </a:avLst>
          </a:prstGeom>
          <a:noFill/>
          <a:ln w="25400">
            <a:solidFill>
              <a:schemeClr val="bg2">
                <a:lumMod val="75000"/>
              </a:schemeClr>
            </a:solidFill>
            <a:round/>
            <a:headEnd/>
            <a:tailEnd/>
          </a:ln>
          <a:effectLst/>
        </p:spPr>
        <p:txBody>
          <a:bodyPr wrap="square" anchor="ct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fontAlgn="auto">
              <a:spcBef>
                <a:spcPts val="0"/>
              </a:spcBef>
              <a:spcAft>
                <a:spcPts val="0"/>
              </a:spcAft>
            </a:pPr>
            <a:endParaRPr kumimoji="0" lang="zh-TW" altLang="en-US" b="0">
              <a:solidFill>
                <a:prstClr val="black"/>
              </a:solidFill>
            </a:endParaRPr>
          </a:p>
        </p:txBody>
      </p:sp>
    </p:spTree>
    <p:extLst>
      <p:ext uri="{BB962C8B-B14F-4D97-AF65-F5344CB8AC3E}">
        <p14:creationId xmlns:p14="http://schemas.microsoft.com/office/powerpoint/2010/main" val="32189117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標題 8"/>
          <p:cNvSpPr>
            <a:spLocks noGrp="1"/>
          </p:cNvSpPr>
          <p:nvPr>
            <p:ph type="title"/>
          </p:nvPr>
        </p:nvSpPr>
        <p:spPr/>
        <p:txBody>
          <a:bodyPr/>
          <a:lstStyle/>
          <a:p>
            <a:pPr>
              <a:defRPr/>
            </a:pPr>
            <a:endParaRPr lang="zh-TW" altLang="en-US" dirty="0">
              <a:solidFill>
                <a:srgbClr val="C00000"/>
              </a:solidFill>
            </a:endParaRPr>
          </a:p>
        </p:txBody>
      </p:sp>
      <p:sp>
        <p:nvSpPr>
          <p:cNvPr id="47107" name="投影片編號版面配置區 3"/>
          <p:cNvSpPr>
            <a:spLocks noGrp="1"/>
          </p:cNvSpPr>
          <p:nvPr>
            <p:ph type="sldNum" sz="quarter" idx="12"/>
          </p:nvPr>
        </p:nvSpPr>
        <p:spPr>
          <a:noFill/>
        </p:spPr>
        <p:txBody>
          <a:bodyPr/>
          <a:lstStyle/>
          <a:p>
            <a:fld id="{0BAABAEB-E4DE-4F3B-BA31-D27052617258}" type="slidenum">
              <a:rPr lang="en-US" altLang="zh-TW" smtClean="0"/>
              <a:pPr/>
              <a:t>64</a:t>
            </a:fld>
            <a:endParaRPr lang="en-US" altLang="zh-TW" smtClean="0"/>
          </a:p>
        </p:txBody>
      </p:sp>
      <p:pic>
        <p:nvPicPr>
          <p:cNvPr id="47110" name="Picture 4" descr="http://money.udn.com/magimages/43/PROJ_ARTICLE/0_0/f_304418_2.jpg"/>
          <p:cNvPicPr>
            <a:picLocks noChangeAspect="1" noChangeArrowheads="1"/>
          </p:cNvPicPr>
          <p:nvPr/>
        </p:nvPicPr>
        <p:blipFill>
          <a:blip r:embed="rId3" cstate="email"/>
          <a:srcRect/>
          <a:stretch>
            <a:fillRect/>
          </a:stretch>
        </p:blipFill>
        <p:spPr bwMode="auto">
          <a:xfrm>
            <a:off x="6381750" y="3406642"/>
            <a:ext cx="3524250" cy="2876550"/>
          </a:xfrm>
          <a:prstGeom prst="rect">
            <a:avLst/>
          </a:prstGeom>
          <a:noFill/>
          <a:ln w="9525">
            <a:noFill/>
            <a:miter lim="800000"/>
            <a:headEnd/>
            <a:tailEnd/>
          </a:ln>
        </p:spPr>
      </p:pic>
      <p:pic>
        <p:nvPicPr>
          <p:cNvPr id="47111" name="Picture 8" descr="http://www.eycc.ey.gov.tw/Common/DisplaySmallPicture.ashx?p=/Upload/RelPic/2558/177072/a5efe8fd-8d33-4813-a85b-fe73386da2b1.png&amp;w=1000&amp;h=320"/>
          <p:cNvPicPr>
            <a:picLocks noChangeAspect="1" noChangeArrowheads="1"/>
          </p:cNvPicPr>
          <p:nvPr/>
        </p:nvPicPr>
        <p:blipFill>
          <a:blip r:embed="rId4" cstate="email">
            <a:clrChange>
              <a:clrFrom>
                <a:srgbClr val="FFFFFF"/>
              </a:clrFrom>
              <a:clrTo>
                <a:srgbClr val="FFFFFF">
                  <a:alpha val="0"/>
                </a:srgbClr>
              </a:clrTo>
            </a:clrChange>
          </a:blip>
          <a:srcRect/>
          <a:stretch>
            <a:fillRect/>
          </a:stretch>
        </p:blipFill>
        <p:spPr bwMode="auto">
          <a:xfrm>
            <a:off x="238126" y="714375"/>
            <a:ext cx="9429750" cy="2643188"/>
          </a:xfrm>
          <a:prstGeom prst="rect">
            <a:avLst/>
          </a:prstGeom>
          <a:noFill/>
          <a:ln w="9525">
            <a:noFill/>
            <a:miter lim="800000"/>
            <a:headEnd/>
            <a:tailEnd/>
          </a:ln>
        </p:spPr>
      </p:pic>
      <p:pic>
        <p:nvPicPr>
          <p:cNvPr id="7" name="Picture 4" descr="http://i2.chinanews.com/simg/hpic/2013/11-05/res03_attpic_brief-6763314.jpg"/>
          <p:cNvPicPr>
            <a:picLocks noChangeAspect="1" noChangeArrowheads="1"/>
          </p:cNvPicPr>
          <p:nvPr/>
        </p:nvPicPr>
        <p:blipFill>
          <a:blip r:embed="rId5" cstate="print"/>
          <a:srcRect/>
          <a:stretch>
            <a:fillRect/>
          </a:stretch>
        </p:blipFill>
        <p:spPr bwMode="auto">
          <a:xfrm>
            <a:off x="0" y="4221088"/>
            <a:ext cx="2699792" cy="2636912"/>
          </a:xfrm>
          <a:prstGeom prst="rect">
            <a:avLst/>
          </a:prstGeom>
          <a:noFill/>
        </p:spPr>
      </p:pic>
      <p:pic>
        <p:nvPicPr>
          <p:cNvPr id="2" name="Picture 2" descr="2014年台人幣存款總餘額趨勢圖"/>
          <p:cNvPicPr>
            <a:picLocks noChangeAspect="1" noChangeArrowheads="1"/>
          </p:cNvPicPr>
          <p:nvPr/>
        </p:nvPicPr>
        <p:blipFill>
          <a:blip r:embed="rId6" cstate="print"/>
          <a:srcRect/>
          <a:stretch>
            <a:fillRect/>
          </a:stretch>
        </p:blipFill>
        <p:spPr bwMode="auto">
          <a:xfrm>
            <a:off x="0" y="3501008"/>
            <a:ext cx="6248400" cy="268761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2" name="AutoShape 2" descr="data:image/jpeg;base64,/9j/4AAQSkZJRgABAQAAAQABAAD/2wCEAAkGBxQSEhMUExAUFBUXGR8WGRcYGR0WFhYZGRcXHBYXGRofHCghGBslHh4XITEhJSkrLi4uHB8zODMsNygtLisBCgoKDg0OGxAQGywkHyQsLCwsLCw3Nyw0Ly8vLDQ0LCwsLCw0LCwsLCwvLC0sNCwsNCwsLCwsNCwsLCwsLCwsLP/AABEIAKABGAMBIgACEQEDEQH/xAAbAAEAAwEBAQEAAAAAAAAAAAAAAgQFAwEGB//EAEcQAAIBAgQDBQUFBgMECwEAAAECEQADBBIhMUFhkQUTIlFxFDKBsdEzQlJTcgYVI1RioYLB0pKTlPA0Q2ODorLC0+Hj8ST/xAAYAQEBAQEBAAAAAAAAAAAAAAAAAQIDBP/EAC8RAQEAAgADBQcCBwAAAAAAAAABAhESITEDE0FR8CJhkaGx0eFx8TJSU4GiwdL/2gAMAwEAAhEDEQA/AP2WlKUClZF7BYwsxXG21UkwDhsxAnQE96JgcYqHsON/n7X/AAv/AN1Z4r5X5fd3nZYf1Mf8v+W1UVuAwAwMyRrvlIDR6EgHyJrOxQdMNc729bdspBcoLaQdNVNwCIMasK+R7HwJtX0uFLSB3Xu3Nu2gfQIRbb2jc6kRMgggHUVpxs1db2/QWMCToPM6DUwP70r4u/hLGcO9zDd1cuFRea1h4f8AhFywcpDEuGE8da37GMVil3xODbUW9Ia4bgztA0Gwtk7Aa+VEaferBbMMomTIgRvJ4RB6VUsdr4d2CpibLsdlW4jMfQAyayu0rnc4LE27zIp7m62aYttmR2YAnyYnQ6xG+tVExlxbqNeI7suht577gFi2Qoqth1LuD4oMTmEbEgPqLeKRiQtxCQYIDAwZYRvvKsI81PlXWvzd/wBn+6e3YIu3UKPaYumdWGbC286W+98CCVJPkJEEZh+jWUyqo8OgA8IyroPurJyjyE6UEqVG6CQQrZTwMTHw41U9nvfzC/7of6qzbZ4Jau1XxeOtWo729btzMZ3VJiJiSJiR1rl7Pe/mF/3Q/wBVfN/t9iylzDqCV7y3eUsL4w7KA+FMhirT6AVZbfAlfX2rgYSrBh5gyOor0sJAnUgkDiQIkx5CR1FfJ9lrba27XmaybgmLhW4twXGUsQrApcOeE0X8MCGE+dhJbtXUFxrNq/4B3a27KOS9pWceFc2UMWEg8KqvrXYDUkAc9NzA/vXLFYu3aANy4lsEwC7BAT5STvvWWytctlEAFxm71swIVPFnth+IJhPDvE7aVX7e7QBOHykrc7xpTMyOItNm9xHJAzLqFI8Q11FBr2u1LDKzLiLLKmrMLilUnbMQYXY71ZS4DIDAkbwZjUjX4hh6g+VfEYjDNdtXrN5z7R3JLlHN+6wsFgItZECBzcJAza5o4SO/YPZv/wDSc1szbd2Vri96wA8BU3u8Pj8emmwYkEwwD7KlKqdoWLzZe6vraic02+8zbR95YjX1nlVxkt1br17kt1Oi3Ssj2LF/z1v/AIcf+7XfBYbEK03MSlxY90We7M8Dmzn5Vu4YyfxT5/ZmZ23+G/L7tECkV8x2xYRsW2ZbJizajvcM2J/6zEe7lYZOc76eVccPgku2sNbm0SGYBO5tnKhuvmdUdWNtdAI20A1Nc231asDsZgx6Hy9aFxIEiSCQOJAiTHkJHUV8p+z1+1dwxS1ctu1y3aa4lpLaonfhg32YGsK48Woyitdrha6t9RmtIpQEasyuVZ3UD3lBS1EbjPofDQWsT2pYttluYiyjb5XuKpg7GCZrouNtnIRdtkPqniHjAIBK6+LUgaeY86+ZxeLuNfvnDvnAZC2S6wBHdW5Hhsus5SG96Y2B0nL7bwK3bDX0dmC27luLFzvElExLNce6cmdSbhEZTrI1nQP0BWBEggjzGuxg/wB69rE/ZnBZBefIEZ3hv4fdsWSQSTnbOvkZn3jLZq26BSlKBSlKBSvajh7BZVY3DqAdl4j0oJUmpeyn8xui/Snsp/Mbov0oIzSpeyn8xui/Snsp/Mbov0oIzSal7KfzG6L9Keyn8xui/SgjXlT9lP5jdF+lPZT+Y3RfpQQpU/ZT+Y3RfpT2U/mN0X6UEK9BqXsp/Mbov0p7KfzG6L9KCM0mpeyn8xui/Snsp/Mbov0oIV7NS9lP5jdF+lPZT+Y3RfpQRmvKn7KfzG6L9Keyn8xui/SghSp+yn8xui/So3LGUSbjdB9KDylLdnMJFxugB6Fa9bDxvcby2XjtwoFJrm8Ax3rTyUHaJ2XmKDLr/GOnIecaeHXXTSg6E15XJdSRmuab+EaaTB0rxLikgC4+ug8GhOugOXhFB3mk1VfEIJ/iOYGbQKdJInbXY/2866I3jdZJyhdTHGfIelB1pSlApSlApSlB6K64L7NP0j5CuQrrgvs0/SPkKDtSlKBSlKBSlKBSlQF0TEiTPHy36UE6UpQKUpQKVDvBmyzrExy2mp0CoXroUFmMAca5YsnwgNBLRPoCf8q5DCu896wIn3VGhHOdazbekTa3ccKCTsBJ9BvVPM7Z2VmWPdUiAYAmeOu1eX+ztGCMVDfd+7ro2nmRV+pzvU51C0+ZQfMA9a446yWXTp56RUMDcIC22UghdCdiFgT8q5t2lLKLa5g0kMdAYiQPhxpxzXM4nNrBVJIVdhlWUBjNp4ZIMnhO1RsqwMOrQ0qZOmsZDE6bHrVq1h3lC7zHiI/qjYf071Zu2wwgiRV505srEeA2xAYqIY5ygBciDIBmSDVh8I0OIEEe6DmDGQZytAX0nWeFd72GHduqKFkHYRrGh+VcTiLrE5Uy5VzQROedgDOh0PUVOKzqm9KuB7OZGWV90Zcwy7ZI30Ya8I+tWrGAC3SwEQN9JYmc06T5dTXi4g3GTJcy+AswENBJSAf/ABVNMQzLbAIDsNTExA8Rj10+NOOLtj4rst5IIzsV8I3EAMG1J01ZTPH11rSsYfIzAsWJAJJ8yXq1grGUSwGckliOOunwqF37Rv0r83qyb50nmUpStKUpSgUpSg9FZVn9oUVktkOoVJJZSM2kDJxOx122rVFVbCgXcOY96yy9O7I/9VXh4pZGcntv9oMOd76LrAzMBPMTwpb/AGgsNcS2l0OzzGTxAR5xt/8AFVe2LT28gsjQgACfvJJX10knziqmJwgvd01823e4y+ECQiAOSoPHUmTpw8qnZS6vH/b3+vwXPHpq78/Wvq2D2qCyKAfE0SQRIgyV+IHWrGKxgRZIJ1A2I3P/AO1UxPYdtoylrcGfCdB6KZC/AVyu9l3QuVLisusK6wRO8MpgHeDlMTsa5e3Nt8PlWsLo/wCQeO1BcHPoeNYdnENYuOGsMcwXL3csn3tMzQBEgcNpgTWj+9UH2ga15l1IUer+7/etY5y9Wu7y/bm64jFRACkltBpxgkE8qrLZS2bZA1mCYMnMDr8TrXIdrIzqwD5QDHgclpjXRdh5866X+07LQpZgxMhcrBzB4AifjWdy8/gk7LPLnJWgLg59DxoLg59DxrKsdrZMq3bdxNwCwzT+EaTLHy5VC/2h3jEZbuQMNVRw0xttprWu8miYZXpFq7jXOfu1BCjQsGEtrtA1iI9aKXY94RDAABNSCDqwJgQSemUVJO0kGhS4kDjbaI9QCKfvnD8cRaXkzBT0JBFTU8adzn5VGzhVYBrvjcgTIIAkbAdang8Sq24J9zwnQyImNPQVO52nZU5Wv2gd4LqD86q4jE4Z2RvaLMqZnOuo8t/OmpOid1n1kqzYYsQziI91QDpMwW03jSOGtWRcHPoeNVW7WsDfEWR/3i/Wn72sRPtFmPPvF+talk8Wp2WflVoXBz6HjQXBz6HjXPD4y3cJCXEcjfKwaOhrvWmbLOVVMTbD5fERuDodQw1HLYa12UrppttodJ8tNK60qaiaQFwc+h40Fwc+h41OlUQFwc+h40Fwc+h41OlBzRlGwj4Eb/CoWURZKiCdSYM6ma70qaEBcHPoeNZXal5s6hGylyi5okgfxCYBETpxrYrIum3fe4vvBcokEjxAv7rAzIOkjjIqrJerPs4+7lV3uWgrLx0AKmHuHaFA1977wGm52wa4NgrZULkEABRGhAGwBGojfeuttAoCqAABAA0AA2FESpSlApSlB6KrXiVSxcCswQSQoloNsjQcdYqyK64L7NP0j5CrjdXaWbjHw/Z7m/YvMrAxdzZjJUMV7sRJA0B2q7jcMi90QoBF0GebTNaNUe2Gi2GOyMrE+QDCT8BJrpxXPKb/AEY4JjKvUqjisaVv2Len8QOT5+ALt8SKvVzuNkl825dud+1mUiYnj5HgetUXN/3jAypMDXM3EHodvOtKlYuOyzblhreVFXyUDoKo9n4ljduoxkElk5BCquvwJU/4j5VpE1jYFf8Ao1w73M5PLvV7yPhlA+Fduzk4b69dGcuVjSxq+GQJKkN5nQiY+E1Ds65mDGCJdtDyMf5VbrxVA2Eca4657a1ze15Fe1yfEqHVCwzNJA4kDetybXZbw6KAqooUbAAAD4VLuV/COgqdKi7qCWlXZQJ8hFBaWScok7mNTU6UN1WxOBR91gjZh4WHow1HHrXE4F9lxFwLxBCs3wYjT+9X6VNRqdplPW2eezNZW/eXz8Waf9oGOO0VL93H+YvdV/01epThi97kzzgHGq4m5I2zQy+hECR6EUzYr8Fj/bf/AEVoUpo7y+Ml9e5n+0X11eyjL/2bEsOcMAG6j41Ju0onNZvAeeSf7LJ/tV6lNXzOPG9cVH94+di8P8M/DQ14MXd/lj8XWfnvV+lNXzOLH+X6s+b9wwUFldywfM5HARlhSfOT/mCWQhyKICooHHYv1rQqnd+0P6V+b0kTLPfLpClZ79sW1RnYOqKcuYrAJzFdDx1FXbd0NMGYMH18qrCdKUoFKUoPRU8Gn8NNT7q/KoCuuC+zT9I+QoJhOZ61xxmGz23ST4lK7+YI/wA6s0qy6uyzb5hr5uG3iF8Qti397cXINw7cAV04xwq524zFXVGYd2gvEzqYzlEAHmUMnkN5rrh+xQlq9aVgA5JXw6IMoAETrEcqsWMAQbpe4XzgLqACFGbTTfVm/tXpueG9zw6fL8uExy1q+PX18FtV5nrQJzPWqXZxdXe0z5wioVMQYOYQddfd303rQrz5TV07S7jL7YxgshAcxzkrM+7CMZPnqAPjUWskWsOQGYpkMDeMsGOtc+27IvOLIYZu7uH9J8IQnlJ/sa2LawAPIRXW2Y4Y+bnN3Kq2Avd4sw6EHKVYiQV9JFWAnM9aq4bw3bqnTOe8XmMqq0cwRr6iuNztlFuG2wI8Sqrbhi0SOWUlZ/UKxcLb7M97XFJOazi8Qlpc1y5lXzJrMx1od7dufetLaAbiBnZnHoQRPwr3Hut1sSFYHu7DIY4G5mkevgFXMDYFyyS4+2GZx+pRC/AQPhXTGTCbvrpfoxbxXStY7XDiQlxR3RuqX0nL7wj4oZnWeVXezLhuWrbkmWVSfWNR1muXaXZxuZQpCjK1tvMI6gHLz0Fc7F9MObqMxChg4nWBdY6cgGDegipZjlj7M5rLlL7XRpBOZ61Wx1020lQXaQFXNGYk7TGlU+28fka1BMC4DciYClWABjiSVgca6YKxcd2e+Igg20BkL4dSfNtSPhpWZ2epMsunr1+i3Pd4Yl2SrjOly4WZSDM/iEkDlOYegFXgBMZjOhidY1rL7ctX1W4+Hgu6hYO4gtDL5mGOh8h8ZHskrnZWzXBHdk6FVXZC0ksDrJ58qtxxy9q3r+Els5aaYTmetAnM9azrfaN03raNYKKwaWJB8QE5RB231O/KtSueWNx6ukyl6IBOZ60Ccz1qdKyqATmetAnM9anSggE5nrQJzPWp0oIBOZ61RxNmXIzMICmQYJ1fQ8q0ap3ftG/SvzegyMB2U1t7jKtmyWBE2wTnYsW724DHiEmBJ3OvCrmAsOhYMylNMke9HEsY3J9dZMiYFulApSlApSlB6K64L7NP0j5CuQqeDf8AhpofdX5UFilQD8j0oH5HpQTpUA/I9KB+R6UFVdMS39VpY/wO8/8AnFWnuqsSwEmBJiT5DzNVMfhy+Vklbi+6TIGpBZWjdTlEj0rCv444oQLZzCwzgRoXIQLl/wAXeL8K749n3nP4/wCnLLLg5fBr9lYZWY4mPHcEA8O7mU/tB+NalcMKuVEWD4VC7eQiugfkelcs8uKt4zUZnb6sBauowXu3zOT+WdHHy6Vzs4dcRbuEaHvWKMymVZSAGymDwrXz8j0oH5HpW52usZJ1nilw3dquA7OW0WIJJYKDPHKDr6kkk1dqAfkelA/I9K55ZXK7rUkk1E6pY/s8XWtMTGRiYicykEFTymD/AIRVoPyPSgfkelMcrjdwsl5VT7EwbWrKI5lx7x8zt8oq/UA/I9KB+R6UyyuVtpJqaidKgH5HpQPyPSorlj8Gt1CrD0PFTBAYeRFVez8Qyd3auK+aCucwQxXjvMka9avh+R6VWxqM2RlBzIcwBGjSrArPDQ7+ldMcuXDejFnPcXKVn4TtGbVt7gysxCkAaBySpHUGrofkelYuNl5tS7TpUA/I9KB+R6VFTpUA/I9KqWu1Fa81mCGUBteMzMfp8M/qFWY29Etk6r1U7v2jfpX5vVkXORrGsY0sz3MrlWyhABrlGYZo8iQTSTls20KViXblzvXtm88NdRQRAKqyE5VIHmN9654fFuFtu2I99NsswA0d5puW0AAGpbjsIrfpUbdwMAykEESCNQQdjXtB7SlKD0V1wX2afpHyFchXXBfZp+kfIUHalKUClKUCuNrCIpzKgBy5dNPDMxHrXalXdNFKUqBSlKBSlKBSlKBSlKBSlKBSlKDKx/ZcnOhOhFzu+BcMDmB4EgMI2kg+vLBdssxANptbpXUFciEEoTI946ac62qrY7Dl1AV8hDBpjNsddJ8v+TXbHtJZrL9nO4au8VmvGYDcxVPDYkhnt3HBKgOG0WUM6nhoQwPwrL7RxwvQEDEWz3xA3YIyFCBxDAsR+mpj2Vt0tzkm2p2jjjayxbNwnMSAdYVZJA+8dhHOq2FwDm2hZhbvSXJAzAFpka7iCOgrpYZ3vqzWWQLbYCSDJdremhMEZTpzrSpbwSSdfFJOK7rJw3ZEw7sVuGTcFtiqsSQQCRBOWIB9asd2FbKogBFAHkAXgVeqnd+0b9K/N6xlncurWOMnRyvYZHDB7aMG94MoIaNpBGvxqT2VK5CqlCIykAqR5RtHKp0rLQBSlKBSo3bqqCzMFUakkgADzJOgrmuLtkqBcQlxmQZhLgbldfENtRQdxXXBfZp+kfIVUu4pFgtcRRmy6sB4jsup97lvXFb6pkRr4VjChS4BJAEhRuTtQa9KyziVzhO/GczC5xmMbwu5ivcPfW4M1u9nExKsGEjcSONBp0qjlP4261zxF5balrl7Io3ZmCqPUnSg0qVmi8C2QXvHGbLmGbL+KN45142IUFQb8FiQoLgFiNwv4iPIUGnSshcWoKo2IAuEe5nUMSN4Xc8amMUmYr7QMwGYrnGYAbkjcDnQalKzrNwOoZLpZTqGVgykeYI0NTyn8bdaC9Ss3EXltqWuXsijdmYKo9SdKC8C2QXvHGbLmGbL+KN450GlSsxsQoKg34LEhQXALEbhfxEeQqKYlZVGvjvCPdzjMSPehdzFBq0rJbG2wSDiVBUZiO8WQo0LEcBzqeGvrcXNbv51/Erhh1GlBp0qjlP4261za+oYIb0OwkKWAZgNyF3IoNKlZlrEKwzLfzLOWQ4ImYiRxnSKi+IH8QLfGZBLDOJSQYLD7o04+VBq0rPZ4zTdIC7+IeHSdfLTWud/EokZ74SSAMzhZLTlGvEwY9DQW8Zgbd0DOgaDI8+vlyqwBWYmJRnZBfBdfeQOCy+q7j412yn8bdau7rSai9Ss3EXltqWuXsijdmYKo9SdKC8C2QXvHGbLmGbL+KN451FaVU7v2jfpX5vXG4/hJF066A5hBbYDrURiLYfKbql2GilhmIWZhd9JNBYpXEYy3mK96mYDMVzDMANyRMgc6nYvK6hkZXU7MpDKfQjQ0E6UpQV8fmyHJbDtoQDETPvakbb7jbcb1l2eznDpFuASjFiVzKUNwsCBoSxaRl01batylBhYjssizctpYTxM+XKVQIH20j3SfeA1jga7X8M5ZZshgzFnYFcwAdSi6kHLoGMTsBzGvSgxhhbhZQbIiM7MCpm4cxAbUHKk8AZnhGvbsHCvbRg65fdgFgx0RVOo0jTQeUVp0oFVO08+Ud2gdp/pld5ZcxAzR8/hVulBi4Xswq6DugLanNqQdO5FvuyNZPnwgVH92stu1bW0oytMgqAii7mClY1WNYHED1rcpQYvsl5XV0QhyAXPeDI0F27tljeWgMPjEVC92c7A2zZlVQhWDKudymVnY6kE7Dwkec6AbtKCj2RYdEbvCczOz65ZEnQHL4Z9KvUpQVO08+Ud2gdp/pld5ZcxAzR8/hVDC9mFXQd0BbU5tSDp3It92RrJ8+ECtqlBh/u1lt2ra2lGVpkFQEUXcwUrGqxrA4getRbA3hcVxbBMBj4hlzA3CVYbkgsApHP471KDKwuFZbig2vDbHhYFfG+SGdtc0nYCOZO0Xez7TKgz++fE3HxNqQDxA2+FWKUCszHYd3ugd3CRPeDLJcBguaSGhZkRMk8I106Us2MG32UzWyHtIGD2iq6Nl7oICwPAwDHGIrtdwTteJFsKsFScwIYF0YlQBImDmncxvE1sUq757PDTGxnY4a3jEFq3/FllECCxtgZjpocwmfjUu0sM7Z/4OcOSrEFcwt5YIXMRGbUcq16VBnYPDut5zBW2cxILhgzErlZBuumaQfMRO9aNKUFTtPPlHdoHaf6ZXeWXMQM0fP4VQwvZhV0HdAW1ObUg6dyLfdkayfPhArapQfPt2LdjDhGtqtp83d5JAHeEgqQ6gQmgEHeu/cXQy/wAYHeEgr4rviKqxJByrMAgGZ4Rrs0oMZcGwbKbCuiL4dUC3HyQzPuZOw8Mec6Rc7JsMiHMCCWZoJDNBP3iNCfSrtKBSlKD/9k="/>
          <p:cNvSpPr>
            <a:spLocks noChangeAspect="1" noChangeArrowheads="1"/>
          </p:cNvSpPr>
          <p:nvPr/>
        </p:nvSpPr>
        <p:spPr bwMode="auto">
          <a:xfrm>
            <a:off x="168275" y="-144463"/>
            <a:ext cx="330200" cy="304801"/>
          </a:xfrm>
          <a:prstGeom prst="rect">
            <a:avLst/>
          </a:prstGeom>
          <a:noFill/>
          <a:ln w="9525">
            <a:noFill/>
            <a:miter lim="800000"/>
            <a:headEnd/>
            <a:tailEnd/>
          </a:ln>
        </p:spPr>
        <p:txBody>
          <a:bodyPr/>
          <a:lstStyle/>
          <a:p>
            <a:endParaRPr lang="zh-TW" altLang="en-US"/>
          </a:p>
        </p:txBody>
      </p:sp>
      <p:sp>
        <p:nvSpPr>
          <p:cNvPr id="48133" name="AutoShape 7" descr="data:image/jpeg;base64,/9j/4AAQSkZJRgABAQAAAQABAAD/2wCEAAkGBxQSEBUUEhQWFBUVFh4YFxgWFBgYFRQVFhkeGBgWGBgbKCkgGBomGxwVIT0iJikrLi4uFx8zODMsNygtLysBCgoKDg0NFBAQFCwgHh83LCssLjcrLDAuLCw4LCwsLCs3KyssLCsuLC8sLCwsLCwsLCwrLCwrNywsLCwsKywsK//AABEIALYBFQMBIgACEQEDEQH/xAAbAAEAAgMBAQAAAAAAAAAAAAAABAUCAwYBB//EAEIQAAICAQMCBAUBBgIHBwUAAAECAxEABBIhBTETIjJRBhRBYXGRByNCUoGhsdEkQ1Nik5TSFRYXY4KS8CU0ssHT/8QAGAEBAQEBAQAAAAAAAAAAAAAAAAECAwT/xAAlEQEAAgIBBAICAwEAAAAAAAAAAQIDETETIUFhElEEMiJCkRT/2gAMAwEAAhEDEQA/APp+ngDCyc2/Jj3OND6T+c5j47+JZ9JJp0gEX70SFjJHLJQjAI2rGdx7n6HCun+THucfJj3OfKNX+0rXIwVVgkJUsK0mrUmiBQViCeDd9uK7kZ0en+OpU6dNqZ4keSLUtpwI7SLcGCK8jObRNx5P3HbA7T5Me5x8mPc5841P7RtQscV/IqWleN5xI0umO2NXBXY25T5gCDfJGdH8AfE8mu+YEhgcQuqq+nDhHDKSfWSeDx9PrgdJ8mPc4+THucqfinrj6V9GqbP9I1SwtuBNIwJJWiKPA73nQDIIvyY9zj5Me5z55pvjrVSGT/SOlQhZZIwk8rpLUblQSu/6gd8l9J+M9Q+v02neXp86Tlwx0kju8eyNnBNsQLIrt75R3HyY9zj5Me5z5xrv2lThm8LThlqfwzsanETKqOefSv7zcB/KKq826H9o2ol1DJFp0kjedIotztDJToW3MhBseSQ3xXAwPoXyY9zj5Me5zlPjf4s1WiWQppAY7CRTNMpDSOBt/dDzGmJFf7pOVGm/ae5CqYdMzmga6hAAzduAbqz9LwPoXyY9zj5Me5zjfjf44m0KxgRQq8kSvUk1lWLAOgVR5wORuse/NVleP2mS+LF/oyypJGPLDIGPiyStHFUjUKIRuK71zWB9C+THucfJj3OcV1n9oZTQR6iOHw2lleIGZlMULREhy+02/pagvJr9Y6/tIcxRqI4DqHsh2nCaJo0NGQSt9SbXZyQe+B3vyY9zj5Me5zkv+/xk0R1EGmdmSURyq5qOMEMWkEyhlZF28sOBYus5+D9p2pMV7NJ6d/iq8skaAvtSJ40BZJTYABI96HbA+m/Jj3OPkx7nOW/Z/wDFkuuLibwFKorbI1mV0LEin3+U9v4Sc7LAjfJj3OPkx7nJOMgjfJj3OPkx7nJOMCN8mPc4+THuck4wI3yY9zj5Me5yTjAjfJj3OPkx7nJOMCN8mPc4+THuck4wK2RKYjGZaj1nGVG/Q+k/nPnv7XdMZZtMg3W0U48iM7eleyLy39M+haH0n85X/EHwvp9a8bahWbwt20LI6Dz1dlCD9B9cK+KTQlXeop46YtOsendFTRyCMFVDksNzx1f3Y/TOo6ZqyemT7Q8Q1HUpVrwkkMYe2CyK3AANAkWQR/XOx/8ADnp3+xf/AJrU/wD9Pzm+P4I0q6Y6cCURGUy0J5A25htILg7itfQk4Hy3psEz6fQJG8kb/vXhcRonPygcBCOZBY2lm55Od1+ykmSKbU1MVnKN4s8kbNKyKVchU9Kg8c96+mS//DPQBlKLLGF7BNRKASeCxJJa644PYVln/wBz9Lt1CBXVNSQZESaRUsGyyqpAQk9679jxxgcl8RwSdX1DnSNUegUmGT+CbW2G2g/VVCgX7t7Z2nwp8QJrYBIvlcHbNGeHhlHqRgeRzde4yw0GijgjWKFFjjQUqqKAGV8vw3pzqH1AVklljMUjI7IHUitzAGi4F0x5H9BUHzLpvwzqtXpNUIhotjz6hQZIWOpsSN6ZRwDfb2yy+BdXIV02oc9PjjMngMBpnTVLLRXwy3ZZDX4N/fOhh/ZnoF7pM9HdTamat13dBhzfOWGo+DNK+sXV7GWVX3kKxEckgBCu6diws88fe8o+WdV+G13alYItRK+naVZZhHEY9zESrQaQFAiGuL7k/bJGheUy6TWbNRDI4hgglaKB9OI3XaFYbg73bHd5TXFZ9fHSYgJwq7fmCTKQTbsy7C3PY7aHHtlXF8FaMPA5iLNpkRIi0j0BFewlQdrEWeSMDmfinTagdZ0jMy6lSJm0+nI8NFeKGwWYkjeWPqrihlD1DQ6pupxDUaCJ96s8Gm+YjWEGMKHYsqef6Ha3ue+fVdb0aKWeKdwTJAHCUxAAlXY9gd+P0ys6J8E6XSzCaMSM6qVTxJnkEanuEDHjA5H9pGpmYxWERotIZ5IlnnVk8yq6loqVhZUAtV02c/1PVpDpowiiTUrqfEn8NpWdYNDZtzN5gQXaj2Io/TPrHX/hjT6wfvkN8bijFGdRf7t2Xlk5PlPGbdJ8PaeOaaZYx4moAEhYlrUCtgDXtX7DvgcP8ZdNSPR9Mi0W90+YuIq8e9w0Uj7t8gKWbJthnH6xSem+F4ltHDPO6KkEqKp1BALTDlHbtSfyZ9Vn+AdE8UMLLKYoCxjTx5QAX72Q18cgc8An3zGT9n2hMJhWNkjLlmCSupe/4Ga7aP2W6GBx/UX/APo+riJ8b5bUKrpJGsOxW20yJAQHBLbwCRfN9s5n97FBqISpUCXSyySToYNRfiBUFxs4EY2sdw5Heic+29S6Bp54pYnjAWbb4hXys+yttsOTVAZUD9n2hG4IkiK5TeqzygOI7Kq3N1ZugfoMDmf2Vy7tfqzu3jwIhuE8k/Z348SUK39K4v759Pyt0HQ4YdRLPGGV568Qb2KErwGCE0Gqhx9BllkDGMYDGMYDGMYDGMix9RjaUxBwXH05okd1DdiwHJUGwCCQLGBKxkKLq8Lbtr3tZVPDcM7BFHbm2IFj3zPWdSiiIEjhS3PP0Ud2b+VLobjQsgXzgSsZB1nWYIm2ySBWoGqJ9RpewPJJAA+pPGben6+OdN8RLLdWVZb+vG4Cxz3wNGo9ZxjUes4yo36HsfzkfQ9XWWVo/DljIBZTIqgSIrbSygEsBdeoKTYIBGSNB2P5yoi6dOmoM5WFmoRkx7kadGkWnlsUDGgahzdtyt1hU3q3Wk07AMkj+Uu5jCkRRA0ZHsg1f0XceDxxmmb4mhRn3h1jTf8AviF8J2hUvKiUSxZVVzyoB2NRNZ51zpUsrMYmQCWEwSb91qpJIdK7sAzjaaHIN8UYGq+FndWh3qsAaeSMizKH1SSKQwPl2q0sjd+fKOKNwXfS+pCbcPDkidCAyShQ4DC1byFlII+/0INEZOyr6doJN0rzlN8oVSImcKqRggUxptxLObFVYH0vNw6RH/5v/MTf9WBOxjGBiZAO5GYvOoUsSKUEk+wHJOaZtOSxIrNU+kYxSqKto2Uc/UggZW5rXXL0dYhsDfyTVFHBU8Dz2PJ6l9VeoZtk6hGoBLgAjd2Pp9/xlNrOmSySvJsZdykKBKBTAR7TIAaZbU2vmBAArmsy1XTZXQKAV2qiGmUiVPFBcH/c2DkcE3X5MLOHq0TqGVjRXd6HBoi+1X/TNOm+INPIUCyi3UMgIKlgx2itwF88f1HuMq4OiuG1LBFHiKFFRJGzd920qxAW6bnkkn2FYdI6NKjws8YpL3guCWMmxww548Nk7Wb3Ei6Fh1DuB3NZ4J1PZh+uatZCWAr6HNEOjYMCa4Pvm4rXXeXK1rRbUQ2T9TiQkM1Fe/lY8mqUECi3I8o557ZlH1CMiwwrj6EUWYoAQeQd4K17jKnqnTpH8oXhdR424OAWWqKjkEP5m54HlHOewdOlFjaaZ0YFnDMgTUNKd5N7jRHvyaPa8w6rBOsQksA/KkA+VuCRddvYj9c1y9f06sytJtKMFa1YAMxpRZFcnjKYdCkLQFgrMsjO0jxIzd3IZ3DAsb2EAChxxxxhN0SZppWCAFnJRi42qwbcHr2K+XtYLHuOcDq4ZVdQykMrCwRyCDyCD7ZnmrSoBGoC7AFAC8HaAPTYsGu3fNuQMYxgMYxgMYxgCoIo9jwfwc5Lp3SHDRboWChwWUiLwUHJtVDEijVcWM63GBxsPR5GEniRP5pYXG4jitQDIFCsTtCc2aP24zHrPTW+YZkjl27lLGKFf3iiNxsZj66OyiSfX/u5H+G+oznqEobVnUQRLINQzKkenjm3jw44T3JVOG5IyPr+raqLqLSSSyjTGfw4EQwPE7CHcFcA+Iu5gxv6WMo3a/osp8PZBYGn2eWNVVGkWRW/d8EVfBUD12b4rpPhbQPCkwkFM027hiwrwo04YgX6T9PtnzqP4o1qQrepZ21Wlgm3FI70zzalYn2UK27W4Buiud38Ea2V01Mc0hmOm1ckCyMFDOiqjDdtABYbiLr6DAtNR6zjGo9ZxhG/Qdj+cjaHrAkl8MxSxkqWQyKoEiKwVmUAll5K8MAaYfepOh7H85U6LR6qJ3lkEU0jsAWDOpWMyDyqCCFVULGh6iOTzYKm9T6ysMscXhvI8oZgE8MUEKqSS7KO7igLJo8cZon+JYkZ96usaeIPFIUxu8Cl5UWjuLKFf+HnY1dsx+IejNqD5RAQ0ZjLSR3JGGIO+Nh9ePTwLCm+OYWq+F3kVojIqw7p5EIBMok1SSK26/KQrSyN9/KOKNhd9M6j424GN4nQjckm3cAwtW8pYEEX9e4I+mTqyq6f097lfUbGaYKpWPdsCRggC25JJZz/AFA5qzsHRNP/ALJf75BYYxjArpevadWZWkAKmmG1jRsCuBzyQOMyk61AqqxlUB0DqefMjdiPznL9Y6BqX1JdACjuxNsPTspQeeRY4H0yyTSSRTo+yVqSEOVO7d4aTxsps+7o1dr5yjodPqFkXcjBlP1U2OM2ZWaGFn0m1wUd1bcJBe15CWYEA8qCxHBHA4rJWvdwu2NbduAf4U/32+w9hyTx7kQZHWJ4QlvyFQwIBNhu1Acm7HFfXNA6vFdEsvlLeeKRBSi2NsoHA5ytm0Tx6Z9MEeRFCiJhtZjHvHkYNwWUX34KgXZvIMPRGV3BjkKzIwHk0ymO0KsrMg/dg7UI2miXNjvdF3p/iHTOwVJkYsaFWbNqKvt3dB/6s9l67ArbTJzdehzzuKdwK5YEfcjOd0Pw5LDOrBRtEkbAJY27uJPMxNqoBNG+SCPNTLV674ZkY0I5BSBF8quWKhltnN7eQnLG6N81WB303UY0Yqxax3qOQj9QCDklHBAI7EWOCO/2PIznupaBnaSQLMoDRAIszgsBMGmYKrUBsta+oU8dru9Cf3a+Upx6WJLAXxZPN1R598g34xjAYxjAYxjAYxjAYxjAYxjA5bU/AGiMcqxQrE8sbRmQF2IEnqNFuT9fzkifpOhgnWYw/vqsFUkdvIoQyFFsWFIG+vrl9LKFFk/5nKmeNpZlZJGiO0pahTannkMCLB5H5+uaiszG2JvETpr0XwpoRFIsenj8PUKN9WVdL3KBzwt8jbQHcZZdK6ZFpoxFAgjQEmhfJbkkk8kn3ObtJplijSNBSIoRRd0qigLPfgZtzLav1HrOMaj1nGVG/Q9j+c06HrEUzlI2JIBItGUOqnaWRmADqDxa33Hvm7Q+k/nKfReOsrTaiAliRGgjkRliiaQABVNfSnZrs7aAoAYVZ9R6vFAVEjEFhfCMwVQQC7lQdiWQNxoZg/XIA7oz7fDDFmZWEY8NdzgSEbSVXkgHij7HIXX+nzO7+EqsJtOYGLPt8Ikkh6rzLTNwObUe9is1vw3NJG2nAUIr6mRJWbdubUxyqqlO42tM1m+yCu/EHTdO6ik4Jj3eU0wZGRgSARasAaIIN5MrKjpukdnnknQJ4oRNgfd5YwbJYVRJZu30A/A3DokH8h/97/54FhjGMBjGMBjGMBjGMBjGMBjGMBjGMBjGMBjGMBjGMBjGYySBRZOVJnTLIuo1gHC8n+w/zyNqNWW4HA/ufzkfO1cX28983ir12JNk2c26L1j/AOfTNQF5I0iU4zd7REaTFitafl4WWMYzyvUr9R6zjGo9ZxlRv0PpP5zDR9UilkkSNtxiID16Qxsbb7EgqQfYiu95nofSfzkZ4HjmklRQ/ieCgWyCArMHbtXAe/vt+mRWzXdUWKRIysju6swEaF6VCoZjXYW6/r9s0S/EMCu6uzKE33IykRExLvkVX7FlUMSP91v5TUT4n6EdSykR6diFKiSUN4unJNiWEgG2Ht5TYHm+mRdV8MSSBoS6LDunkR7YymTVLKCHQjbtVpnNhuaUUObC+6b1FZg20OpQgMsiFHFjcpo/Qg9/yO4IybWVPTdBJcz6gIHlCoVidyoSMEDzEK24lmPYVwOavNw6ND/K3/Fl/wCrAn4xjAYxjAYxjAYxjAYxjAYxjAYxjAYxjAYxgmsBmMkgUWTWRJ9d9F/X/LITMSbPJzrXFM8uF80Rwlza7+UV9z3yIzEmzznmZBM6/wAauURfJPbuxzNU98zVaz3Odsm+HrxfixHe3czbpvWP/n0zVm3S+sZzeq36yn4xjMvMr9R6zjGo9ZxlRv0PpP5zVouprLLLGquPC22WUqG3bh5QeSAVIvsfp75t0PpP5zRJpXSWSWPaxk8JdrWAFRjvN++1iR9xkVr6t1oQNXhvJtjMshUqPDiBrdRNsfUaH0U/a40/xRGhZmRxCplVZRtId9OjPIqqDu7JIAa5KEe17etdHeZiY5BGJIjDLabiYybtDY2sAXHNjzfbmFqPhXeGjMoWDdM6KqVIkmpR1cliSGAMsrAbe7C+3IW/TOomUurxtFJHt3IzK3lcWrAqSCDyPypyfWVfT+msPFadlkeUKrbFKKEQEAAWTdlzd/xfbMx0SD+Q/wDEk/zwLDGMYDGMYDGMYDGMYDGMYDGMYDGYtIB3IH9c0vrVH3/GWKzPhmbRHMpGCcr315+gA/vkeSUt3N50jFPlytnrHCdNrgPTz/hkKWYt3P8AT6ZrGZrH7501WjERky8MAM2CP3zIDPcxbJM8PXj/ABa1/bu8Az3GM5vTEa4MYxhTN2k9Wac3aP1f0wzbiU7GMZl5lfqPWcY1HrOMqN+h9J/OScjaH0n85JyKg6/qscTpGwkZ5AzKscUkh2oVDMdgO0AunJrvml/iCBZHRmK7A252RhF+6XfIBIRtYqtkgH+Fv5TUP4l6Q87ApFE7eGUWRpGR9O5YESKADdd+KNqB2JqBrPhueRGgtFjD6mVJSxZmfVJKArR0KCtNIT5uyLXqNB0nTepJOGKbwVIDLJG0biwGFq4Bogg3/lkysqOm6ORnmknVUMoRNiSFqSNTzvAUglmft9Av14G4dFh9n/483/VgWGMjz6sKaok5HbXt9AB/fNxjtLnOWseVhjKptU5+v6cZqZie5vNxhnzLnOePELZp1Hdh+uam1y/c/wBMrcZqMUMTnsmt1D2X9TmJ17ew/vkSs92HL8aQRbLbjf8AiQdc32/TMTrH9/7DNXhnPfDxukNxizT9sjqX/mOa2cnuSf65n4ee7Bk+dY4hr/lyTzLVis3VnuTq+m4/D+7NO05kI/fNmMk5JdK/iUjnu8Az3GM5vTEa4MYxhTGMYDGMYDN+j9X9M0Zv0Xq/phm/6ym4xjMvMr9R6zjGo9ZxlRv0PpP5yTkbQ+k/nJORTMZZAqlmIVVBJJNAACySfoAMyyF1zRGfSzQqQDLE6AnlQWUgWPqLPP2wM+n9RjnUtE24KaNgqQaBFqwBFggjjkEHJWVPTdLIzzyTL4RlCIFWS2CxqfNuWqJLN2+ir+Bu/wCx1/2uo/5iX/PAx1y+c/gZEDjeU/iChj+CSBz+QcjaKHfP4cq6iMshkS9W7MUVgp8QA/u2sihZvnmwRlgPh+Ldu3TbiAt/MS3QJIHf3J/XOkZJiNMdKkzudsfDzAsocIb3MpYfhSoP/wCS5C18SxTxxkTlJGVA/wA24Znc/wAEd26qOWNigb5o1Zn4fi3Bt81gEA/MSWA1Ejv9l/THUn7bimKP6vNozGSVVKg93baOPqFLf04U5C6gkMU8MO7UM8zV5dRJUa0xDub4BKkD3N+xywf4fiJBLzEqbH+kScGit9/Ykf1zPydItWOKvc1TzhAC31ZVHH8TsFH9yMrviExaUR28hMjEDfrXiQBVLFixJ+w7d2GWR6BE6ruaY+lv/uZCAwpgQb5o1zk211fTZmvUTBFLN2Hf/DIPX0i0qIS8pLttXfq3jQEKXJdyTtFKfoeSB9clwdGjmhVmM4DqGKnUuavmiVYg/kGsbOr6b8wlkCqWPZQSfwBZzzV9HAQmMzO30U6qRAeefNzXH2yJ0fQpqYN7iZA5YAfNSMHQHbvB48rckfaj9cbOrH0mxuCAR2Isfg5lmjWdKjhhd92oYRoW2rPIWIUXQ578ZD+Hkj1SOwaUbH2WmseSNvIr2kgrcKYA8CmDD6XjZ1fSdpdQsiK68q6hhxXBFjj6ZtzCL4fijQKrThVFADUS8ADsOcq+hFNRtvx4/EiWeP8A0t33Qv2LUfK3axyORRPNNnV9LOCYOCV7Biv9VJU/3BzZkTqHTItPC8g+ZfbbbI55CzMSWNWaFmzZIAyBq5ESiF1DKsSSzH5uQeFHISBtH+sIpiRxwv1NDGzq+lrDqFYuB3jba3HZtqv/AF8rLm3NT9CijDuG1HPnbbNKzMQoXgA2TtVRQ9hlU00Y0sc5TV/vGC7BqHJS5PDJdgdoA+1+wvGzq+lsswLsg7qAT+Guv8DmzNU/RIow0l6hjQBCTSl2r0qBfuT+uUragHSxalI9Q0bwCdydY6+GhAO1efPJz24HHftjZ1fS6M43hP4ipbt/CCAefyRm3MR8PxFg+6fdtoHx5b2miR39wP0yLrNJHHLDH/pLeKxXcJ5NiUjPyb5J2kUPzjZ1fSQ84DKp7tdf+mr/AMRkzReo/jIrfD8RYMWmtbo/MS8X3+v2GV3VY/AawuoaNQpeT5t19bbAsa2TI4NEjy8MKJJrCTk3GnT4znJ38ICRTK377w1DzzOpA3KWZF3Ei1agAeKPH036XrMjy+GEQsY3deJkG5CgCkyIODv7i6rtkckzUes4zUJxIA63TgML70wBF/fGVEzQ+k/nJORtD6T+ck5FMYxgMYxgVHRukyQySPJKspkNs3hbZCb8o3bj5FBICgAC77k3b5yPWOpTwNqZI5jN4MMskilEGngKpuhjBA3mTsSCx8tkhbUHZ1CfUwwaxEn3vBGJFmlRC4DIzMu1AqlrXgkcBxYauQtepdJeaRSZaiDI5TwwWDRMGHhyfwAkLfBPHBGWuc/1fUSxyxSLK3h740kQLGY0V2ALS3chZtwC7aAPJBF5S6jXnxgFnQ3qSjt888YceAz8RqCIkB2gUT6BZJJyi/13wxDJqFnuVZBIkjbZ5gj+GpVQYwwQcfb3/mN3eatIR4a0bG0chy4PH855b8/XNuQQep6SSTb4UojIDA7oxIrKwo8WCCPpzXewckaHSiKJI1vbGgQX3pRQv78ZuxgV/V+mmUxOjBJIXLozIHW2Ro2DLxxtY9iDYH0sHf0vRCCGOJSSI1C2aBNfWhwPwMk4wNOugMkToGKF0ZQw7ruBG4fcXeZ6eEIioopVUKAOwCigP0zPGBG6noxPDJESVEiFSRVixV88HI/SOmmIyM7KzysC2yMRoNqhBSAnmhySSf6AAWOMBlJ0D4eGmdnLKzMoQFIUitQSxZwvDOxqyKHApRl3jA16qHejJdblK37bhV5T6v4fL0Fl2q0SQzDZZkSMkjab8hNsCeeG9xeXmMD3Kr/scfK/L7zW691f+b4vb+2WmMD0HnOaHwy6xaWJJxs0saqFeLcrugAWVgGFkVwDYBN9wCOkxgBkfV6Xe0RuvDk39u/kdK+3rv8ApknOOm1WoV2CahpEZkikkMcYSKaSZUrT8c7UMl7y9HZyTuGB2GVHU+lSSzpKsqhYx5Y3iLqHs3JwwtqoAkHbRrucq9VrtSkA2yg+FrooHdkBklifURJXFKrbZCCwH8PABNj0/Em/qHgrIkcapKtOPM8sew+IQaqNbYDkbqY9qJC1n6Uz7UZv3azNJ5WZXIYMVTctFadybB7IB9TmuPpLpqPEj7LG6p4k80pLOUIJV7CAFD6TzY7Zz2l1tvGBMu0rLe7qUgLFJFUO21aQm2O0ceY+wzuUPArkVwbu/vf1yirSARgICSEUKCe52gCz98Zt1HrOMI36H0n85KyLofSfzlJ1+VfnIFJ8201+82VusCiORZBsjsOcK6TGUnwjfy5ur8R+07Tf6xvqwG38fXvkjWzAaZTPYvZuW1Qu5IpDR2gE8HmqvmsgtM8zmtJQkRWkBawCRIa+XMDElTfoEnG73Uc3mMWpYxaLaXKARW6ncHc+Qhms3Q3E33JHtlFxF0SBXZ1iUMxYt3pi/rsdjdn6Znp+kwpG0SRKEe961w9jad18nygD8ADOUUETxg7wCJiQ2l1JZ6kSnamAZiCTYUAbqrJ3UnVl1JieztaMjeC8kryKoXbY2hG/di69RH3IX03SYWkErRKZFqmI58hJX87SSRfa+Mzm0MbFCyC0bcvFU21kv78M3B985xYvBmVmjMYCyE7RCjECMmgUc127mhx3yq6XJPE0dEBfFUuPHmZQHfw/Dp1F0BtF16Vvkiw+gBa7DGfLepwyqjEUaOoZGWMMGaOTwltbpVACjngnkgnk3usa9RKjypGVmVwW1LwKUUJtRVF2QBy337YHbZ5nAdc1BkVLZgkumiI2sWdVcndTn1mmbzUOKP0zpvhJidNZJPnflu5AahdfasC5xjGQMYxgMYxgMYxgM9rPM+WyOxlouONR4C7bTaPG2EUDRNEtRHANjnzYH1PGcUTMuo1RPiGMOAleJfIDMaWyBwa3AqQCPKGGa+p7m8JlVpPLCCiSyKVJ2ENIQwUMfSEHP8V88UdzWM4XqbfuIY1lVpCrLu85tlJpnDEsCX/1ZViCCAeObf4MjKpKCwPn4AFMFque92wajZ9uKoQdFlZD8PaZFZVhQKwojmiCd3Y8DmjfvnnUHl+VUgSeIWi3BAniUZEElCyoO3d9aHPOU+jMpWQJ46kyTjdK6CNfK+0llsqQ23mvpgdFH02JYxGI1EYYOFrjer+IH+7bwGvvfOb3gVmDFQWUEAnuA1bh+DS/pnIdLLnUWo2hpFZGbWTMs0Yj2uIw67ZOQTzXYEcUc5xpvEDASHjxBzKpZSXUBwrJe4eUsQV7k7hRqj6cdEhcPsG4KVHH0YgnjseVX9M31nPtpGd9RuZVqY0GAe7jVl5O2jtNbR2A+psm16QxOniJqzGpNChyoPA5oZBq1HrOMaj1nGVHkUxUcVmTagm7CmxR47j2P27/AK4xgeRy7fSqr+Fr/DMjqm9h+mMYD5k+w/TA1Tew/TGMB8ybuhfvXIvv/wDr9M8OoPsv6YxgYmW23FU3VV7ea9r9vth5LIJVCVNqStlSe5HscYwPEcDsiCxt4UDy8+X8cnj7nM1nIJICgnuQKJrtnmMDFmB7ohrgWo4A7D/HMo5yopQoHsBQ/tjGBn8032x8032xjAfNN9sfNN9sYwHzTfbHzTfbGMB8032x8032xjAfNN9s1Bhs2bE2fy7Rt/8Ab2xjAzGoPPC89+O/5x8waApaHbjtXasYwDagnuFP5GI5yoAUKABQAFAAdgAPpnmMDP5tvtmBm4I2rR7iuDfex9cYwPX1BPBCn68i+RyDmIkrsqdq9I9Pt+PtjGB5KwYFWRGB7gqCDXAsHNg1Tfb9MYwNTNZJOe4xgf/Z"/>
          <p:cNvSpPr>
            <a:spLocks noChangeAspect="1" noChangeArrowheads="1"/>
          </p:cNvSpPr>
          <p:nvPr/>
        </p:nvSpPr>
        <p:spPr bwMode="auto">
          <a:xfrm>
            <a:off x="149225" y="-144463"/>
            <a:ext cx="304800" cy="304801"/>
          </a:xfrm>
          <a:prstGeom prst="rect">
            <a:avLst/>
          </a:prstGeom>
          <a:noFill/>
          <a:ln w="9525">
            <a:noFill/>
            <a:miter lim="800000"/>
            <a:headEnd/>
            <a:tailEnd/>
          </a:ln>
        </p:spPr>
        <p:txBody>
          <a:bodyPr/>
          <a:lstStyle/>
          <a:p>
            <a:endParaRPr lang="zh-TW" altLang="en-US"/>
          </a:p>
        </p:txBody>
      </p:sp>
      <p:pic>
        <p:nvPicPr>
          <p:cNvPr id="48135" name="Picture 2" descr="http://eco.rmlt.cn/UpFile/News/2012/12/20121205110518821.jpg"/>
          <p:cNvPicPr>
            <a:picLocks noChangeAspect="1" noChangeArrowheads="1"/>
          </p:cNvPicPr>
          <p:nvPr/>
        </p:nvPicPr>
        <p:blipFill>
          <a:blip r:embed="rId2" cstate="email">
            <a:clrChange>
              <a:clrFrom>
                <a:srgbClr val="FDFDFD"/>
              </a:clrFrom>
              <a:clrTo>
                <a:srgbClr val="FDFDFD">
                  <a:alpha val="0"/>
                </a:srgbClr>
              </a:clrTo>
            </a:clrChange>
          </a:blip>
          <a:srcRect/>
          <a:stretch>
            <a:fillRect/>
          </a:stretch>
        </p:blipFill>
        <p:spPr bwMode="auto">
          <a:xfrm>
            <a:off x="333376" y="141982"/>
            <a:ext cx="3381375" cy="2600325"/>
          </a:xfrm>
          <a:prstGeom prst="rect">
            <a:avLst/>
          </a:prstGeom>
          <a:noFill/>
          <a:ln w="9525">
            <a:noFill/>
            <a:miter lim="800000"/>
            <a:headEnd/>
            <a:tailEnd/>
          </a:ln>
        </p:spPr>
      </p:pic>
      <p:pic>
        <p:nvPicPr>
          <p:cNvPr id="54274" name="Picture 2" descr="台灣人民幣離岸市場六大優勢"/>
          <p:cNvPicPr>
            <a:picLocks noChangeAspect="1" noChangeArrowheads="1"/>
          </p:cNvPicPr>
          <p:nvPr/>
        </p:nvPicPr>
        <p:blipFill>
          <a:blip r:embed="rId3" cstate="print"/>
          <a:srcRect/>
          <a:stretch>
            <a:fillRect/>
          </a:stretch>
        </p:blipFill>
        <p:spPr bwMode="auto">
          <a:xfrm>
            <a:off x="0" y="2752744"/>
            <a:ext cx="6248400" cy="4105275"/>
          </a:xfrm>
          <a:prstGeom prst="rect">
            <a:avLst/>
          </a:prstGeom>
          <a:noFill/>
        </p:spPr>
      </p:pic>
      <p:pic>
        <p:nvPicPr>
          <p:cNvPr id="54276" name="Picture 4" descr="http://pgw.udn.com.tw/gw/photo.php?u=http://uc.udn.com.tw/photo/2014/11/18/1/368097.jpg&amp;w=330&amp;h=1000"/>
          <p:cNvPicPr>
            <a:picLocks noChangeAspect="1" noChangeArrowheads="1"/>
          </p:cNvPicPr>
          <p:nvPr/>
        </p:nvPicPr>
        <p:blipFill>
          <a:blip r:embed="rId4" cstate="print"/>
          <a:srcRect/>
          <a:stretch>
            <a:fillRect/>
          </a:stretch>
        </p:blipFill>
        <p:spPr bwMode="auto">
          <a:xfrm>
            <a:off x="6366531" y="2752744"/>
            <a:ext cx="3333750" cy="3695700"/>
          </a:xfrm>
          <a:prstGeom prst="rect">
            <a:avLst/>
          </a:prstGeom>
          <a:noFill/>
        </p:spPr>
      </p:pic>
      <p:pic>
        <p:nvPicPr>
          <p:cNvPr id="54278" name="Picture 6" descr="新增人民幣清算行的歐洲國家"/>
          <p:cNvPicPr>
            <a:picLocks noChangeAspect="1" noChangeArrowheads="1"/>
          </p:cNvPicPr>
          <p:nvPr/>
        </p:nvPicPr>
        <p:blipFill>
          <a:blip r:embed="rId5" cstate="print"/>
          <a:srcRect/>
          <a:stretch>
            <a:fillRect/>
          </a:stretch>
        </p:blipFill>
        <p:spPr bwMode="auto">
          <a:xfrm>
            <a:off x="3813570" y="188640"/>
            <a:ext cx="5831904" cy="2507008"/>
          </a:xfrm>
          <a:prstGeom prst="rect">
            <a:avLst/>
          </a:prstGeom>
          <a:noFill/>
        </p:spPr>
      </p:pic>
      <p:sp>
        <p:nvSpPr>
          <p:cNvPr id="14" name="投影片編號版面配置區 5"/>
          <p:cNvSpPr>
            <a:spLocks noGrp="1"/>
          </p:cNvSpPr>
          <p:nvPr>
            <p:ph type="sldNum" sz="quarter" idx="12"/>
          </p:nvPr>
        </p:nvSpPr>
        <p:spPr/>
        <p:txBody>
          <a:bodyPr/>
          <a:lstStyle/>
          <a:p>
            <a:fld id="{D2A27846-145B-4549-A26A-EC70AB33CFE3}" type="slidenum">
              <a:rPr lang="zh-TW" altLang="en-US" smtClean="0">
                <a:solidFill>
                  <a:prstClr val="black">
                    <a:lumMod val="50000"/>
                    <a:lumOff val="50000"/>
                  </a:prstClr>
                </a:solidFill>
              </a:rPr>
              <a:pPr/>
              <a:t>65</a:t>
            </a:fld>
            <a:endParaRPr lang="zh-TW" altLang="en-US" dirty="0">
              <a:solidFill>
                <a:prstClr val="black">
                  <a:lumMod val="50000"/>
                  <a:lumOff val="50000"/>
                </a:prstClr>
              </a:solidFill>
            </a:endParaRP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標題 2"/>
          <p:cNvSpPr>
            <a:spLocks noGrp="1"/>
          </p:cNvSpPr>
          <p:nvPr>
            <p:ph type="title"/>
          </p:nvPr>
        </p:nvSpPr>
        <p:spPr/>
        <p:txBody>
          <a:bodyPr/>
          <a:lstStyle/>
          <a:p>
            <a:pPr>
              <a:defRPr/>
            </a:pPr>
            <a:r>
              <a:rPr lang="zh-TW" altLang="en-US" dirty="0"/>
              <a:t>金融挺文創</a:t>
            </a:r>
          </a:p>
        </p:txBody>
      </p:sp>
      <p:sp>
        <p:nvSpPr>
          <p:cNvPr id="49156" name="投影片編號版面配置區 1"/>
          <p:cNvSpPr>
            <a:spLocks noGrp="1"/>
          </p:cNvSpPr>
          <p:nvPr>
            <p:ph type="sldNum" sz="quarter" idx="12"/>
          </p:nvPr>
        </p:nvSpPr>
        <p:spPr>
          <a:noFill/>
        </p:spPr>
        <p:txBody>
          <a:bodyPr/>
          <a:lstStyle/>
          <a:p>
            <a:fld id="{6865D407-5CE1-4B1F-A543-AF9DB283B1A7}" type="slidenum">
              <a:rPr lang="en-US" altLang="zh-TW" smtClean="0"/>
              <a:pPr/>
              <a:t>66</a:t>
            </a:fld>
            <a:endParaRPr lang="en-US" altLang="zh-TW" smtClean="0"/>
          </a:p>
        </p:txBody>
      </p:sp>
      <p:sp>
        <p:nvSpPr>
          <p:cNvPr id="4" name="內容版面配置區 3"/>
          <p:cNvSpPr>
            <a:spLocks noGrp="1"/>
          </p:cNvSpPr>
          <p:nvPr>
            <p:ph idx="4294967295"/>
          </p:nvPr>
        </p:nvSpPr>
        <p:spPr>
          <a:xfrm>
            <a:off x="272480" y="836712"/>
            <a:ext cx="9435088" cy="2808312"/>
          </a:xfrm>
          <a:prstGeom prst="rect">
            <a:avLst/>
          </a:prstGeom>
        </p:spPr>
        <p:txBody>
          <a:bodyPr>
            <a:noAutofit/>
          </a:bodyPr>
          <a:lstStyle/>
          <a:p>
            <a:pPr>
              <a:spcBef>
                <a:spcPts val="1800"/>
              </a:spcBef>
              <a:defRPr/>
            </a:pPr>
            <a:r>
              <a:rPr lang="zh-TW" altLang="en-US" sz="2100" dirty="0" smtClean="0"/>
              <a:t>金管會推出「金融挺創意產業」計劃，採銀行融資、保險業資金、創櫃板等三管齊下。</a:t>
            </a:r>
            <a:endParaRPr lang="en-US" altLang="zh-TW" sz="2100" dirty="0" smtClean="0"/>
          </a:p>
          <a:p>
            <a:pPr>
              <a:spcBef>
                <a:spcPts val="1800"/>
              </a:spcBef>
              <a:defRPr/>
            </a:pPr>
            <a:r>
              <a:rPr lang="zh-TW" altLang="en-US" sz="2100" dirty="0" smtClean="0"/>
              <a:t>為提高銀行業融資意願，將中小信保基金保證成數提高到</a:t>
            </a:r>
            <a:r>
              <a:rPr lang="en-US" altLang="zh-TW" sz="2100" dirty="0" smtClean="0"/>
              <a:t>9</a:t>
            </a:r>
            <a:r>
              <a:rPr lang="zh-TW" altLang="en-US" sz="2100" dirty="0" smtClean="0"/>
              <a:t>成、定出銀行業</a:t>
            </a:r>
            <a:r>
              <a:rPr lang="en-US" altLang="zh-TW" sz="2100" dirty="0" smtClean="0"/>
              <a:t>3</a:t>
            </a:r>
            <a:r>
              <a:rPr lang="zh-TW" altLang="en-US" sz="2100" dirty="0" smtClean="0"/>
              <a:t>年融資目標</a:t>
            </a:r>
            <a:r>
              <a:rPr lang="zh-TW" altLang="en-US" sz="2100" dirty="0" smtClean="0"/>
              <a:t>，</a:t>
            </a:r>
            <a:r>
              <a:rPr lang="en-US" altLang="zh-TW" sz="2100" dirty="0" smtClean="0"/>
              <a:t>2014</a:t>
            </a:r>
            <a:r>
              <a:rPr lang="zh-TW" altLang="en-US" sz="2100" dirty="0" smtClean="0"/>
              <a:t>年</a:t>
            </a:r>
            <a:r>
              <a:rPr lang="zh-TW" altLang="en-US" sz="2100" dirty="0" smtClean="0"/>
              <a:t>底要達</a:t>
            </a:r>
            <a:r>
              <a:rPr lang="en-US" altLang="zh-TW" sz="2100" dirty="0" smtClean="0"/>
              <a:t>500</a:t>
            </a:r>
            <a:r>
              <a:rPr lang="zh-TW" altLang="en-US" sz="2100" dirty="0" smtClean="0"/>
              <a:t>億元</a:t>
            </a:r>
            <a:r>
              <a:rPr lang="zh-TW" altLang="en-US" sz="2100" dirty="0" smtClean="0"/>
              <a:t>、</a:t>
            </a:r>
            <a:r>
              <a:rPr lang="en-US" altLang="zh-TW" sz="2100" dirty="0" smtClean="0"/>
              <a:t>2015</a:t>
            </a:r>
            <a:r>
              <a:rPr lang="zh-TW" altLang="en-US" sz="2100" dirty="0" smtClean="0"/>
              <a:t>年</a:t>
            </a:r>
            <a:r>
              <a:rPr lang="zh-TW" altLang="en-US" sz="2100" dirty="0" smtClean="0"/>
              <a:t>底是</a:t>
            </a:r>
            <a:r>
              <a:rPr lang="en-US" altLang="zh-TW" sz="2100" dirty="0" smtClean="0"/>
              <a:t>600</a:t>
            </a:r>
            <a:r>
              <a:rPr lang="zh-TW" altLang="en-US" sz="2100" dirty="0" smtClean="0"/>
              <a:t>億元</a:t>
            </a:r>
            <a:r>
              <a:rPr lang="zh-TW" altLang="en-US" sz="2100" dirty="0" smtClean="0"/>
              <a:t>，</a:t>
            </a:r>
            <a:r>
              <a:rPr lang="en-US" altLang="zh-TW" sz="2100" dirty="0" smtClean="0"/>
              <a:t>2016</a:t>
            </a:r>
            <a:r>
              <a:rPr lang="zh-TW" altLang="en-US" sz="2100" dirty="0" smtClean="0"/>
              <a:t>年</a:t>
            </a:r>
            <a:r>
              <a:rPr lang="zh-TW" altLang="en-US" sz="2100" dirty="0" smtClean="0"/>
              <a:t>則是</a:t>
            </a:r>
            <a:r>
              <a:rPr lang="en-US" altLang="zh-TW" sz="2100" dirty="0" smtClean="0"/>
              <a:t>700</a:t>
            </a:r>
            <a:r>
              <a:rPr lang="zh-TW" altLang="en-US" sz="2100" dirty="0" smtClean="0"/>
              <a:t>億元。 </a:t>
            </a:r>
            <a:endParaRPr lang="en-US" altLang="zh-TW" sz="2100" dirty="0" smtClean="0"/>
          </a:p>
          <a:p>
            <a:pPr>
              <a:spcBef>
                <a:spcPts val="1800"/>
              </a:spcBef>
              <a:defRPr/>
            </a:pPr>
            <a:r>
              <a:rPr lang="zh-TW" altLang="en-US" sz="2100" dirty="0" smtClean="0"/>
              <a:t>金管會要求台灣金服做產業資料庫，第</a:t>
            </a:r>
            <a:r>
              <a:rPr lang="en-US" altLang="zh-TW" sz="2100" dirty="0" smtClean="0"/>
              <a:t>1</a:t>
            </a:r>
            <a:r>
              <a:rPr lang="zh-TW" altLang="en-US" sz="2100" dirty="0" smtClean="0"/>
              <a:t>階段計劃先建置電影、電視、音樂</a:t>
            </a:r>
            <a:r>
              <a:rPr lang="en-US" altLang="zh-TW" sz="2100" dirty="0" smtClean="0"/>
              <a:t>3</a:t>
            </a:r>
            <a:r>
              <a:rPr lang="zh-TW" altLang="en-US" sz="2100" dirty="0" smtClean="0"/>
              <a:t>大產業的</a:t>
            </a:r>
            <a:r>
              <a:rPr lang="zh-TW" altLang="en-US" sz="2100" dirty="0" smtClean="0"/>
              <a:t>資料庫。</a:t>
            </a:r>
            <a:endParaRPr lang="zh-TW" altLang="en-US" sz="2100" dirty="0"/>
          </a:p>
        </p:txBody>
      </p:sp>
      <p:pic>
        <p:nvPicPr>
          <p:cNvPr id="49157" name="Picture 2" descr="http://camera.chinatimes.com/newsphoto/2013-12-06/clipping/A02A00_T_02_02.JPG"/>
          <p:cNvPicPr>
            <a:picLocks noChangeAspect="1" noChangeArrowheads="1"/>
          </p:cNvPicPr>
          <p:nvPr/>
        </p:nvPicPr>
        <p:blipFill>
          <a:blip r:embed="rId2" cstate="email"/>
          <a:srcRect/>
          <a:stretch>
            <a:fillRect/>
          </a:stretch>
        </p:blipFill>
        <p:spPr bwMode="auto">
          <a:xfrm>
            <a:off x="4719637" y="3754006"/>
            <a:ext cx="5186363" cy="2614613"/>
          </a:xfrm>
          <a:prstGeom prst="rect">
            <a:avLst/>
          </a:prstGeom>
          <a:noFill/>
          <a:ln w="9525">
            <a:noFill/>
            <a:miter lim="800000"/>
            <a:headEnd/>
            <a:tailEnd/>
          </a:ln>
        </p:spPr>
      </p:pic>
      <p:pic>
        <p:nvPicPr>
          <p:cNvPr id="49158" name="Picture 4" descr="http://www.moneydj.com/Topics/creative/images/a%E5%8F%B0%E7%81%A3%E6%96%87%E5%8C%96%E5%89%B5%E6%84%8F%E7%94%A2%E6%A5%AD%E5%88%86%E9%A1%9E-315x300.jpg"/>
          <p:cNvPicPr>
            <a:picLocks noChangeAspect="1" noChangeArrowheads="1"/>
          </p:cNvPicPr>
          <p:nvPr/>
        </p:nvPicPr>
        <p:blipFill>
          <a:blip r:embed="rId3" cstate="email"/>
          <a:srcRect/>
          <a:stretch>
            <a:fillRect/>
          </a:stretch>
        </p:blipFill>
        <p:spPr bwMode="auto">
          <a:xfrm>
            <a:off x="4160840" y="3668860"/>
            <a:ext cx="2352675" cy="2924175"/>
          </a:xfrm>
          <a:prstGeom prst="rect">
            <a:avLst/>
          </a:prstGeom>
          <a:noFill/>
          <a:ln w="9525">
            <a:noFill/>
            <a:miter lim="800000"/>
            <a:headEnd/>
            <a:tailEnd/>
          </a:ln>
        </p:spPr>
      </p:pic>
      <p:pic>
        <p:nvPicPr>
          <p:cNvPr id="49159" name="Picture 8" descr="http://kmfile.funddj.com/WikiFiles/4e0bfec7-ad4f-4aee-9b46-7e9b5c2100d9/%E9%9C%B9%E9%9D%8202.gif"/>
          <p:cNvPicPr>
            <a:picLocks noChangeAspect="1" noChangeArrowheads="1"/>
          </p:cNvPicPr>
          <p:nvPr/>
        </p:nvPicPr>
        <p:blipFill>
          <a:blip r:embed="rId4" cstate="email"/>
          <a:srcRect/>
          <a:stretch>
            <a:fillRect/>
          </a:stretch>
        </p:blipFill>
        <p:spPr bwMode="auto">
          <a:xfrm>
            <a:off x="1" y="3644310"/>
            <a:ext cx="4160839" cy="2949575"/>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a:t>國家重要產業發展</a:t>
            </a:r>
            <a:r>
              <a:rPr lang="zh-TW" altLang="en-US" dirty="0" smtClean="0"/>
              <a:t>政策</a:t>
            </a:r>
            <a:endParaRPr lang="zh-TW" altLang="en-US" dirty="0"/>
          </a:p>
        </p:txBody>
      </p:sp>
      <p:grpSp>
        <p:nvGrpSpPr>
          <p:cNvPr id="22" name="群組 21"/>
          <p:cNvGrpSpPr/>
          <p:nvPr/>
        </p:nvGrpSpPr>
        <p:grpSpPr>
          <a:xfrm>
            <a:off x="887414" y="1415496"/>
            <a:ext cx="8386067" cy="4821792"/>
            <a:chOff x="506413" y="620713"/>
            <a:chExt cx="9204325" cy="5616575"/>
          </a:xfrm>
        </p:grpSpPr>
        <p:sp>
          <p:nvSpPr>
            <p:cNvPr id="3" name="圓角矩形 2"/>
            <p:cNvSpPr/>
            <p:nvPr/>
          </p:nvSpPr>
          <p:spPr>
            <a:xfrm>
              <a:off x="6746875" y="1196975"/>
              <a:ext cx="2963863" cy="5040313"/>
            </a:xfrm>
            <a:prstGeom prst="roundRect">
              <a:avLst/>
            </a:prstGeom>
            <a:ln/>
          </p:spPr>
          <p:style>
            <a:lnRef idx="1">
              <a:schemeClr val="accent4"/>
            </a:lnRef>
            <a:fillRef idx="2">
              <a:schemeClr val="accent4"/>
            </a:fillRef>
            <a:effectRef idx="1">
              <a:schemeClr val="accent4"/>
            </a:effectRef>
            <a:fontRef idx="minor">
              <a:schemeClr val="dk1"/>
            </a:fontRef>
          </p:style>
          <p:txBody>
            <a:bodyPr lIns="0" rIns="0" anchor="ctr"/>
            <a:lstStyle/>
            <a:p>
              <a:pPr algn="ctr">
                <a:spcAft>
                  <a:spcPts val="1200"/>
                </a:spcAft>
                <a:defRPr/>
              </a:pPr>
              <a:r>
                <a:rPr lang="en-US" altLang="zh-TW" sz="2500">
                  <a:solidFill>
                    <a:srgbClr val="006600"/>
                  </a:solidFill>
                  <a:effectLst>
                    <a:outerShdw blurRad="38100" dist="38100" dir="2700000" algn="tl">
                      <a:srgbClr val="000000">
                        <a:alpha val="43137"/>
                      </a:srgbClr>
                    </a:outerShdw>
                  </a:effectLst>
                  <a:latin typeface="微軟正黑體"/>
                  <a:cs typeface="Times New Roman" pitchFamily="18" charset="0"/>
                </a:rPr>
                <a:t>2020</a:t>
              </a:r>
              <a:r>
                <a:rPr lang="zh-TW" altLang="en-US" sz="2500">
                  <a:solidFill>
                    <a:srgbClr val="006600"/>
                  </a:solidFill>
                  <a:effectLst>
                    <a:outerShdw blurRad="38100" dist="38100" dir="2700000" algn="tl">
                      <a:srgbClr val="000000">
                        <a:alpha val="43137"/>
                      </a:srgbClr>
                    </a:outerShdw>
                  </a:effectLst>
                  <a:latin typeface="微軟正黑體"/>
                  <a:cs typeface="Times New Roman" pitchFamily="18" charset="0"/>
                </a:rPr>
                <a:t>年</a:t>
              </a:r>
              <a:r>
                <a:rPr lang="en-US" altLang="zh-TW" sz="2500">
                  <a:solidFill>
                    <a:srgbClr val="C00000"/>
                  </a:solidFill>
                  <a:effectLst>
                    <a:outerShdw blurRad="38100" dist="38100" dir="2700000" algn="tl">
                      <a:srgbClr val="000000">
                        <a:alpha val="43137"/>
                      </a:srgbClr>
                    </a:outerShdw>
                  </a:effectLst>
                  <a:latin typeface="微軟正黑體"/>
                  <a:cs typeface="Times New Roman" pitchFamily="18" charset="0"/>
                </a:rPr>
                <a:t>28</a:t>
              </a:r>
              <a:r>
                <a:rPr lang="zh-TW" altLang="en-US" sz="2500">
                  <a:solidFill>
                    <a:srgbClr val="C00000"/>
                  </a:solidFill>
                  <a:effectLst>
                    <a:outerShdw blurRad="38100" dist="38100" dir="2700000" algn="tl">
                      <a:srgbClr val="000000">
                        <a:alpha val="43137"/>
                      </a:srgbClr>
                    </a:outerShdw>
                  </a:effectLst>
                  <a:latin typeface="微軟正黑體"/>
                  <a:cs typeface="Times New Roman" pitchFamily="18" charset="0"/>
                </a:rPr>
                <a:t>％</a:t>
              </a:r>
              <a:endParaRPr lang="en-US" altLang="zh-TW" sz="2500">
                <a:solidFill>
                  <a:srgbClr val="C00000"/>
                </a:solidFill>
                <a:effectLst>
                  <a:outerShdw blurRad="38100" dist="38100" dir="2700000" algn="tl">
                    <a:srgbClr val="000000">
                      <a:alpha val="43137"/>
                    </a:srgbClr>
                  </a:outerShdw>
                </a:effectLst>
                <a:latin typeface="微軟正黑體"/>
                <a:cs typeface="Times New Roman" pitchFamily="18" charset="0"/>
              </a:endParaRPr>
            </a:p>
            <a:p>
              <a:pPr algn="ctr">
                <a:spcAft>
                  <a:spcPts val="1200"/>
                </a:spcAft>
                <a:defRPr/>
              </a:pPr>
              <a:r>
                <a:rPr lang="zh-TW" altLang="en-US" sz="2500">
                  <a:solidFill>
                    <a:srgbClr val="006600"/>
                  </a:solidFill>
                  <a:effectLst>
                    <a:outerShdw blurRad="38100" dist="38100" dir="2700000" algn="tl">
                      <a:srgbClr val="000000">
                        <a:alpha val="43137"/>
                      </a:srgbClr>
                    </a:outerShdw>
                  </a:effectLst>
                  <a:latin typeface="微軟正黑體"/>
                  <a:cs typeface="Times New Roman" pitchFamily="18" charset="0"/>
                </a:rPr>
                <a:t>↑</a:t>
              </a:r>
              <a:endParaRPr lang="en-US" altLang="zh-TW" sz="2500">
                <a:solidFill>
                  <a:srgbClr val="006600"/>
                </a:solidFill>
                <a:effectLst>
                  <a:outerShdw blurRad="38100" dist="38100" dir="2700000" algn="tl">
                    <a:srgbClr val="000000">
                      <a:alpha val="43137"/>
                    </a:srgbClr>
                  </a:outerShdw>
                </a:effectLst>
                <a:latin typeface="微軟正黑體"/>
                <a:cs typeface="Times New Roman" pitchFamily="18" charset="0"/>
              </a:endParaRPr>
            </a:p>
            <a:p>
              <a:pPr algn="ctr">
                <a:spcAft>
                  <a:spcPts val="1200"/>
                </a:spcAft>
                <a:defRPr/>
              </a:pPr>
              <a:r>
                <a:rPr lang="en-US" altLang="zh-TW" sz="2500">
                  <a:solidFill>
                    <a:srgbClr val="006600"/>
                  </a:solidFill>
                  <a:effectLst>
                    <a:outerShdw blurRad="38100" dist="38100" dir="2700000" algn="tl">
                      <a:srgbClr val="000000">
                        <a:alpha val="43137"/>
                      </a:srgbClr>
                    </a:outerShdw>
                  </a:effectLst>
                  <a:latin typeface="微軟正黑體"/>
                  <a:cs typeface="Times New Roman" pitchFamily="18" charset="0"/>
                </a:rPr>
                <a:t>2015</a:t>
              </a:r>
              <a:r>
                <a:rPr lang="zh-TW" altLang="en-US" sz="2500">
                  <a:solidFill>
                    <a:srgbClr val="006600"/>
                  </a:solidFill>
                  <a:effectLst>
                    <a:outerShdw blurRad="38100" dist="38100" dir="2700000" algn="tl">
                      <a:srgbClr val="000000">
                        <a:alpha val="43137"/>
                      </a:srgbClr>
                    </a:outerShdw>
                  </a:effectLst>
                  <a:latin typeface="微軟正黑體"/>
                  <a:cs typeface="Times New Roman" pitchFamily="18" charset="0"/>
                </a:rPr>
                <a:t>年</a:t>
              </a:r>
              <a:r>
                <a:rPr lang="en-US" altLang="zh-TW" sz="2500">
                  <a:solidFill>
                    <a:srgbClr val="C00000"/>
                  </a:solidFill>
                  <a:effectLst>
                    <a:outerShdw blurRad="38100" dist="38100" dir="2700000" algn="tl">
                      <a:srgbClr val="000000">
                        <a:alpha val="43137"/>
                      </a:srgbClr>
                    </a:outerShdw>
                  </a:effectLst>
                  <a:latin typeface="微軟正黑體"/>
                  <a:cs typeface="Times New Roman" pitchFamily="18" charset="0"/>
                </a:rPr>
                <a:t>25</a:t>
              </a:r>
              <a:r>
                <a:rPr lang="zh-TW" altLang="en-US" sz="2500">
                  <a:solidFill>
                    <a:srgbClr val="C00000"/>
                  </a:solidFill>
                  <a:effectLst>
                    <a:outerShdw blurRad="38100" dist="38100" dir="2700000" algn="tl">
                      <a:srgbClr val="000000">
                        <a:alpha val="43137"/>
                      </a:srgbClr>
                    </a:outerShdw>
                  </a:effectLst>
                  <a:latin typeface="微軟正黑體"/>
                  <a:cs typeface="Times New Roman" pitchFamily="18" charset="0"/>
                </a:rPr>
                <a:t>％</a:t>
              </a:r>
              <a:endParaRPr lang="en-US" altLang="zh-TW" sz="2500">
                <a:solidFill>
                  <a:srgbClr val="C00000"/>
                </a:solidFill>
                <a:effectLst>
                  <a:outerShdw blurRad="38100" dist="38100" dir="2700000" algn="tl">
                    <a:srgbClr val="000000">
                      <a:alpha val="43137"/>
                    </a:srgbClr>
                  </a:outerShdw>
                </a:effectLst>
                <a:latin typeface="微軟正黑體"/>
                <a:cs typeface="Times New Roman" pitchFamily="18" charset="0"/>
              </a:endParaRPr>
            </a:p>
            <a:p>
              <a:pPr algn="ctr">
                <a:spcAft>
                  <a:spcPts val="1200"/>
                </a:spcAft>
                <a:defRPr/>
              </a:pPr>
              <a:r>
                <a:rPr lang="zh-TW" altLang="en-US" sz="2500">
                  <a:solidFill>
                    <a:srgbClr val="006600"/>
                  </a:solidFill>
                  <a:effectLst>
                    <a:outerShdw blurRad="38100" dist="38100" dir="2700000" algn="tl">
                      <a:srgbClr val="000000">
                        <a:alpha val="43137"/>
                      </a:srgbClr>
                    </a:outerShdw>
                  </a:effectLst>
                  <a:latin typeface="微軟正黑體"/>
                  <a:cs typeface="Times New Roman" pitchFamily="18" charset="0"/>
                </a:rPr>
                <a:t>↑</a:t>
              </a:r>
              <a:endParaRPr lang="en-US" altLang="zh-TW" sz="2500">
                <a:solidFill>
                  <a:srgbClr val="006600"/>
                </a:solidFill>
                <a:effectLst>
                  <a:outerShdw blurRad="38100" dist="38100" dir="2700000" algn="tl">
                    <a:srgbClr val="000000">
                      <a:alpha val="43137"/>
                    </a:srgbClr>
                  </a:outerShdw>
                </a:effectLst>
                <a:latin typeface="微軟正黑體"/>
                <a:cs typeface="Times New Roman" pitchFamily="18" charset="0"/>
              </a:endParaRPr>
            </a:p>
            <a:p>
              <a:pPr algn="ctr">
                <a:spcAft>
                  <a:spcPts val="1200"/>
                </a:spcAft>
                <a:defRPr/>
              </a:pPr>
              <a:r>
                <a:rPr lang="en-US" altLang="zh-TW" sz="2500">
                  <a:solidFill>
                    <a:srgbClr val="006600"/>
                  </a:solidFill>
                  <a:effectLst>
                    <a:outerShdw blurRad="38100" dist="38100" dir="2700000" algn="tl">
                      <a:srgbClr val="000000">
                        <a:alpha val="43137"/>
                      </a:srgbClr>
                    </a:outerShdw>
                  </a:effectLst>
                  <a:latin typeface="微軟正黑體"/>
                  <a:cs typeface="Times New Roman" pitchFamily="18" charset="0"/>
                </a:rPr>
                <a:t>2012</a:t>
              </a:r>
              <a:r>
                <a:rPr lang="zh-TW" altLang="en-US" sz="2500">
                  <a:solidFill>
                    <a:srgbClr val="006600"/>
                  </a:solidFill>
                  <a:effectLst>
                    <a:outerShdw blurRad="38100" dist="38100" dir="2700000" algn="tl">
                      <a:srgbClr val="000000">
                        <a:alpha val="43137"/>
                      </a:srgbClr>
                    </a:outerShdw>
                  </a:effectLst>
                  <a:latin typeface="微軟正黑體"/>
                  <a:cs typeface="Times New Roman" pitchFamily="18" charset="0"/>
                </a:rPr>
                <a:t>年</a:t>
              </a:r>
              <a:r>
                <a:rPr lang="en-US" altLang="zh-TW" sz="2500">
                  <a:solidFill>
                    <a:srgbClr val="C00000"/>
                  </a:solidFill>
                  <a:effectLst>
                    <a:outerShdw blurRad="38100" dist="38100" dir="2700000" algn="tl">
                      <a:srgbClr val="000000">
                        <a:alpha val="43137"/>
                      </a:srgbClr>
                    </a:outerShdw>
                  </a:effectLst>
                  <a:latin typeface="微軟正黑體"/>
                  <a:cs typeface="Times New Roman" pitchFamily="18" charset="0"/>
                </a:rPr>
                <a:t>20</a:t>
              </a:r>
              <a:r>
                <a:rPr lang="zh-TW" altLang="en-US" sz="2500">
                  <a:solidFill>
                    <a:srgbClr val="C00000"/>
                  </a:solidFill>
                  <a:effectLst>
                    <a:outerShdw blurRad="38100" dist="38100" dir="2700000" algn="tl">
                      <a:srgbClr val="000000">
                        <a:alpha val="43137"/>
                      </a:srgbClr>
                    </a:outerShdw>
                  </a:effectLst>
                  <a:latin typeface="微軟正黑體"/>
                  <a:cs typeface="Times New Roman" pitchFamily="18" charset="0"/>
                </a:rPr>
                <a:t>％</a:t>
              </a:r>
              <a:endParaRPr lang="en-US" altLang="zh-TW" sz="2500">
                <a:solidFill>
                  <a:srgbClr val="C00000"/>
                </a:solidFill>
                <a:effectLst>
                  <a:outerShdw blurRad="38100" dist="38100" dir="2700000" algn="tl">
                    <a:srgbClr val="000000">
                      <a:alpha val="43137"/>
                    </a:srgbClr>
                  </a:outerShdw>
                </a:effectLst>
                <a:latin typeface="微軟正黑體"/>
                <a:cs typeface="Times New Roman" pitchFamily="18" charset="0"/>
              </a:endParaRPr>
            </a:p>
            <a:p>
              <a:pPr algn="ctr">
                <a:spcAft>
                  <a:spcPts val="1200"/>
                </a:spcAft>
                <a:defRPr/>
              </a:pPr>
              <a:endParaRPr lang="en-US" altLang="zh-TW" sz="2500">
                <a:solidFill>
                  <a:srgbClr val="006600"/>
                </a:solidFill>
                <a:effectLst>
                  <a:outerShdw blurRad="38100" dist="38100" dir="2700000" algn="tl">
                    <a:srgbClr val="000000">
                      <a:alpha val="43137"/>
                    </a:srgbClr>
                  </a:outerShdw>
                </a:effectLst>
                <a:latin typeface="微軟正黑體"/>
                <a:cs typeface="Times New Roman" pitchFamily="18" charset="0"/>
              </a:endParaRPr>
            </a:p>
            <a:p>
              <a:pPr algn="ctr">
                <a:spcBef>
                  <a:spcPts val="1200"/>
                </a:spcBef>
                <a:spcAft>
                  <a:spcPts val="1200"/>
                </a:spcAft>
                <a:defRPr/>
              </a:pPr>
              <a:r>
                <a:rPr lang="zh-TW" altLang="en-US" sz="2500">
                  <a:solidFill>
                    <a:srgbClr val="990000"/>
                  </a:solidFill>
                  <a:effectLst>
                    <a:outerShdw blurRad="38100" dist="38100" dir="2700000" algn="tl">
                      <a:srgbClr val="000000">
                        <a:alpha val="43137"/>
                      </a:srgbClr>
                    </a:outerShdw>
                  </a:effectLst>
                  <a:latin typeface="微軟正黑體"/>
                  <a:cs typeface="Times New Roman" pitchFamily="18" charset="0"/>
                </a:rPr>
                <a:t>提升附加價值率</a:t>
              </a:r>
              <a:endParaRPr lang="en-US" altLang="zh-TW" sz="2500">
                <a:solidFill>
                  <a:srgbClr val="990000"/>
                </a:solidFill>
                <a:effectLst>
                  <a:outerShdw blurRad="38100" dist="38100" dir="2700000" algn="tl">
                    <a:srgbClr val="000000">
                      <a:alpha val="43137"/>
                    </a:srgbClr>
                  </a:outerShdw>
                </a:effectLst>
                <a:latin typeface="微軟正黑體"/>
                <a:cs typeface="Times New Roman" pitchFamily="18" charset="0"/>
              </a:endParaRPr>
            </a:p>
          </p:txBody>
        </p:sp>
        <p:sp>
          <p:nvSpPr>
            <p:cNvPr id="4" name="Text Box 11"/>
            <p:cNvSpPr txBox="1">
              <a:spLocks noChangeArrowheads="1"/>
            </p:cNvSpPr>
            <p:nvPr/>
          </p:nvSpPr>
          <p:spPr bwMode="auto">
            <a:xfrm>
              <a:off x="7059613" y="620713"/>
              <a:ext cx="2112962" cy="509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新細明體" charset="-120"/>
                </a:defRPr>
              </a:lvl1pPr>
              <a:lvl2pPr marL="742950" indent="-285750" eaLnBrk="0" hangingPunct="0">
                <a:spcBef>
                  <a:spcPct val="20000"/>
                </a:spcBef>
                <a:buFont typeface="Arial" charset="0"/>
                <a:buChar char="–"/>
                <a:defRPr sz="2800">
                  <a:solidFill>
                    <a:schemeClr val="tx1"/>
                  </a:solidFill>
                  <a:latin typeface="Calibri" pitchFamily="34" charset="0"/>
                  <a:ea typeface="新細明體" charset="-120"/>
                </a:defRPr>
              </a:lvl2pPr>
              <a:lvl3pPr marL="1143000" indent="-228600" eaLnBrk="0" hangingPunct="0">
                <a:spcBef>
                  <a:spcPct val="20000"/>
                </a:spcBef>
                <a:buFont typeface="Arial" charset="0"/>
                <a:buChar char="•"/>
                <a:defRPr sz="2400">
                  <a:solidFill>
                    <a:schemeClr val="tx1"/>
                  </a:solidFill>
                  <a:latin typeface="Calibri" pitchFamily="34" charset="0"/>
                  <a:ea typeface="新細明體" charset="-120"/>
                </a:defRPr>
              </a:lvl3pPr>
              <a:lvl4pPr marL="1600200" indent="-228600" eaLnBrk="0" hangingPunct="0">
                <a:spcBef>
                  <a:spcPct val="20000"/>
                </a:spcBef>
                <a:buFont typeface="Arial" charset="0"/>
                <a:buChar char="–"/>
                <a:defRPr sz="2000">
                  <a:solidFill>
                    <a:schemeClr val="tx1"/>
                  </a:solidFill>
                  <a:latin typeface="Calibri" pitchFamily="34" charset="0"/>
                  <a:ea typeface="新細明體" charset="-120"/>
                </a:defRPr>
              </a:lvl4pPr>
              <a:lvl5pPr marL="2057400" indent="-228600" eaLnBrk="0" hangingPunct="0">
                <a:spcBef>
                  <a:spcPct val="20000"/>
                </a:spcBef>
                <a:buFont typeface="Arial" charset="0"/>
                <a:buChar char="»"/>
                <a:defRPr sz="2000">
                  <a:solidFill>
                    <a:schemeClr val="tx1"/>
                  </a:solidFill>
                  <a:latin typeface="Calibri" pitchFamily="34" charset="0"/>
                  <a:ea typeface="新細明體" charset="-12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9pPr>
            </a:lstStyle>
            <a:p>
              <a:pPr algn="ctr" eaLnBrk="1" hangingPunct="1">
                <a:lnSpc>
                  <a:spcPct val="80000"/>
                </a:lnSpc>
                <a:spcBef>
                  <a:spcPts val="1438"/>
                </a:spcBef>
                <a:buNone/>
              </a:pPr>
              <a:r>
                <a:rPr lang="zh-TW" altLang="en-US" sz="2800" u="sng">
                  <a:solidFill>
                    <a:srgbClr val="000000"/>
                  </a:solidFill>
                  <a:latin typeface="微軟正黑體"/>
                  <a:ea typeface="微軟正黑體"/>
                  <a:cs typeface="Times New Roman" pitchFamily="18" charset="0"/>
                </a:rPr>
                <a:t>目標</a:t>
              </a:r>
              <a:r>
                <a:rPr lang="en-US" altLang="zh-TW" sz="2800">
                  <a:solidFill>
                    <a:srgbClr val="000000"/>
                  </a:solidFill>
                  <a:latin typeface="微軟正黑體"/>
                  <a:ea typeface="微軟正黑體"/>
                  <a:cs typeface="Times New Roman" pitchFamily="18" charset="0"/>
                </a:rPr>
                <a:t>   </a:t>
              </a:r>
              <a:endParaRPr lang="zh-TW" altLang="en-US" sz="2800">
                <a:solidFill>
                  <a:srgbClr val="A50021"/>
                </a:solidFill>
                <a:latin typeface="微軟正黑體"/>
                <a:ea typeface="微軟正黑體"/>
                <a:cs typeface="Times New Roman" pitchFamily="18" charset="0"/>
              </a:endParaRPr>
            </a:p>
          </p:txBody>
        </p:sp>
        <p:sp>
          <p:nvSpPr>
            <p:cNvPr id="5" name="AutoShape 6"/>
            <p:cNvSpPr>
              <a:spLocks noChangeArrowheads="1"/>
            </p:cNvSpPr>
            <p:nvPr/>
          </p:nvSpPr>
          <p:spPr bwMode="auto">
            <a:xfrm>
              <a:off x="6045200" y="1484313"/>
              <a:ext cx="546100" cy="3457575"/>
            </a:xfrm>
            <a:prstGeom prst="homePlate">
              <a:avLst>
                <a:gd name="adj" fmla="val 76861"/>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defRPr/>
              </a:pPr>
              <a:endParaRPr lang="zh-TW" altLang="en-US" b="1" kern="0">
                <a:solidFill>
                  <a:srgbClr val="000000"/>
                </a:solidFill>
                <a:latin typeface="微軟正黑體"/>
              </a:endParaRPr>
            </a:p>
          </p:txBody>
        </p:sp>
        <p:grpSp>
          <p:nvGrpSpPr>
            <p:cNvPr id="6" name="群組 1"/>
            <p:cNvGrpSpPr>
              <a:grpSpLocks/>
            </p:cNvGrpSpPr>
            <p:nvPr/>
          </p:nvGrpSpPr>
          <p:grpSpPr bwMode="auto">
            <a:xfrm>
              <a:off x="506413" y="620713"/>
              <a:ext cx="5383212" cy="5616575"/>
              <a:chOff x="3563888" y="620688"/>
              <a:chExt cx="4968552" cy="5616625"/>
            </a:xfrm>
          </p:grpSpPr>
          <p:sp>
            <p:nvSpPr>
              <p:cNvPr id="7" name="圓角矩形 6"/>
              <p:cNvSpPr/>
              <p:nvPr/>
            </p:nvSpPr>
            <p:spPr>
              <a:xfrm>
                <a:off x="6516301" y="4292608"/>
                <a:ext cx="2016139" cy="865196"/>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spcAft>
                    <a:spcPts val="200"/>
                  </a:spcAft>
                  <a:defRPr/>
                </a:pPr>
                <a:r>
                  <a:rPr lang="zh-TW" altLang="en-US" b="1" dirty="0">
                    <a:solidFill>
                      <a:srgbClr val="990000"/>
                    </a:solidFill>
                    <a:latin typeface="微軟正黑體"/>
                    <a:cs typeface="Arial" pitchFamily="34" charset="0"/>
                  </a:rPr>
                  <a:t>育新興</a:t>
                </a:r>
                <a:r>
                  <a:rPr lang="en-US" altLang="zh-TW" b="1" dirty="0">
                    <a:solidFill>
                      <a:srgbClr val="990000"/>
                    </a:solidFill>
                    <a:latin typeface="微軟正黑體"/>
                    <a:cs typeface="Arial" pitchFamily="34" charset="0"/>
                  </a:rPr>
                  <a:t>--</a:t>
                </a:r>
                <a:r>
                  <a:rPr lang="zh-TW" altLang="en-US" dirty="0">
                    <a:solidFill>
                      <a:srgbClr val="990000"/>
                    </a:solidFill>
                    <a:latin typeface="微軟正黑體"/>
                    <a:cs typeface="Arial" pitchFamily="34" charset="0"/>
                  </a:rPr>
                  <a:t>加速新興產業推動</a:t>
                </a:r>
                <a:endParaRPr lang="en-US" altLang="zh-TW" dirty="0">
                  <a:solidFill>
                    <a:srgbClr val="990000"/>
                  </a:solidFill>
                  <a:latin typeface="微軟正黑體"/>
                  <a:cs typeface="Arial" pitchFamily="34" charset="0"/>
                </a:endParaRPr>
              </a:p>
            </p:txBody>
          </p:sp>
          <p:sp>
            <p:nvSpPr>
              <p:cNvPr id="8" name="圓角矩形 7"/>
              <p:cNvSpPr/>
              <p:nvPr/>
            </p:nvSpPr>
            <p:spPr>
              <a:xfrm>
                <a:off x="6516301" y="3284537"/>
                <a:ext cx="2016139" cy="86519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spcAft>
                    <a:spcPts val="200"/>
                  </a:spcAft>
                  <a:defRPr/>
                </a:pPr>
                <a:r>
                  <a:rPr lang="zh-TW" altLang="en-US" b="1" dirty="0">
                    <a:solidFill>
                      <a:srgbClr val="990000"/>
                    </a:solidFill>
                    <a:latin typeface="微軟正黑體"/>
                    <a:cs typeface="Arial" pitchFamily="34" charset="0"/>
                  </a:rPr>
                  <a:t>展系統</a:t>
                </a:r>
                <a:r>
                  <a:rPr lang="en-US" altLang="zh-TW" b="1" dirty="0">
                    <a:solidFill>
                      <a:srgbClr val="990000"/>
                    </a:solidFill>
                    <a:latin typeface="微軟正黑體"/>
                    <a:cs typeface="Arial" pitchFamily="34" charset="0"/>
                  </a:rPr>
                  <a:t>--</a:t>
                </a:r>
                <a:r>
                  <a:rPr lang="zh-TW" altLang="en-US" dirty="0">
                    <a:solidFill>
                      <a:srgbClr val="990000"/>
                    </a:solidFill>
                    <a:latin typeface="微軟正黑體"/>
                    <a:cs typeface="Arial" pitchFamily="34" charset="0"/>
                  </a:rPr>
                  <a:t>建立系統解決方案能力</a:t>
                </a:r>
                <a:endParaRPr lang="en-US" altLang="zh-TW" dirty="0">
                  <a:solidFill>
                    <a:srgbClr val="990000"/>
                  </a:solidFill>
                  <a:latin typeface="微軟正黑體"/>
                  <a:cs typeface="Arial" pitchFamily="34" charset="0"/>
                </a:endParaRPr>
              </a:p>
            </p:txBody>
          </p:sp>
          <p:sp>
            <p:nvSpPr>
              <p:cNvPr id="9" name="圓角矩形 8"/>
              <p:cNvSpPr/>
              <p:nvPr/>
            </p:nvSpPr>
            <p:spPr>
              <a:xfrm>
                <a:off x="6516301" y="2276465"/>
                <a:ext cx="2016139" cy="865196"/>
              </a:xfrm>
              <a:prstGeom prst="roundRect">
                <a:avLst/>
              </a:prstGeom>
              <a:ln/>
            </p:spPr>
            <p:style>
              <a:lnRef idx="1">
                <a:schemeClr val="accent3"/>
              </a:lnRef>
              <a:fillRef idx="2">
                <a:schemeClr val="accent3"/>
              </a:fillRef>
              <a:effectRef idx="1">
                <a:schemeClr val="accent3"/>
              </a:effectRef>
              <a:fontRef idx="minor">
                <a:schemeClr val="dk1"/>
              </a:fontRef>
            </p:style>
            <p:txBody>
              <a:bodyPr lIns="0" rIns="0" anchor="ctr"/>
              <a:lstStyle/>
              <a:p>
                <a:pPr>
                  <a:spcAft>
                    <a:spcPts val="200"/>
                  </a:spcAft>
                  <a:defRPr/>
                </a:pPr>
                <a:r>
                  <a:rPr lang="zh-TW" altLang="en-US" b="1" dirty="0">
                    <a:solidFill>
                      <a:srgbClr val="990000"/>
                    </a:solidFill>
                    <a:latin typeface="微軟正黑體"/>
                    <a:cs typeface="Arial" pitchFamily="34" charset="0"/>
                  </a:rPr>
                  <a:t>補關鍵</a:t>
                </a:r>
                <a:r>
                  <a:rPr lang="en-US" altLang="zh-TW" b="1" dirty="0">
                    <a:solidFill>
                      <a:srgbClr val="990000"/>
                    </a:solidFill>
                    <a:latin typeface="微軟正黑體"/>
                    <a:cs typeface="Arial" pitchFamily="34" charset="0"/>
                  </a:rPr>
                  <a:t>--</a:t>
                </a:r>
                <a:r>
                  <a:rPr lang="zh-TW" altLang="en-US" dirty="0">
                    <a:solidFill>
                      <a:srgbClr val="990000"/>
                    </a:solidFill>
                    <a:latin typeface="微軟正黑體"/>
                    <a:cs typeface="Arial" pitchFamily="34" charset="0"/>
                  </a:rPr>
                  <a:t>建構完整產業供應鏈體系</a:t>
                </a:r>
                <a:endParaRPr lang="en-US" altLang="zh-TW" dirty="0">
                  <a:solidFill>
                    <a:srgbClr val="990000"/>
                  </a:solidFill>
                  <a:latin typeface="微軟正黑體"/>
                  <a:cs typeface="Arial" pitchFamily="34" charset="0"/>
                </a:endParaRPr>
              </a:p>
            </p:txBody>
          </p:sp>
          <p:sp>
            <p:nvSpPr>
              <p:cNvPr id="10" name="圓角矩形 9"/>
              <p:cNvSpPr/>
              <p:nvPr/>
            </p:nvSpPr>
            <p:spPr>
              <a:xfrm>
                <a:off x="6516301" y="1268394"/>
                <a:ext cx="2016139" cy="865195"/>
              </a:xfrm>
              <a:prstGeom prst="roundRect">
                <a:avLst/>
              </a:prstGeom>
              <a:ln/>
            </p:spPr>
            <p:style>
              <a:lnRef idx="1">
                <a:schemeClr val="accent3"/>
              </a:lnRef>
              <a:fillRef idx="2">
                <a:schemeClr val="accent3"/>
              </a:fillRef>
              <a:effectRef idx="1">
                <a:schemeClr val="accent3"/>
              </a:effectRef>
              <a:fontRef idx="minor">
                <a:schemeClr val="dk1"/>
              </a:fontRef>
            </p:style>
            <p:txBody>
              <a:bodyPr anchor="ctr"/>
              <a:lstStyle/>
              <a:p>
                <a:pPr>
                  <a:spcAft>
                    <a:spcPts val="200"/>
                  </a:spcAft>
                  <a:defRPr/>
                </a:pPr>
                <a:r>
                  <a:rPr lang="zh-TW" altLang="en-US" b="1" dirty="0">
                    <a:solidFill>
                      <a:srgbClr val="990000"/>
                    </a:solidFill>
                    <a:latin typeface="微軟正黑體"/>
                    <a:cs typeface="Arial" pitchFamily="34" charset="0"/>
                  </a:rPr>
                  <a:t>推高值</a:t>
                </a:r>
                <a:r>
                  <a:rPr lang="en-US" altLang="zh-TW" b="1" dirty="0">
                    <a:solidFill>
                      <a:srgbClr val="990000"/>
                    </a:solidFill>
                    <a:latin typeface="微軟正黑體"/>
                    <a:cs typeface="Arial" pitchFamily="34" charset="0"/>
                  </a:rPr>
                  <a:t>--</a:t>
                </a:r>
                <a:r>
                  <a:rPr lang="zh-TW" altLang="en-US" dirty="0">
                    <a:solidFill>
                      <a:srgbClr val="990000"/>
                    </a:solidFill>
                    <a:latin typeface="微軟正黑體"/>
                    <a:cs typeface="Arial" pitchFamily="34" charset="0"/>
                  </a:rPr>
                  <a:t>提升產品品級及價值</a:t>
                </a:r>
                <a:endParaRPr lang="en-US" altLang="zh-TW" dirty="0">
                  <a:solidFill>
                    <a:srgbClr val="990000"/>
                  </a:solidFill>
                  <a:latin typeface="微軟正黑體"/>
                  <a:cs typeface="Arial" pitchFamily="34" charset="0"/>
                </a:endParaRPr>
              </a:p>
            </p:txBody>
          </p:sp>
          <p:sp>
            <p:nvSpPr>
              <p:cNvPr id="11" name="圓角矩形 10"/>
              <p:cNvSpPr/>
              <p:nvPr/>
            </p:nvSpPr>
            <p:spPr>
              <a:xfrm>
                <a:off x="3779275" y="5732484"/>
                <a:ext cx="4753165" cy="504829"/>
              </a:xfrm>
              <a:prstGeom prst="roundRect">
                <a:avLst/>
              </a:prstGeom>
              <a:ln/>
            </p:spPr>
            <p:style>
              <a:lnRef idx="1">
                <a:schemeClr val="accent6"/>
              </a:lnRef>
              <a:fillRef idx="2">
                <a:schemeClr val="accent6"/>
              </a:fillRef>
              <a:effectRef idx="1">
                <a:schemeClr val="accent6"/>
              </a:effectRef>
              <a:fontRef idx="minor">
                <a:schemeClr val="dk1"/>
              </a:fontRef>
            </p:style>
            <p:txBody>
              <a:bodyPr anchor="ctr"/>
              <a:lstStyle/>
              <a:p>
                <a:pPr algn="ctr">
                  <a:spcAft>
                    <a:spcPts val="200"/>
                  </a:spcAft>
                  <a:defRPr/>
                </a:pPr>
                <a:r>
                  <a:rPr lang="zh-TW" altLang="en-US" sz="2000" dirty="0">
                    <a:solidFill>
                      <a:srgbClr val="800080"/>
                    </a:solidFill>
                    <a:effectLst>
                      <a:outerShdw blurRad="38100" dist="38100" dir="2700000" algn="tl">
                        <a:srgbClr val="000000">
                          <a:alpha val="43137"/>
                        </a:srgbClr>
                      </a:outerShdw>
                    </a:effectLst>
                    <a:latin typeface="微軟正黑體"/>
                    <a:cs typeface="Arial" pitchFamily="34" charset="0"/>
                  </a:rPr>
                  <a:t>助中堅</a:t>
                </a:r>
                <a:r>
                  <a:rPr lang="en-US" altLang="zh-TW" sz="2000" dirty="0">
                    <a:solidFill>
                      <a:srgbClr val="800080"/>
                    </a:solidFill>
                    <a:effectLst>
                      <a:outerShdw blurRad="38100" dist="38100" dir="2700000" algn="tl">
                        <a:srgbClr val="000000">
                          <a:alpha val="43137"/>
                        </a:srgbClr>
                      </a:outerShdw>
                    </a:effectLst>
                    <a:latin typeface="微軟正黑體"/>
                    <a:cs typeface="Arial" pitchFamily="34" charset="0"/>
                  </a:rPr>
                  <a:t>—</a:t>
                </a:r>
                <a:r>
                  <a:rPr lang="zh-TW" altLang="en-US" sz="2000" dirty="0">
                    <a:solidFill>
                      <a:srgbClr val="800080"/>
                    </a:solidFill>
                    <a:latin typeface="微軟正黑體"/>
                    <a:cs typeface="Arial" pitchFamily="34" charset="0"/>
                  </a:rPr>
                  <a:t>帶動更多中堅企業發展</a:t>
                </a:r>
                <a:endParaRPr lang="en-US" altLang="zh-TW" sz="2400" dirty="0">
                  <a:solidFill>
                    <a:srgbClr val="800080"/>
                  </a:solidFill>
                  <a:latin typeface="微軟正黑體"/>
                  <a:cs typeface="Arial" pitchFamily="34" charset="0"/>
                </a:endParaRPr>
              </a:p>
            </p:txBody>
          </p:sp>
          <p:sp>
            <p:nvSpPr>
              <p:cNvPr id="12" name="Text Box 11"/>
              <p:cNvSpPr txBox="1">
                <a:spLocks noChangeArrowheads="1"/>
              </p:cNvSpPr>
              <p:nvPr/>
            </p:nvSpPr>
            <p:spPr bwMode="auto">
              <a:xfrm>
                <a:off x="6437753" y="620688"/>
                <a:ext cx="1950671" cy="509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新細明體" charset="-120"/>
                  </a:defRPr>
                </a:lvl1pPr>
                <a:lvl2pPr marL="742950" indent="-285750" eaLnBrk="0" hangingPunct="0">
                  <a:spcBef>
                    <a:spcPct val="20000"/>
                  </a:spcBef>
                  <a:buFont typeface="Arial" charset="0"/>
                  <a:buChar char="–"/>
                  <a:defRPr sz="2800">
                    <a:solidFill>
                      <a:schemeClr val="tx1"/>
                    </a:solidFill>
                    <a:latin typeface="Calibri" pitchFamily="34" charset="0"/>
                    <a:ea typeface="新細明體" charset="-120"/>
                  </a:defRPr>
                </a:lvl2pPr>
                <a:lvl3pPr marL="1143000" indent="-228600" eaLnBrk="0" hangingPunct="0">
                  <a:spcBef>
                    <a:spcPct val="20000"/>
                  </a:spcBef>
                  <a:buFont typeface="Arial" charset="0"/>
                  <a:buChar char="•"/>
                  <a:defRPr sz="2400">
                    <a:solidFill>
                      <a:schemeClr val="tx1"/>
                    </a:solidFill>
                    <a:latin typeface="Calibri" pitchFamily="34" charset="0"/>
                    <a:ea typeface="新細明體" charset="-120"/>
                  </a:defRPr>
                </a:lvl3pPr>
                <a:lvl4pPr marL="1600200" indent="-228600" eaLnBrk="0" hangingPunct="0">
                  <a:spcBef>
                    <a:spcPct val="20000"/>
                  </a:spcBef>
                  <a:buFont typeface="Arial" charset="0"/>
                  <a:buChar char="–"/>
                  <a:defRPr sz="2000">
                    <a:solidFill>
                      <a:schemeClr val="tx1"/>
                    </a:solidFill>
                    <a:latin typeface="Calibri" pitchFamily="34" charset="0"/>
                    <a:ea typeface="新細明體" charset="-120"/>
                  </a:defRPr>
                </a:lvl4pPr>
                <a:lvl5pPr marL="2057400" indent="-228600" eaLnBrk="0" hangingPunct="0">
                  <a:spcBef>
                    <a:spcPct val="20000"/>
                  </a:spcBef>
                  <a:buFont typeface="Arial" charset="0"/>
                  <a:buChar char="»"/>
                  <a:defRPr sz="2000">
                    <a:solidFill>
                      <a:schemeClr val="tx1"/>
                    </a:solidFill>
                    <a:latin typeface="Calibri" pitchFamily="34" charset="0"/>
                    <a:ea typeface="新細明體" charset="-12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9pPr>
              </a:lstStyle>
              <a:p>
                <a:pPr algn="ctr" eaLnBrk="1" hangingPunct="1">
                  <a:lnSpc>
                    <a:spcPct val="80000"/>
                  </a:lnSpc>
                  <a:spcBef>
                    <a:spcPts val="1438"/>
                  </a:spcBef>
                  <a:buNone/>
                </a:pPr>
                <a:r>
                  <a:rPr lang="zh-TW" altLang="en-US" sz="2800" u="sng">
                    <a:solidFill>
                      <a:srgbClr val="000000"/>
                    </a:solidFill>
                    <a:latin typeface="微軟正黑體"/>
                    <a:ea typeface="微軟正黑體"/>
                    <a:cs typeface="Times New Roman" pitchFamily="18" charset="0"/>
                  </a:rPr>
                  <a:t>策略</a:t>
                </a:r>
                <a:r>
                  <a:rPr lang="en-US" altLang="zh-TW" sz="2800">
                    <a:solidFill>
                      <a:srgbClr val="000000"/>
                    </a:solidFill>
                    <a:latin typeface="微軟正黑體"/>
                    <a:ea typeface="微軟正黑體"/>
                    <a:cs typeface="Times New Roman" pitchFamily="18" charset="0"/>
                  </a:rPr>
                  <a:t>   </a:t>
                </a:r>
                <a:endParaRPr lang="zh-TW" altLang="en-US" sz="2800">
                  <a:solidFill>
                    <a:srgbClr val="A50021"/>
                  </a:solidFill>
                  <a:latin typeface="微軟正黑體"/>
                  <a:ea typeface="微軟正黑體"/>
                  <a:cs typeface="Times New Roman" pitchFamily="18" charset="0"/>
                </a:endParaRPr>
              </a:p>
            </p:txBody>
          </p:sp>
          <p:sp>
            <p:nvSpPr>
              <p:cNvPr id="13" name="圓角矩形 12"/>
              <p:cNvSpPr/>
              <p:nvPr/>
            </p:nvSpPr>
            <p:spPr>
              <a:xfrm>
                <a:off x="3563888" y="4292608"/>
                <a:ext cx="2304787" cy="865196"/>
              </a:xfrm>
              <a:prstGeom prst="roundRect">
                <a:avLst/>
              </a:prstGeom>
              <a:ln/>
            </p:spPr>
            <p:style>
              <a:lnRef idx="1">
                <a:schemeClr val="accent1"/>
              </a:lnRef>
              <a:fillRef idx="2">
                <a:schemeClr val="accent1"/>
              </a:fillRef>
              <a:effectRef idx="1">
                <a:schemeClr val="accent1"/>
              </a:effectRef>
              <a:fontRef idx="minor">
                <a:schemeClr val="dk1"/>
              </a:fontRef>
            </p:style>
            <p:txBody>
              <a:bodyPr anchor="ctr" anchorCtr="1"/>
              <a:lstStyle/>
              <a:p>
                <a:pPr algn="ctr">
                  <a:spcAft>
                    <a:spcPts val="200"/>
                  </a:spcAft>
                  <a:defRPr/>
                </a:pPr>
                <a:r>
                  <a:rPr lang="zh-TW" altLang="en-US" sz="2400" dirty="0">
                    <a:solidFill>
                      <a:srgbClr val="002060"/>
                    </a:solidFill>
                    <a:effectLst>
                      <a:outerShdw blurRad="38100" dist="38100" dir="2700000" algn="tl">
                        <a:srgbClr val="000000">
                          <a:alpha val="43137"/>
                        </a:srgbClr>
                      </a:outerShdw>
                    </a:effectLst>
                    <a:latin typeface="微軟正黑體"/>
                    <a:cs typeface="Arial" pitchFamily="34" charset="0"/>
                  </a:rPr>
                  <a:t>育成新興產業</a:t>
                </a:r>
                <a:endParaRPr lang="en-US" altLang="zh-TW" sz="2400" dirty="0">
                  <a:solidFill>
                    <a:srgbClr val="002060"/>
                  </a:solidFill>
                  <a:effectLst>
                    <a:outerShdw blurRad="38100" dist="38100" dir="2700000" algn="tl">
                      <a:srgbClr val="000000">
                        <a:alpha val="43137"/>
                      </a:srgbClr>
                    </a:outerShdw>
                  </a:effectLst>
                  <a:latin typeface="微軟正黑體"/>
                  <a:cs typeface="Arial" pitchFamily="34" charset="0"/>
                </a:endParaRPr>
              </a:p>
            </p:txBody>
          </p:sp>
          <p:sp>
            <p:nvSpPr>
              <p:cNvPr id="14" name="圓角矩形 13"/>
              <p:cNvSpPr/>
              <p:nvPr/>
            </p:nvSpPr>
            <p:spPr>
              <a:xfrm>
                <a:off x="3563888" y="2276465"/>
                <a:ext cx="2304787" cy="1873267"/>
              </a:xfrm>
              <a:prstGeom prst="roundRect">
                <a:avLst/>
              </a:prstGeom>
              <a:ln/>
            </p:spPr>
            <p:style>
              <a:lnRef idx="1">
                <a:schemeClr val="accent1"/>
              </a:lnRef>
              <a:fillRef idx="2">
                <a:schemeClr val="accent1"/>
              </a:fillRef>
              <a:effectRef idx="1">
                <a:schemeClr val="accent1"/>
              </a:effectRef>
              <a:fontRef idx="minor">
                <a:schemeClr val="dk1"/>
              </a:fontRef>
            </p:style>
            <p:txBody>
              <a:bodyPr anchor="ctr" anchorCtr="1"/>
              <a:lstStyle/>
              <a:p>
                <a:pPr algn="ctr">
                  <a:spcAft>
                    <a:spcPts val="200"/>
                  </a:spcAft>
                  <a:defRPr/>
                </a:pPr>
                <a:r>
                  <a:rPr lang="zh-TW" altLang="en-US" sz="2400" dirty="0">
                    <a:solidFill>
                      <a:srgbClr val="002060"/>
                    </a:solidFill>
                    <a:effectLst>
                      <a:outerShdw blurRad="38100" dist="38100" dir="2700000" algn="tl">
                        <a:srgbClr val="000000">
                          <a:alpha val="43137"/>
                        </a:srgbClr>
                      </a:outerShdw>
                    </a:effectLst>
                    <a:latin typeface="微軟正黑體"/>
                    <a:cs typeface="Arial" pitchFamily="34" charset="0"/>
                  </a:rPr>
                  <a:t>鞏固主力產業</a:t>
                </a:r>
                <a:endParaRPr lang="en-US" altLang="zh-TW" sz="2400" dirty="0">
                  <a:solidFill>
                    <a:srgbClr val="002060"/>
                  </a:solidFill>
                  <a:effectLst>
                    <a:outerShdw blurRad="38100" dist="38100" dir="2700000" algn="tl">
                      <a:srgbClr val="000000">
                        <a:alpha val="43137"/>
                      </a:srgbClr>
                    </a:outerShdw>
                  </a:effectLst>
                  <a:latin typeface="微軟正黑體"/>
                  <a:cs typeface="Arial" pitchFamily="34" charset="0"/>
                </a:endParaRPr>
              </a:p>
            </p:txBody>
          </p:sp>
          <p:sp>
            <p:nvSpPr>
              <p:cNvPr id="15" name="圓角矩形 14"/>
              <p:cNvSpPr/>
              <p:nvPr/>
            </p:nvSpPr>
            <p:spPr>
              <a:xfrm>
                <a:off x="3563888" y="1268394"/>
                <a:ext cx="2304787" cy="865195"/>
              </a:xfrm>
              <a:prstGeom prst="roundRect">
                <a:avLst/>
              </a:prstGeom>
              <a:ln/>
            </p:spPr>
            <p:style>
              <a:lnRef idx="1">
                <a:schemeClr val="accent1"/>
              </a:lnRef>
              <a:fillRef idx="2">
                <a:schemeClr val="accent1"/>
              </a:fillRef>
              <a:effectRef idx="1">
                <a:schemeClr val="accent1"/>
              </a:effectRef>
              <a:fontRef idx="minor">
                <a:schemeClr val="dk1"/>
              </a:fontRef>
            </p:style>
            <p:txBody>
              <a:bodyPr anchor="ctr" anchorCtr="1"/>
              <a:lstStyle/>
              <a:p>
                <a:pPr algn="ctr">
                  <a:spcAft>
                    <a:spcPts val="200"/>
                  </a:spcAft>
                  <a:defRPr/>
                </a:pPr>
                <a:r>
                  <a:rPr lang="zh-TW" altLang="en-US" sz="2400" dirty="0">
                    <a:solidFill>
                      <a:srgbClr val="002060"/>
                    </a:solidFill>
                    <a:effectLst>
                      <a:outerShdw blurRad="38100" dist="38100" dir="2700000" algn="tl">
                        <a:srgbClr val="000000">
                          <a:alpha val="43137"/>
                        </a:srgbClr>
                      </a:outerShdw>
                    </a:effectLst>
                    <a:latin typeface="微軟正黑體"/>
                    <a:cs typeface="Arial" pitchFamily="34" charset="0"/>
                  </a:rPr>
                  <a:t>維新傳統產業</a:t>
                </a:r>
                <a:endParaRPr lang="en-US" altLang="zh-TW" sz="2400" dirty="0">
                  <a:solidFill>
                    <a:srgbClr val="002060"/>
                  </a:solidFill>
                  <a:effectLst>
                    <a:outerShdw blurRad="38100" dist="38100" dir="2700000" algn="tl">
                      <a:srgbClr val="000000">
                        <a:alpha val="43137"/>
                      </a:srgbClr>
                    </a:outerShdw>
                  </a:effectLst>
                  <a:latin typeface="微軟正黑體"/>
                  <a:cs typeface="Arial" pitchFamily="34" charset="0"/>
                </a:endParaRPr>
              </a:p>
            </p:txBody>
          </p:sp>
          <p:sp>
            <p:nvSpPr>
              <p:cNvPr id="16" name="Text Box 11"/>
              <p:cNvSpPr txBox="1">
                <a:spLocks noChangeArrowheads="1"/>
              </p:cNvSpPr>
              <p:nvPr/>
            </p:nvSpPr>
            <p:spPr bwMode="auto">
              <a:xfrm>
                <a:off x="3707904" y="620688"/>
                <a:ext cx="1950671" cy="5090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charset="0"/>
                  <a:buChar char="•"/>
                  <a:defRPr sz="3200">
                    <a:solidFill>
                      <a:schemeClr val="tx1"/>
                    </a:solidFill>
                    <a:latin typeface="Calibri" pitchFamily="34" charset="0"/>
                    <a:ea typeface="新細明體" charset="-120"/>
                  </a:defRPr>
                </a:lvl1pPr>
                <a:lvl2pPr marL="742950" indent="-285750" eaLnBrk="0" hangingPunct="0">
                  <a:spcBef>
                    <a:spcPct val="20000"/>
                  </a:spcBef>
                  <a:buFont typeface="Arial" charset="0"/>
                  <a:buChar char="–"/>
                  <a:defRPr sz="2800">
                    <a:solidFill>
                      <a:schemeClr val="tx1"/>
                    </a:solidFill>
                    <a:latin typeface="Calibri" pitchFamily="34" charset="0"/>
                    <a:ea typeface="新細明體" charset="-120"/>
                  </a:defRPr>
                </a:lvl2pPr>
                <a:lvl3pPr marL="1143000" indent="-228600" eaLnBrk="0" hangingPunct="0">
                  <a:spcBef>
                    <a:spcPct val="20000"/>
                  </a:spcBef>
                  <a:buFont typeface="Arial" charset="0"/>
                  <a:buChar char="•"/>
                  <a:defRPr sz="2400">
                    <a:solidFill>
                      <a:schemeClr val="tx1"/>
                    </a:solidFill>
                    <a:latin typeface="Calibri" pitchFamily="34" charset="0"/>
                    <a:ea typeface="新細明體" charset="-120"/>
                  </a:defRPr>
                </a:lvl3pPr>
                <a:lvl4pPr marL="1600200" indent="-228600" eaLnBrk="0" hangingPunct="0">
                  <a:spcBef>
                    <a:spcPct val="20000"/>
                  </a:spcBef>
                  <a:buFont typeface="Arial" charset="0"/>
                  <a:buChar char="–"/>
                  <a:defRPr sz="2000">
                    <a:solidFill>
                      <a:schemeClr val="tx1"/>
                    </a:solidFill>
                    <a:latin typeface="Calibri" pitchFamily="34" charset="0"/>
                    <a:ea typeface="新細明體" charset="-120"/>
                  </a:defRPr>
                </a:lvl4pPr>
                <a:lvl5pPr marL="2057400" indent="-228600" eaLnBrk="0" hangingPunct="0">
                  <a:spcBef>
                    <a:spcPct val="20000"/>
                  </a:spcBef>
                  <a:buFont typeface="Arial" charset="0"/>
                  <a:buChar char="»"/>
                  <a:defRPr sz="2000">
                    <a:solidFill>
                      <a:schemeClr val="tx1"/>
                    </a:solidFill>
                    <a:latin typeface="Calibri" pitchFamily="34" charset="0"/>
                    <a:ea typeface="新細明體" charset="-12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新細明體" charset="-120"/>
                  </a:defRPr>
                </a:lvl9pPr>
              </a:lstStyle>
              <a:p>
                <a:pPr algn="ctr" eaLnBrk="1" hangingPunct="1">
                  <a:lnSpc>
                    <a:spcPct val="80000"/>
                  </a:lnSpc>
                  <a:spcBef>
                    <a:spcPts val="1438"/>
                  </a:spcBef>
                  <a:buNone/>
                </a:pPr>
                <a:r>
                  <a:rPr lang="zh-TW" altLang="en-US" sz="2800" u="sng" dirty="0">
                    <a:solidFill>
                      <a:srgbClr val="000000"/>
                    </a:solidFill>
                    <a:latin typeface="微軟正黑體"/>
                    <a:ea typeface="微軟正黑體"/>
                    <a:cs typeface="Times New Roman" pitchFamily="18" charset="0"/>
                  </a:rPr>
                  <a:t>主軸</a:t>
                </a:r>
                <a:r>
                  <a:rPr lang="en-US" altLang="zh-TW" sz="2800" dirty="0">
                    <a:solidFill>
                      <a:srgbClr val="000000"/>
                    </a:solidFill>
                    <a:latin typeface="微軟正黑體"/>
                    <a:ea typeface="微軟正黑體"/>
                    <a:cs typeface="Times New Roman" pitchFamily="18" charset="0"/>
                  </a:rPr>
                  <a:t>   </a:t>
                </a:r>
                <a:endParaRPr lang="zh-TW" altLang="en-US" sz="2800" dirty="0">
                  <a:solidFill>
                    <a:srgbClr val="A50021"/>
                  </a:solidFill>
                  <a:latin typeface="微軟正黑體"/>
                  <a:ea typeface="微軟正黑體"/>
                  <a:cs typeface="Times New Roman" pitchFamily="18" charset="0"/>
                </a:endParaRPr>
              </a:p>
            </p:txBody>
          </p:sp>
          <p:sp>
            <p:nvSpPr>
              <p:cNvPr id="17" name="向右箭號 16"/>
              <p:cNvSpPr/>
              <p:nvPr/>
            </p:nvSpPr>
            <p:spPr>
              <a:xfrm>
                <a:off x="5940471" y="1412857"/>
                <a:ext cx="504035" cy="647706"/>
              </a:xfrm>
              <a:prstGeom prst="rightArrow">
                <a:avLst/>
              </a:prstGeom>
              <a:ln/>
            </p:spPr>
            <p:style>
              <a:lnRef idx="1">
                <a:schemeClr val="dk1"/>
              </a:lnRef>
              <a:fillRef idx="2">
                <a:schemeClr val="dk1"/>
              </a:fillRef>
              <a:effectRef idx="1">
                <a:schemeClr val="dk1"/>
              </a:effectRef>
              <a:fontRef idx="minor">
                <a:schemeClr val="dk1"/>
              </a:fontRef>
            </p:style>
            <p:txBody>
              <a:bodyPr anchor="ctr"/>
              <a:lstStyle/>
              <a:p>
                <a:pPr algn="ctr">
                  <a:defRPr/>
                </a:pPr>
                <a:endParaRPr lang="zh-TW" altLang="en-US">
                  <a:solidFill>
                    <a:prstClr val="black"/>
                  </a:solidFill>
                  <a:latin typeface="微軟正黑體"/>
                </a:endParaRPr>
              </a:p>
            </p:txBody>
          </p:sp>
          <p:sp>
            <p:nvSpPr>
              <p:cNvPr id="18" name="向右箭號 17"/>
              <p:cNvSpPr/>
              <p:nvPr/>
            </p:nvSpPr>
            <p:spPr>
              <a:xfrm>
                <a:off x="5940471" y="2420929"/>
                <a:ext cx="504035" cy="647706"/>
              </a:xfrm>
              <a:prstGeom prst="rightArrow">
                <a:avLst/>
              </a:prstGeom>
              <a:ln/>
            </p:spPr>
            <p:style>
              <a:lnRef idx="1">
                <a:schemeClr val="dk1"/>
              </a:lnRef>
              <a:fillRef idx="2">
                <a:schemeClr val="dk1"/>
              </a:fillRef>
              <a:effectRef idx="1">
                <a:schemeClr val="dk1"/>
              </a:effectRef>
              <a:fontRef idx="minor">
                <a:schemeClr val="dk1"/>
              </a:fontRef>
            </p:style>
            <p:txBody>
              <a:bodyPr anchor="ctr"/>
              <a:lstStyle/>
              <a:p>
                <a:pPr algn="ctr">
                  <a:defRPr/>
                </a:pPr>
                <a:endParaRPr lang="zh-TW" altLang="en-US">
                  <a:solidFill>
                    <a:prstClr val="black"/>
                  </a:solidFill>
                  <a:latin typeface="微軟正黑體"/>
                </a:endParaRPr>
              </a:p>
            </p:txBody>
          </p:sp>
          <p:sp>
            <p:nvSpPr>
              <p:cNvPr id="19" name="向右箭號 18"/>
              <p:cNvSpPr/>
              <p:nvPr/>
            </p:nvSpPr>
            <p:spPr>
              <a:xfrm>
                <a:off x="5940471" y="3357562"/>
                <a:ext cx="504035" cy="647706"/>
              </a:xfrm>
              <a:prstGeom prst="rightArrow">
                <a:avLst/>
              </a:prstGeom>
              <a:ln/>
            </p:spPr>
            <p:style>
              <a:lnRef idx="1">
                <a:schemeClr val="dk1"/>
              </a:lnRef>
              <a:fillRef idx="2">
                <a:schemeClr val="dk1"/>
              </a:fillRef>
              <a:effectRef idx="1">
                <a:schemeClr val="dk1"/>
              </a:effectRef>
              <a:fontRef idx="minor">
                <a:schemeClr val="dk1"/>
              </a:fontRef>
            </p:style>
            <p:txBody>
              <a:bodyPr anchor="ctr"/>
              <a:lstStyle/>
              <a:p>
                <a:pPr algn="ctr">
                  <a:defRPr/>
                </a:pPr>
                <a:endParaRPr lang="zh-TW" altLang="en-US">
                  <a:solidFill>
                    <a:prstClr val="black"/>
                  </a:solidFill>
                  <a:latin typeface="微軟正黑體"/>
                </a:endParaRPr>
              </a:p>
            </p:txBody>
          </p:sp>
          <p:sp>
            <p:nvSpPr>
              <p:cNvPr id="20" name="向右箭號 19"/>
              <p:cNvSpPr/>
              <p:nvPr/>
            </p:nvSpPr>
            <p:spPr>
              <a:xfrm>
                <a:off x="5940471" y="4365633"/>
                <a:ext cx="504035" cy="647706"/>
              </a:xfrm>
              <a:prstGeom prst="rightArrow">
                <a:avLst/>
              </a:prstGeom>
              <a:ln/>
            </p:spPr>
            <p:style>
              <a:lnRef idx="1">
                <a:schemeClr val="dk1"/>
              </a:lnRef>
              <a:fillRef idx="2">
                <a:schemeClr val="dk1"/>
              </a:fillRef>
              <a:effectRef idx="1">
                <a:schemeClr val="dk1"/>
              </a:effectRef>
              <a:fontRef idx="minor">
                <a:schemeClr val="dk1"/>
              </a:fontRef>
            </p:style>
            <p:txBody>
              <a:bodyPr anchor="ctr"/>
              <a:lstStyle/>
              <a:p>
                <a:pPr algn="ctr">
                  <a:defRPr/>
                </a:pPr>
                <a:endParaRPr lang="zh-TW" altLang="en-US">
                  <a:solidFill>
                    <a:prstClr val="black"/>
                  </a:solidFill>
                  <a:latin typeface="微軟正黑體"/>
                </a:endParaRPr>
              </a:p>
            </p:txBody>
          </p:sp>
          <p:sp>
            <p:nvSpPr>
              <p:cNvPr id="21" name="AutoShape 6"/>
              <p:cNvSpPr>
                <a:spLocks noChangeArrowheads="1"/>
              </p:cNvSpPr>
              <p:nvPr/>
            </p:nvSpPr>
            <p:spPr bwMode="auto">
              <a:xfrm rot="5400000">
                <a:off x="5939955" y="3572595"/>
                <a:ext cx="431804" cy="3745096"/>
              </a:xfrm>
              <a:prstGeom prst="homePlate">
                <a:avLst>
                  <a:gd name="adj" fmla="val 76861"/>
                </a:avLst>
              </a:prstGeom>
              <a:ln>
                <a:headEnd/>
                <a:tailEnd/>
              </a:ln>
              <a:extLst/>
            </p:spPr>
            <p:style>
              <a:lnRef idx="1">
                <a:schemeClr val="dk1"/>
              </a:lnRef>
              <a:fillRef idx="2">
                <a:schemeClr val="dk1"/>
              </a:fillRef>
              <a:effectRef idx="1">
                <a:schemeClr val="dk1"/>
              </a:effectRef>
              <a:fontRef idx="minor">
                <a:schemeClr val="dk1"/>
              </a:fontRef>
            </p:style>
            <p:txBody>
              <a:bodyPr wrap="none" anchor="ctr"/>
              <a:lstStyle/>
              <a:p>
                <a:pPr>
                  <a:defRPr/>
                </a:pPr>
                <a:endParaRPr lang="zh-TW" altLang="en-US" b="1" kern="0">
                  <a:solidFill>
                    <a:srgbClr val="000000"/>
                  </a:solidFill>
                  <a:latin typeface="微軟正黑體"/>
                </a:endParaRPr>
              </a:p>
            </p:txBody>
          </p:sp>
        </p:grpSp>
      </p:grpSp>
      <p:sp>
        <p:nvSpPr>
          <p:cNvPr id="23" name="投影片編號版面配置區 22"/>
          <p:cNvSpPr>
            <a:spLocks noGrp="1"/>
          </p:cNvSpPr>
          <p:nvPr>
            <p:ph type="sldNum" sz="quarter" idx="12"/>
          </p:nvPr>
        </p:nvSpPr>
        <p:spPr/>
        <p:txBody>
          <a:bodyPr/>
          <a:lstStyle/>
          <a:p>
            <a:fld id="{73DA0BB7-265A-403C-9275-D587AB510EDC}" type="slidenum">
              <a:rPr lang="zh-TW" altLang="en-US" smtClean="0">
                <a:solidFill>
                  <a:prstClr val="black">
                    <a:tint val="75000"/>
                  </a:prstClr>
                </a:solidFill>
              </a:rPr>
              <a:pPr/>
              <a:t>67</a:t>
            </a:fld>
            <a:endParaRPr lang="zh-TW" altLang="en-US">
              <a:solidFill>
                <a:prstClr val="black">
                  <a:tint val="75000"/>
                </a:prstClr>
              </a:solidFill>
            </a:endParaRPr>
          </a:p>
        </p:txBody>
      </p:sp>
      <p:sp>
        <p:nvSpPr>
          <p:cNvPr id="24" name="矩形 23"/>
          <p:cNvSpPr/>
          <p:nvPr/>
        </p:nvSpPr>
        <p:spPr>
          <a:xfrm>
            <a:off x="520956" y="987343"/>
            <a:ext cx="2492990" cy="369332"/>
          </a:xfrm>
          <a:prstGeom prst="rect">
            <a:avLst/>
          </a:prstGeom>
          <a:gradFill>
            <a:gsLst>
              <a:gs pos="0">
                <a:schemeClr val="tx1"/>
              </a:gs>
              <a:gs pos="50000">
                <a:schemeClr val="bg2">
                  <a:lumMod val="75000"/>
                </a:schemeClr>
              </a:gs>
              <a:gs pos="100000">
                <a:schemeClr val="bg2">
                  <a:lumMod val="10000"/>
                </a:schemeClr>
              </a:gs>
            </a:gsLst>
            <a:lin ang="18900000" scaled="1"/>
          </a:gradFill>
          <a:ln w="28575">
            <a:noFill/>
          </a:ln>
          <a:effectLst>
            <a:outerShdw blurRad="50800" dist="38100" dir="2700000" algn="tl" rotWithShape="0">
              <a:prstClr val="black">
                <a:alpha val="40000"/>
              </a:prstClr>
            </a:outerShdw>
          </a:effectLst>
        </p:spPr>
        <p:txBody>
          <a:bodyPr wrap="none">
            <a:spAutoFit/>
          </a:bodyPr>
          <a:lstStyle/>
          <a:p>
            <a:r>
              <a:rPr lang="zh-TW" altLang="en-US" b="1" dirty="0">
                <a:solidFill>
                  <a:srgbClr val="FFFFFF"/>
                </a:solidFill>
                <a:effectLst>
                  <a:outerShdw blurRad="38100" dist="38100" dir="2700000" algn="tl">
                    <a:srgbClr val="000000">
                      <a:alpha val="43137"/>
                    </a:srgbClr>
                  </a:outerShdw>
                </a:effectLst>
              </a:rPr>
              <a:t>產業升級轉型行動方案</a:t>
            </a:r>
          </a:p>
        </p:txBody>
      </p:sp>
    </p:spTree>
    <p:extLst>
      <p:ext uri="{BB962C8B-B14F-4D97-AF65-F5344CB8AC3E}">
        <p14:creationId xmlns:p14="http://schemas.microsoft.com/office/powerpoint/2010/main" val="2916730784"/>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圓角矩形 47"/>
          <p:cNvSpPr/>
          <p:nvPr/>
        </p:nvSpPr>
        <p:spPr bwMode="auto">
          <a:xfrm>
            <a:off x="3256393" y="925477"/>
            <a:ext cx="3415812" cy="576262"/>
          </a:xfrm>
          <a:prstGeom prst="roundRect">
            <a:avLst>
              <a:gd name="adj" fmla="val 50000"/>
            </a:avLst>
          </a:prstGeom>
          <a:ln/>
        </p:spPr>
        <p:style>
          <a:lnRef idx="3">
            <a:schemeClr val="lt1"/>
          </a:lnRef>
          <a:fillRef idx="1">
            <a:schemeClr val="accent1"/>
          </a:fillRef>
          <a:effectRef idx="1">
            <a:schemeClr val="accent1"/>
          </a:effectRef>
          <a:fontRef idx="minor">
            <a:schemeClr val="lt1"/>
          </a:fontRef>
        </p:style>
        <p:txBody>
          <a:bodyPr anchor="ctr" anchorCtr="1"/>
          <a:lstStyle/>
          <a:p>
            <a:pPr algn="ctr">
              <a:spcAft>
                <a:spcPts val="200"/>
              </a:spcAft>
              <a:defRPr/>
            </a:pPr>
            <a:r>
              <a:rPr lang="zh-TW" altLang="en-US" b="1" dirty="0">
                <a:solidFill>
                  <a:schemeClr val="bg1"/>
                </a:solidFill>
                <a:latin typeface="微軟正黑體" panose="020B0604030504040204" pitchFamily="34" charset="-120"/>
                <a:ea typeface="微軟正黑體" panose="020B0604030504040204" pitchFamily="34" charset="-120"/>
                <a:cs typeface="Arial" pitchFamily="34" charset="0"/>
              </a:rPr>
              <a:t>維新傳統產業</a:t>
            </a:r>
            <a:r>
              <a:rPr lang="en-US" altLang="zh-TW" b="1" dirty="0">
                <a:solidFill>
                  <a:schemeClr val="bg1"/>
                </a:solidFill>
                <a:latin typeface="微軟正黑體" panose="020B0604030504040204" pitchFamily="34" charset="-120"/>
                <a:ea typeface="微軟正黑體" panose="020B0604030504040204" pitchFamily="34" charset="-120"/>
                <a:cs typeface="Arial" pitchFamily="34" charset="0"/>
              </a:rPr>
              <a:t>—</a:t>
            </a:r>
            <a:r>
              <a:rPr lang="zh-TW" altLang="en-US" b="1" dirty="0">
                <a:solidFill>
                  <a:schemeClr val="bg1"/>
                </a:solidFill>
                <a:latin typeface="微軟正黑體" panose="020B0604030504040204" pitchFamily="34" charset="-120"/>
                <a:ea typeface="微軟正黑體" panose="020B0604030504040204" pitchFamily="34" charset="-120"/>
                <a:cs typeface="Arial" pitchFamily="34" charset="0"/>
              </a:rPr>
              <a:t>推高值</a:t>
            </a:r>
            <a:r>
              <a:rPr lang="en-US" altLang="zh-TW" b="1" dirty="0">
                <a:solidFill>
                  <a:schemeClr val="bg1"/>
                </a:solidFill>
                <a:latin typeface="微軟正黑體" panose="020B0604030504040204" pitchFamily="34" charset="-120"/>
                <a:ea typeface="微軟正黑體" panose="020B0604030504040204" pitchFamily="34" charset="-120"/>
                <a:cs typeface="Arial" pitchFamily="34" charset="0"/>
              </a:rPr>
              <a:t>/</a:t>
            </a:r>
            <a:r>
              <a:rPr lang="zh-TW" altLang="en-US" b="1" dirty="0">
                <a:solidFill>
                  <a:schemeClr val="bg1"/>
                </a:solidFill>
                <a:latin typeface="微軟正黑體" panose="020B0604030504040204" pitchFamily="34" charset="-120"/>
                <a:ea typeface="微軟正黑體" panose="020B0604030504040204" pitchFamily="34" charset="-120"/>
                <a:cs typeface="Arial" pitchFamily="34" charset="0"/>
              </a:rPr>
              <a:t>質</a:t>
            </a:r>
            <a:endParaRPr lang="en-US" altLang="zh-TW" b="1" dirty="0">
              <a:solidFill>
                <a:schemeClr val="bg1"/>
              </a:solidFill>
              <a:latin typeface="微軟正黑體" panose="020B0604030504040204" pitchFamily="34" charset="-120"/>
              <a:ea typeface="微軟正黑體" panose="020B0604030504040204" pitchFamily="34" charset="-120"/>
              <a:cs typeface="Arial" pitchFamily="34" charset="0"/>
            </a:endParaRPr>
          </a:p>
        </p:txBody>
      </p:sp>
      <p:sp>
        <p:nvSpPr>
          <p:cNvPr id="49" name="圓角矩形 48"/>
          <p:cNvSpPr/>
          <p:nvPr/>
        </p:nvSpPr>
        <p:spPr bwMode="auto">
          <a:xfrm>
            <a:off x="433755" y="2051051"/>
            <a:ext cx="2765181" cy="576263"/>
          </a:xfrm>
          <a:prstGeom prst="roundRect">
            <a:avLst>
              <a:gd name="adj" fmla="val 50000"/>
            </a:avLst>
          </a:prstGeom>
          <a:ln/>
        </p:spPr>
        <p:style>
          <a:lnRef idx="3">
            <a:schemeClr val="lt1"/>
          </a:lnRef>
          <a:fillRef idx="1">
            <a:schemeClr val="accent1"/>
          </a:fillRef>
          <a:effectRef idx="1">
            <a:schemeClr val="accent1"/>
          </a:effectRef>
          <a:fontRef idx="minor">
            <a:schemeClr val="lt1"/>
          </a:fontRef>
        </p:style>
        <p:txBody>
          <a:bodyPr anchor="ctr" anchorCtr="1"/>
          <a:lstStyle/>
          <a:p>
            <a:pPr algn="ctr">
              <a:spcAft>
                <a:spcPts val="200"/>
              </a:spcAft>
              <a:defRPr/>
            </a:pPr>
            <a:r>
              <a:rPr lang="zh-TW" altLang="en-US" b="1" dirty="0">
                <a:solidFill>
                  <a:schemeClr val="bg1"/>
                </a:solidFill>
                <a:latin typeface="微軟正黑體" panose="020B0604030504040204" pitchFamily="34" charset="-120"/>
                <a:ea typeface="微軟正黑體" panose="020B0604030504040204" pitchFamily="34" charset="-120"/>
                <a:cs typeface="Arial" pitchFamily="34" charset="0"/>
              </a:rPr>
              <a:t>鞏固主力產業</a:t>
            </a:r>
            <a:r>
              <a:rPr lang="en-US" altLang="zh-TW" b="1" dirty="0">
                <a:solidFill>
                  <a:schemeClr val="bg1"/>
                </a:solidFill>
                <a:latin typeface="微軟正黑體" panose="020B0604030504040204" pitchFamily="34" charset="-120"/>
                <a:ea typeface="微軟正黑體" panose="020B0604030504040204" pitchFamily="34" charset="-120"/>
                <a:cs typeface="Arial" pitchFamily="34" charset="0"/>
              </a:rPr>
              <a:t>—</a:t>
            </a:r>
            <a:r>
              <a:rPr lang="zh-TW" altLang="en-US" b="1" dirty="0">
                <a:solidFill>
                  <a:schemeClr val="bg1"/>
                </a:solidFill>
                <a:latin typeface="微軟正黑體" panose="020B0604030504040204" pitchFamily="34" charset="-120"/>
                <a:ea typeface="微軟正黑體" panose="020B0604030504040204" pitchFamily="34" charset="-120"/>
                <a:cs typeface="Arial" pitchFamily="34" charset="0"/>
              </a:rPr>
              <a:t>補關鍵</a:t>
            </a:r>
            <a:endParaRPr lang="en-US" altLang="zh-TW" b="1" dirty="0">
              <a:solidFill>
                <a:schemeClr val="bg1"/>
              </a:solidFill>
              <a:latin typeface="微軟正黑體" panose="020B0604030504040204" pitchFamily="34" charset="-120"/>
              <a:ea typeface="微軟正黑體" panose="020B0604030504040204" pitchFamily="34" charset="-120"/>
              <a:cs typeface="Arial" pitchFamily="34" charset="0"/>
            </a:endParaRPr>
          </a:p>
        </p:txBody>
      </p:sp>
      <p:sp>
        <p:nvSpPr>
          <p:cNvPr id="50" name="圓角矩形 49"/>
          <p:cNvSpPr/>
          <p:nvPr/>
        </p:nvSpPr>
        <p:spPr bwMode="auto">
          <a:xfrm>
            <a:off x="6680689" y="2081213"/>
            <a:ext cx="2724150" cy="576262"/>
          </a:xfrm>
          <a:prstGeom prst="roundRect">
            <a:avLst>
              <a:gd name="adj" fmla="val 50000"/>
            </a:avLst>
          </a:prstGeom>
          <a:ln/>
        </p:spPr>
        <p:style>
          <a:lnRef idx="3">
            <a:schemeClr val="lt1"/>
          </a:lnRef>
          <a:fillRef idx="1">
            <a:schemeClr val="accent1"/>
          </a:fillRef>
          <a:effectRef idx="1">
            <a:schemeClr val="accent1"/>
          </a:effectRef>
          <a:fontRef idx="minor">
            <a:schemeClr val="lt1"/>
          </a:fontRef>
        </p:style>
        <p:txBody>
          <a:bodyPr anchor="ctr" anchorCtr="1"/>
          <a:lstStyle/>
          <a:p>
            <a:pPr algn="ctr">
              <a:spcAft>
                <a:spcPts val="200"/>
              </a:spcAft>
              <a:defRPr/>
            </a:pPr>
            <a:r>
              <a:rPr lang="zh-TW" altLang="en-US" b="1" dirty="0">
                <a:solidFill>
                  <a:schemeClr val="bg1"/>
                </a:solidFill>
                <a:latin typeface="微軟正黑體" panose="020B0604030504040204" pitchFamily="34" charset="-120"/>
                <a:ea typeface="微軟正黑體" panose="020B0604030504040204" pitchFamily="34" charset="-120"/>
                <a:cs typeface="Arial" pitchFamily="34" charset="0"/>
              </a:rPr>
              <a:t>鞏固主力產業</a:t>
            </a:r>
            <a:r>
              <a:rPr lang="en-US" altLang="zh-TW" b="1" dirty="0">
                <a:solidFill>
                  <a:schemeClr val="bg1"/>
                </a:solidFill>
                <a:latin typeface="微軟正黑體" panose="020B0604030504040204" pitchFamily="34" charset="-120"/>
                <a:ea typeface="微軟正黑體" panose="020B0604030504040204" pitchFamily="34" charset="-120"/>
                <a:cs typeface="Arial" pitchFamily="34" charset="0"/>
              </a:rPr>
              <a:t>—</a:t>
            </a:r>
            <a:r>
              <a:rPr lang="zh-TW" altLang="en-US" b="1" dirty="0">
                <a:solidFill>
                  <a:schemeClr val="bg1"/>
                </a:solidFill>
                <a:latin typeface="微軟正黑體" panose="020B0604030504040204" pitchFamily="34" charset="-120"/>
                <a:ea typeface="微軟正黑體" panose="020B0604030504040204" pitchFamily="34" charset="-120"/>
                <a:cs typeface="Arial" pitchFamily="34" charset="0"/>
              </a:rPr>
              <a:t>展系統</a:t>
            </a:r>
            <a:endParaRPr lang="en-US" altLang="zh-TW" b="1" dirty="0">
              <a:solidFill>
                <a:schemeClr val="bg1"/>
              </a:solidFill>
              <a:latin typeface="微軟正黑體" panose="020B0604030504040204" pitchFamily="34" charset="-120"/>
              <a:ea typeface="微軟正黑體" panose="020B0604030504040204" pitchFamily="34" charset="-120"/>
              <a:cs typeface="Arial" pitchFamily="34" charset="0"/>
            </a:endParaRPr>
          </a:p>
        </p:txBody>
      </p:sp>
      <p:sp>
        <p:nvSpPr>
          <p:cNvPr id="53" name="圓角矩形 52"/>
          <p:cNvSpPr/>
          <p:nvPr/>
        </p:nvSpPr>
        <p:spPr bwMode="auto">
          <a:xfrm>
            <a:off x="3264877" y="3579813"/>
            <a:ext cx="3376246" cy="576262"/>
          </a:xfrm>
          <a:prstGeom prst="roundRect">
            <a:avLst>
              <a:gd name="adj" fmla="val 50000"/>
            </a:avLst>
          </a:prstGeom>
          <a:ln/>
        </p:spPr>
        <p:style>
          <a:lnRef idx="3">
            <a:schemeClr val="lt1"/>
          </a:lnRef>
          <a:fillRef idx="1">
            <a:schemeClr val="accent1"/>
          </a:fillRef>
          <a:effectRef idx="1">
            <a:schemeClr val="accent1"/>
          </a:effectRef>
          <a:fontRef idx="minor">
            <a:schemeClr val="lt1"/>
          </a:fontRef>
        </p:style>
        <p:txBody>
          <a:bodyPr anchor="ctr" anchorCtr="1"/>
          <a:lstStyle/>
          <a:p>
            <a:pPr algn="ctr">
              <a:spcAft>
                <a:spcPts val="200"/>
              </a:spcAft>
              <a:defRPr/>
            </a:pPr>
            <a:r>
              <a:rPr lang="zh-TW" altLang="en-US" b="1" dirty="0">
                <a:solidFill>
                  <a:schemeClr val="bg1"/>
                </a:solidFill>
                <a:latin typeface="微軟正黑體" panose="020B0604030504040204" pitchFamily="34" charset="-120"/>
                <a:ea typeface="微軟正黑體" panose="020B0604030504040204" pitchFamily="34" charset="-120"/>
                <a:cs typeface="Arial" pitchFamily="34" charset="0"/>
              </a:rPr>
              <a:t>育成新興產業</a:t>
            </a:r>
            <a:r>
              <a:rPr lang="en-US" altLang="zh-TW" b="1" dirty="0">
                <a:solidFill>
                  <a:schemeClr val="bg1"/>
                </a:solidFill>
                <a:latin typeface="微軟正黑體" panose="020B0604030504040204" pitchFamily="34" charset="-120"/>
                <a:ea typeface="微軟正黑體" panose="020B0604030504040204" pitchFamily="34" charset="-120"/>
                <a:cs typeface="Arial" pitchFamily="34" charset="0"/>
              </a:rPr>
              <a:t>—</a:t>
            </a:r>
            <a:r>
              <a:rPr lang="zh-TW" altLang="en-US" b="1" dirty="0">
                <a:solidFill>
                  <a:schemeClr val="bg1"/>
                </a:solidFill>
                <a:latin typeface="微軟正黑體" panose="020B0604030504040204" pitchFamily="34" charset="-120"/>
                <a:ea typeface="微軟正黑體" panose="020B0604030504040204" pitchFamily="34" charset="-120"/>
                <a:cs typeface="Arial" pitchFamily="34" charset="0"/>
              </a:rPr>
              <a:t>育新興</a:t>
            </a:r>
            <a:endParaRPr lang="en-US" altLang="zh-TW" b="1" dirty="0">
              <a:solidFill>
                <a:schemeClr val="bg1"/>
              </a:solidFill>
              <a:latin typeface="微軟正黑體" panose="020B0604030504040204" pitchFamily="34" charset="-120"/>
              <a:ea typeface="微軟正黑體" panose="020B0604030504040204" pitchFamily="34" charset="-120"/>
              <a:cs typeface="Arial" pitchFamily="34" charset="0"/>
            </a:endParaRPr>
          </a:p>
        </p:txBody>
      </p:sp>
      <p:sp>
        <p:nvSpPr>
          <p:cNvPr id="8" name="圓角矩形 7"/>
          <p:cNvSpPr/>
          <p:nvPr/>
        </p:nvSpPr>
        <p:spPr>
          <a:xfrm>
            <a:off x="3264877" y="1556597"/>
            <a:ext cx="3376246" cy="1981941"/>
          </a:xfrm>
          <a:prstGeom prst="roundRect">
            <a:avLst>
              <a:gd name="adj" fmla="val 9893"/>
            </a:avLst>
          </a:prstGeom>
          <a:ln/>
        </p:spPr>
        <p:style>
          <a:lnRef idx="1">
            <a:schemeClr val="accent2"/>
          </a:lnRef>
          <a:fillRef idx="2">
            <a:schemeClr val="accent2"/>
          </a:fillRef>
          <a:effectRef idx="1">
            <a:schemeClr val="accent2"/>
          </a:effectRef>
          <a:fontRef idx="minor">
            <a:schemeClr val="dk1"/>
          </a:fontRef>
        </p:style>
        <p:txBody>
          <a:bodyPr lIns="0" tIns="0" rIns="0" bIns="0" anchor="ctr"/>
          <a:lstStyle/>
          <a:p>
            <a:pPr>
              <a:lnSpc>
                <a:spcPts val="1800"/>
              </a:lnSpc>
              <a:defRPr/>
            </a:pPr>
            <a:r>
              <a:rPr lang="zh-TW" altLang="en-US" sz="1600" dirty="0">
                <a:latin typeface="+mn-ea"/>
              </a:rPr>
              <a:t>        高值化石化產品</a:t>
            </a:r>
            <a:endParaRPr lang="en-US" altLang="zh-TW" sz="1600" dirty="0">
              <a:latin typeface="+mn-ea"/>
            </a:endParaRPr>
          </a:p>
          <a:p>
            <a:pPr>
              <a:lnSpc>
                <a:spcPts val="1800"/>
              </a:lnSpc>
              <a:defRPr/>
            </a:pPr>
            <a:r>
              <a:rPr lang="zh-TW" altLang="en-US" sz="1600" dirty="0">
                <a:latin typeface="+mn-ea"/>
              </a:rPr>
              <a:t>　　高值化金屬製品</a:t>
            </a:r>
            <a:endParaRPr lang="en-US" altLang="zh-TW" sz="1600" dirty="0">
              <a:latin typeface="+mn-ea"/>
            </a:endParaRPr>
          </a:p>
          <a:p>
            <a:pPr>
              <a:lnSpc>
                <a:spcPts val="1800"/>
              </a:lnSpc>
              <a:defRPr/>
            </a:pPr>
            <a:r>
              <a:rPr lang="zh-TW" altLang="en-US" sz="1600" dirty="0">
                <a:latin typeface="+mn-ea"/>
              </a:rPr>
              <a:t>　　高值化紡織產品</a:t>
            </a:r>
            <a:endParaRPr lang="en-US" altLang="zh-TW" sz="1600" dirty="0">
              <a:latin typeface="+mn-ea"/>
            </a:endParaRPr>
          </a:p>
          <a:p>
            <a:pPr>
              <a:lnSpc>
                <a:spcPts val="1800"/>
              </a:lnSpc>
              <a:defRPr/>
            </a:pPr>
            <a:r>
              <a:rPr lang="zh-TW" altLang="en-US" sz="1600" dirty="0">
                <a:latin typeface="+mn-ea"/>
              </a:rPr>
              <a:t>　　安全安心食品體系</a:t>
            </a:r>
            <a:endParaRPr lang="en-US" altLang="zh-TW" sz="1600" dirty="0">
              <a:latin typeface="+mn-ea"/>
            </a:endParaRPr>
          </a:p>
          <a:p>
            <a:pPr>
              <a:lnSpc>
                <a:spcPts val="1800"/>
              </a:lnSpc>
              <a:defRPr/>
            </a:pPr>
            <a:r>
              <a:rPr lang="zh-TW" altLang="en-US" sz="1600" dirty="0">
                <a:latin typeface="+mn-ea"/>
              </a:rPr>
              <a:t>　　航太材料</a:t>
            </a:r>
            <a:r>
              <a:rPr lang="en-US" altLang="zh-TW" sz="1600" dirty="0">
                <a:latin typeface="+mn-ea"/>
              </a:rPr>
              <a:t>/</a:t>
            </a:r>
            <a:r>
              <a:rPr lang="zh-TW" altLang="en-US" sz="1600" dirty="0">
                <a:latin typeface="+mn-ea"/>
              </a:rPr>
              <a:t>零組件</a:t>
            </a:r>
            <a:endParaRPr lang="en-US" altLang="zh-TW" sz="1600" dirty="0">
              <a:latin typeface="+mn-ea"/>
            </a:endParaRPr>
          </a:p>
          <a:p>
            <a:pPr>
              <a:lnSpc>
                <a:spcPts val="1800"/>
              </a:lnSpc>
              <a:defRPr/>
            </a:pPr>
            <a:r>
              <a:rPr lang="zh-TW" altLang="en-US" sz="1600" dirty="0">
                <a:latin typeface="+mn-ea"/>
              </a:rPr>
              <a:t>　　深層海水應用</a:t>
            </a:r>
            <a:endParaRPr lang="en-US" altLang="zh-TW" sz="1600" dirty="0">
              <a:latin typeface="+mn-ea"/>
            </a:endParaRPr>
          </a:p>
          <a:p>
            <a:pPr>
              <a:lnSpc>
                <a:spcPts val="1800"/>
              </a:lnSpc>
              <a:defRPr/>
            </a:pPr>
            <a:r>
              <a:rPr lang="zh-TW" altLang="en-US" sz="1600" dirty="0">
                <a:latin typeface="+mn-ea"/>
              </a:rPr>
              <a:t>　　智慧節能電機</a:t>
            </a:r>
            <a:r>
              <a:rPr lang="en-US" altLang="zh-TW" sz="1600" dirty="0">
                <a:latin typeface="+mn-ea"/>
              </a:rPr>
              <a:t>/</a:t>
            </a:r>
            <a:r>
              <a:rPr lang="zh-TW" altLang="en-US" sz="1600" dirty="0">
                <a:latin typeface="+mn-ea"/>
              </a:rPr>
              <a:t>家電產品</a:t>
            </a:r>
            <a:endParaRPr lang="en-US" altLang="zh-TW" sz="1600" dirty="0">
              <a:latin typeface="+mn-ea"/>
            </a:endParaRPr>
          </a:p>
          <a:p>
            <a:pPr>
              <a:lnSpc>
                <a:spcPts val="1800"/>
              </a:lnSpc>
              <a:defRPr/>
            </a:pPr>
            <a:r>
              <a:rPr lang="zh-TW" altLang="en-US" sz="1600" dirty="0">
                <a:latin typeface="+mn-ea"/>
              </a:rPr>
              <a:t>　　學名藥國際化</a:t>
            </a:r>
            <a:endParaRPr lang="en-US" altLang="zh-TW" sz="1600" dirty="0">
              <a:latin typeface="+mn-ea"/>
            </a:endParaRPr>
          </a:p>
        </p:txBody>
      </p:sp>
      <p:sp>
        <p:nvSpPr>
          <p:cNvPr id="54" name="圓角矩形 53"/>
          <p:cNvSpPr/>
          <p:nvPr/>
        </p:nvSpPr>
        <p:spPr>
          <a:xfrm>
            <a:off x="433755" y="2716213"/>
            <a:ext cx="2765181" cy="2813050"/>
          </a:xfrm>
          <a:prstGeom prst="roundRect">
            <a:avLst>
              <a:gd name="adj" fmla="val 9893"/>
            </a:avLst>
          </a:prstGeom>
          <a:ln/>
        </p:spPr>
        <p:style>
          <a:lnRef idx="1">
            <a:schemeClr val="accent3"/>
          </a:lnRef>
          <a:fillRef idx="2">
            <a:schemeClr val="accent3"/>
          </a:fillRef>
          <a:effectRef idx="1">
            <a:schemeClr val="accent3"/>
          </a:effectRef>
          <a:fontRef idx="minor">
            <a:schemeClr val="dk1"/>
          </a:fontRef>
        </p:style>
        <p:txBody>
          <a:bodyPr lIns="0" tIns="0" rIns="0" bIns="0" anchor="ctr"/>
          <a:lstStyle/>
          <a:p>
            <a:pPr>
              <a:defRPr/>
            </a:pPr>
            <a:r>
              <a:rPr lang="zh-TW" altLang="en-US" sz="1600" dirty="0">
                <a:latin typeface="+mn-ea"/>
              </a:rPr>
              <a:t>　　工具機控制器</a:t>
            </a:r>
            <a:endParaRPr lang="en-US" altLang="zh-TW" sz="1600" dirty="0">
              <a:latin typeface="+mn-ea"/>
            </a:endParaRPr>
          </a:p>
          <a:p>
            <a:pPr>
              <a:defRPr/>
            </a:pPr>
            <a:r>
              <a:rPr lang="zh-TW" altLang="en-US" sz="1600" dirty="0">
                <a:latin typeface="+mn-ea"/>
              </a:rPr>
              <a:t>　　平面顯示器材料</a:t>
            </a:r>
            <a:endParaRPr lang="en-US" altLang="zh-TW" sz="1600" dirty="0">
              <a:latin typeface="+mn-ea"/>
            </a:endParaRPr>
          </a:p>
          <a:p>
            <a:pPr>
              <a:defRPr/>
            </a:pPr>
            <a:r>
              <a:rPr lang="zh-TW" altLang="en-US" sz="1600" dirty="0">
                <a:latin typeface="+mn-ea"/>
              </a:rPr>
              <a:t>　　半導體材料</a:t>
            </a:r>
            <a:endParaRPr lang="en-US" altLang="zh-TW" sz="1600" dirty="0">
              <a:latin typeface="+mn-ea"/>
            </a:endParaRPr>
          </a:p>
          <a:p>
            <a:pPr>
              <a:defRPr/>
            </a:pPr>
            <a:r>
              <a:rPr lang="zh-TW" altLang="en-US" sz="1600" dirty="0">
                <a:latin typeface="+mn-ea"/>
              </a:rPr>
              <a:t>　　高階產業製程設備</a:t>
            </a:r>
            <a:endParaRPr lang="en-US" altLang="zh-TW" sz="1600" dirty="0">
              <a:latin typeface="+mn-ea"/>
            </a:endParaRPr>
          </a:p>
          <a:p>
            <a:pPr>
              <a:defRPr/>
            </a:pPr>
            <a:r>
              <a:rPr lang="zh-TW" altLang="en-US" sz="1600" dirty="0">
                <a:latin typeface="+mn-ea"/>
              </a:rPr>
              <a:t>　　先進電子零組件</a:t>
            </a:r>
            <a:endParaRPr lang="en-US" altLang="zh-TW" sz="1600" dirty="0">
              <a:latin typeface="+mn-ea"/>
            </a:endParaRPr>
          </a:p>
          <a:p>
            <a:pPr>
              <a:defRPr/>
            </a:pPr>
            <a:r>
              <a:rPr lang="zh-TW" altLang="en-US" sz="1600" dirty="0">
                <a:latin typeface="+mn-ea"/>
              </a:rPr>
              <a:t>　　自行車電子致動裝置</a:t>
            </a:r>
            <a:endParaRPr lang="en-US" altLang="zh-TW" sz="1600" dirty="0">
              <a:latin typeface="+mn-ea"/>
            </a:endParaRPr>
          </a:p>
          <a:p>
            <a:pPr>
              <a:defRPr/>
            </a:pPr>
            <a:r>
              <a:rPr lang="zh-TW" altLang="en-US" sz="1600" dirty="0">
                <a:latin typeface="+mn-ea"/>
              </a:rPr>
              <a:t>　　關鍵矽智財及晶片系統</a:t>
            </a:r>
            <a:endParaRPr lang="en-US" altLang="zh-TW" sz="1600" dirty="0">
              <a:latin typeface="+mn-ea"/>
            </a:endParaRPr>
          </a:p>
          <a:p>
            <a:pPr>
              <a:defRPr/>
            </a:pPr>
            <a:r>
              <a:rPr lang="zh-TW" altLang="en-US" sz="1600" dirty="0">
                <a:latin typeface="+mn-ea"/>
              </a:rPr>
              <a:t>        無線寬頻應用</a:t>
            </a:r>
            <a:endParaRPr lang="en-US" altLang="zh-TW" sz="1600" dirty="0">
              <a:latin typeface="+mn-ea"/>
            </a:endParaRPr>
          </a:p>
          <a:p>
            <a:pPr>
              <a:defRPr/>
            </a:pPr>
            <a:r>
              <a:rPr lang="en-US" altLang="zh-TW" sz="1600" dirty="0">
                <a:latin typeface="+mn-ea"/>
              </a:rPr>
              <a:t>    </a:t>
            </a:r>
            <a:r>
              <a:rPr lang="zh-TW" altLang="en-US" sz="1600" dirty="0">
                <a:latin typeface="+mn-ea"/>
              </a:rPr>
              <a:t>    能源技術服務業</a:t>
            </a:r>
            <a:endParaRPr lang="en-US" altLang="zh-TW" sz="1600" dirty="0">
              <a:latin typeface="+mn-ea"/>
            </a:endParaRPr>
          </a:p>
          <a:p>
            <a:pPr>
              <a:defRPr/>
            </a:pPr>
            <a:r>
              <a:rPr lang="zh-TW" altLang="en-US" sz="1600" dirty="0">
                <a:latin typeface="+mn-ea"/>
              </a:rPr>
              <a:t>        資訊服務業</a:t>
            </a:r>
          </a:p>
        </p:txBody>
      </p:sp>
      <p:sp>
        <p:nvSpPr>
          <p:cNvPr id="55" name="圓角矩形 54"/>
          <p:cNvSpPr/>
          <p:nvPr/>
        </p:nvSpPr>
        <p:spPr>
          <a:xfrm>
            <a:off x="6680689" y="2714627"/>
            <a:ext cx="2724150" cy="3046413"/>
          </a:xfrm>
          <a:prstGeom prst="roundRect">
            <a:avLst>
              <a:gd name="adj" fmla="val 9893"/>
            </a:avLst>
          </a:prstGeom>
          <a:ln/>
        </p:spPr>
        <p:style>
          <a:lnRef idx="1">
            <a:schemeClr val="accent3"/>
          </a:lnRef>
          <a:fillRef idx="2">
            <a:schemeClr val="accent3"/>
          </a:fillRef>
          <a:effectRef idx="1">
            <a:schemeClr val="accent3"/>
          </a:effectRef>
          <a:fontRef idx="minor">
            <a:schemeClr val="dk1"/>
          </a:fontRef>
        </p:style>
        <p:txBody>
          <a:bodyPr lIns="0" tIns="0" rIns="0" bIns="0" anchor="ctr"/>
          <a:lstStyle/>
          <a:p>
            <a:pPr>
              <a:defRPr/>
            </a:pPr>
            <a:r>
              <a:rPr lang="zh-TW" altLang="en-US" sz="1600" dirty="0">
                <a:latin typeface="+mn-ea"/>
              </a:rPr>
              <a:t>　　智慧自動化生產方案</a:t>
            </a:r>
            <a:endParaRPr lang="en-US" altLang="zh-TW" sz="1600" dirty="0">
              <a:latin typeface="+mn-ea"/>
            </a:endParaRPr>
          </a:p>
          <a:p>
            <a:pPr>
              <a:defRPr/>
            </a:pPr>
            <a:r>
              <a:rPr lang="zh-TW" altLang="en-US" sz="1600" dirty="0">
                <a:latin typeface="+mn-ea"/>
              </a:rPr>
              <a:t>　　雲端資料中心解決方案</a:t>
            </a:r>
            <a:endParaRPr lang="en-US" altLang="zh-TW" sz="1600" dirty="0">
              <a:latin typeface="+mn-ea"/>
            </a:endParaRPr>
          </a:p>
          <a:p>
            <a:pPr>
              <a:defRPr/>
            </a:pPr>
            <a:r>
              <a:rPr lang="zh-TW" altLang="en-US" sz="1600" dirty="0">
                <a:latin typeface="+mn-ea"/>
              </a:rPr>
              <a:t>　　綠能系統整合與營運</a:t>
            </a:r>
            <a:endParaRPr lang="en-US" altLang="zh-TW" sz="1600" dirty="0">
              <a:latin typeface="+mn-ea"/>
            </a:endParaRPr>
          </a:p>
          <a:p>
            <a:pPr>
              <a:defRPr/>
            </a:pPr>
            <a:r>
              <a:rPr lang="zh-TW" altLang="en-US" sz="1600" dirty="0">
                <a:latin typeface="+mn-ea"/>
              </a:rPr>
              <a:t>　　整廠整案輸出</a:t>
            </a:r>
            <a:endParaRPr lang="en-US" altLang="zh-TW" sz="1600" dirty="0">
              <a:latin typeface="+mn-ea"/>
            </a:endParaRPr>
          </a:p>
          <a:p>
            <a:pPr>
              <a:defRPr/>
            </a:pPr>
            <a:r>
              <a:rPr lang="zh-TW" altLang="en-US" sz="1600" dirty="0">
                <a:latin typeface="+mn-ea"/>
              </a:rPr>
              <a:t>　　生活型態創新服務</a:t>
            </a:r>
            <a:endParaRPr lang="en-US" altLang="zh-TW" sz="1600" dirty="0">
              <a:latin typeface="+mn-ea"/>
            </a:endParaRPr>
          </a:p>
          <a:p>
            <a:pPr>
              <a:defRPr/>
            </a:pPr>
            <a:r>
              <a:rPr lang="zh-TW" altLang="en-US" sz="1600" dirty="0">
                <a:latin typeface="+mn-ea"/>
              </a:rPr>
              <a:t>　　能源資通訊服務</a:t>
            </a:r>
            <a:endParaRPr lang="en-US" altLang="zh-TW" sz="1600" dirty="0">
              <a:latin typeface="+mn-ea"/>
            </a:endParaRPr>
          </a:p>
          <a:p>
            <a:pPr>
              <a:defRPr/>
            </a:pPr>
            <a:r>
              <a:rPr lang="zh-TW" altLang="en-US" sz="1600" dirty="0">
                <a:latin typeface="+mn-ea"/>
              </a:rPr>
              <a:t>        批發零售</a:t>
            </a:r>
            <a:endParaRPr lang="en-US" altLang="zh-TW" sz="1600" dirty="0">
              <a:latin typeface="+mn-ea"/>
            </a:endParaRPr>
          </a:p>
          <a:p>
            <a:pPr>
              <a:defRPr/>
            </a:pPr>
            <a:r>
              <a:rPr lang="zh-TW" altLang="en-US" sz="1600" dirty="0">
                <a:latin typeface="+mn-ea"/>
              </a:rPr>
              <a:t>        餐飲</a:t>
            </a:r>
            <a:endParaRPr lang="en-US" altLang="zh-TW" sz="1600" dirty="0">
              <a:latin typeface="+mn-ea"/>
            </a:endParaRPr>
          </a:p>
          <a:p>
            <a:pPr>
              <a:defRPr/>
            </a:pPr>
            <a:r>
              <a:rPr lang="zh-TW" altLang="en-US" sz="1600" dirty="0">
                <a:latin typeface="+mn-ea"/>
              </a:rPr>
              <a:t>        物流</a:t>
            </a:r>
            <a:endParaRPr lang="en-US" altLang="zh-TW" sz="1600" dirty="0">
              <a:latin typeface="+mn-ea"/>
            </a:endParaRPr>
          </a:p>
          <a:p>
            <a:pPr>
              <a:defRPr/>
            </a:pPr>
            <a:r>
              <a:rPr lang="zh-TW" altLang="en-US" sz="1600" dirty="0">
                <a:latin typeface="+mn-ea"/>
              </a:rPr>
              <a:t>        電子商務</a:t>
            </a:r>
            <a:endParaRPr lang="en-US" altLang="zh-TW" sz="1600" dirty="0">
              <a:latin typeface="+mn-ea"/>
            </a:endParaRPr>
          </a:p>
          <a:p>
            <a:pPr>
              <a:defRPr/>
            </a:pPr>
            <a:r>
              <a:rPr lang="zh-TW" altLang="en-US" sz="1600" dirty="0">
                <a:latin typeface="+mn-ea"/>
              </a:rPr>
              <a:t>        健康促進</a:t>
            </a:r>
            <a:endParaRPr lang="en-US" altLang="zh-TW" sz="1600" dirty="0">
              <a:latin typeface="+mn-ea"/>
            </a:endParaRPr>
          </a:p>
        </p:txBody>
      </p:sp>
      <p:sp>
        <p:nvSpPr>
          <p:cNvPr id="57" name="圓角矩形 56"/>
          <p:cNvSpPr/>
          <p:nvPr/>
        </p:nvSpPr>
        <p:spPr>
          <a:xfrm>
            <a:off x="3264877" y="4197352"/>
            <a:ext cx="3376246" cy="2544763"/>
          </a:xfrm>
          <a:prstGeom prst="roundRect">
            <a:avLst>
              <a:gd name="adj" fmla="val 9893"/>
            </a:avLst>
          </a:prstGeom>
          <a:ln/>
        </p:spPr>
        <p:style>
          <a:lnRef idx="1">
            <a:schemeClr val="accent2"/>
          </a:lnRef>
          <a:fillRef idx="2">
            <a:schemeClr val="accent2"/>
          </a:fillRef>
          <a:effectRef idx="1">
            <a:schemeClr val="accent2"/>
          </a:effectRef>
          <a:fontRef idx="minor">
            <a:schemeClr val="dk1"/>
          </a:fontRef>
        </p:style>
        <p:txBody>
          <a:bodyPr lIns="0" tIns="0" rIns="0" bIns="0" anchor="ctr"/>
          <a:lstStyle/>
          <a:p>
            <a:pPr>
              <a:defRPr/>
            </a:pPr>
            <a:r>
              <a:rPr lang="zh-TW" altLang="en-US" sz="1400" dirty="0">
                <a:latin typeface="+mn-ea"/>
                <a:cs typeface="Times New Roman" panose="02020603050405020304" pitchFamily="18" charset="0"/>
              </a:rPr>
              <a:t>　　</a:t>
            </a:r>
            <a:r>
              <a:rPr lang="en-US" altLang="zh-TW" sz="1400" dirty="0">
                <a:latin typeface="+mn-ea"/>
                <a:cs typeface="Times New Roman" panose="02020603050405020304" pitchFamily="18" charset="0"/>
              </a:rPr>
              <a:t>B4G/5G</a:t>
            </a:r>
            <a:r>
              <a:rPr lang="zh-TW" altLang="en-US" sz="1400" dirty="0">
                <a:latin typeface="+mn-ea"/>
                <a:cs typeface="Times New Roman" panose="02020603050405020304" pitchFamily="18" charset="0"/>
              </a:rPr>
              <a:t>通訊系統</a:t>
            </a:r>
            <a:endParaRPr lang="en-US" altLang="zh-TW" sz="1400" dirty="0">
              <a:latin typeface="+mn-ea"/>
              <a:cs typeface="Times New Roman" panose="02020603050405020304" pitchFamily="18" charset="0"/>
            </a:endParaRPr>
          </a:p>
          <a:p>
            <a:pPr>
              <a:defRPr/>
            </a:pPr>
            <a:r>
              <a:rPr lang="zh-TW" altLang="en-US" sz="1400" dirty="0">
                <a:latin typeface="+mn-ea"/>
                <a:cs typeface="Times New Roman" panose="02020603050405020304" pitchFamily="18" charset="0"/>
              </a:rPr>
              <a:t>　　新藥及醫材</a:t>
            </a:r>
            <a:endParaRPr lang="en-US" altLang="zh-TW" sz="1400" dirty="0">
              <a:latin typeface="+mn-ea"/>
              <a:cs typeface="Times New Roman" panose="02020603050405020304" pitchFamily="18" charset="0"/>
            </a:endParaRPr>
          </a:p>
          <a:p>
            <a:pPr>
              <a:defRPr/>
            </a:pPr>
            <a:r>
              <a:rPr lang="zh-TW" altLang="en-US" sz="1400" dirty="0">
                <a:latin typeface="+mn-ea"/>
                <a:cs typeface="Times New Roman" panose="02020603050405020304" pitchFamily="18" charset="0"/>
              </a:rPr>
              <a:t>　　</a:t>
            </a:r>
            <a:r>
              <a:rPr lang="en-US" altLang="zh-TW" sz="1400" dirty="0">
                <a:latin typeface="+mn-ea"/>
                <a:cs typeface="Times New Roman" panose="02020603050405020304" pitchFamily="18" charset="0"/>
              </a:rPr>
              <a:t>3D</a:t>
            </a:r>
            <a:r>
              <a:rPr lang="zh-TW" altLang="en-US" sz="1400" dirty="0">
                <a:latin typeface="+mn-ea"/>
                <a:cs typeface="Times New Roman" panose="02020603050405020304" pitchFamily="18" charset="0"/>
              </a:rPr>
              <a:t>列印製造</a:t>
            </a:r>
            <a:endParaRPr lang="en-US" altLang="zh-TW" sz="1400" dirty="0">
              <a:latin typeface="+mn-ea"/>
              <a:cs typeface="Times New Roman" panose="02020603050405020304" pitchFamily="18" charset="0"/>
            </a:endParaRPr>
          </a:p>
          <a:p>
            <a:pPr>
              <a:defRPr/>
            </a:pPr>
            <a:r>
              <a:rPr lang="zh-TW" altLang="en-US" sz="1400" dirty="0">
                <a:latin typeface="+mn-ea"/>
                <a:cs typeface="Times New Roman" panose="02020603050405020304" pitchFamily="18" charset="0"/>
              </a:rPr>
              <a:t>　　下世代電子裝置與製程</a:t>
            </a:r>
            <a:endParaRPr lang="en-US" altLang="zh-TW" sz="1400" dirty="0">
              <a:latin typeface="+mn-ea"/>
              <a:cs typeface="Times New Roman" panose="02020603050405020304" pitchFamily="18" charset="0"/>
            </a:endParaRPr>
          </a:p>
          <a:p>
            <a:pPr>
              <a:defRPr/>
            </a:pPr>
            <a:r>
              <a:rPr lang="zh-TW" altLang="en-US" sz="1400" dirty="0">
                <a:latin typeface="+mn-ea"/>
                <a:cs typeface="Times New Roman" panose="02020603050405020304" pitchFamily="18" charset="0"/>
              </a:rPr>
              <a:t>　　電動車及儲能系統</a:t>
            </a:r>
            <a:endParaRPr lang="en-US" altLang="zh-TW" sz="1400" dirty="0">
              <a:latin typeface="+mn-ea"/>
              <a:cs typeface="Times New Roman" panose="02020603050405020304" pitchFamily="18" charset="0"/>
            </a:endParaRPr>
          </a:p>
          <a:p>
            <a:pPr>
              <a:defRPr/>
            </a:pPr>
            <a:r>
              <a:rPr lang="zh-TW" altLang="en-US" sz="1400" dirty="0">
                <a:latin typeface="+mn-ea"/>
                <a:cs typeface="Times New Roman" panose="02020603050405020304" pitchFamily="18" charset="0"/>
              </a:rPr>
              <a:t>　　智慧城市及智慧聯網</a:t>
            </a:r>
            <a:endParaRPr lang="en-US" altLang="zh-TW" sz="1400" dirty="0">
              <a:latin typeface="+mn-ea"/>
              <a:cs typeface="Times New Roman" panose="02020603050405020304" pitchFamily="18" charset="0"/>
            </a:endParaRPr>
          </a:p>
          <a:p>
            <a:pPr>
              <a:defRPr/>
            </a:pPr>
            <a:r>
              <a:rPr lang="zh-TW" altLang="en-US" sz="1400" dirty="0">
                <a:latin typeface="+mn-ea"/>
                <a:cs typeface="Times New Roman" panose="02020603050405020304" pitchFamily="18" charset="0"/>
              </a:rPr>
              <a:t>　　雲端產業及鉅量資料分析</a:t>
            </a:r>
            <a:endParaRPr lang="en-US" altLang="zh-TW" sz="1400" dirty="0">
              <a:latin typeface="+mn-ea"/>
              <a:cs typeface="Times New Roman" panose="02020603050405020304" pitchFamily="18" charset="0"/>
            </a:endParaRPr>
          </a:p>
          <a:p>
            <a:pPr>
              <a:defRPr/>
            </a:pPr>
            <a:r>
              <a:rPr lang="zh-TW" altLang="en-US" sz="1400" dirty="0">
                <a:latin typeface="+mn-ea"/>
                <a:cs typeface="Times New Roman" panose="02020603050405020304" pitchFamily="18" charset="0"/>
              </a:rPr>
              <a:t>　　數位內容</a:t>
            </a:r>
            <a:endParaRPr lang="en-US" altLang="zh-TW" sz="1400" dirty="0">
              <a:latin typeface="+mn-ea"/>
              <a:cs typeface="Times New Roman" panose="02020603050405020304" pitchFamily="18" charset="0"/>
            </a:endParaRPr>
          </a:p>
          <a:p>
            <a:pPr>
              <a:defRPr/>
            </a:pPr>
            <a:r>
              <a:rPr lang="zh-TW" altLang="en-US" sz="1400" dirty="0">
                <a:latin typeface="+mn-ea"/>
                <a:cs typeface="Times New Roman" panose="02020603050405020304" pitchFamily="18" charset="0"/>
              </a:rPr>
              <a:t>　　策略性服務業</a:t>
            </a:r>
            <a:endParaRPr lang="en-US" altLang="zh-TW" sz="1400" dirty="0">
              <a:latin typeface="+mn-ea"/>
              <a:cs typeface="Times New Roman" panose="02020603050405020304" pitchFamily="18" charset="0"/>
            </a:endParaRPr>
          </a:p>
          <a:p>
            <a:pPr>
              <a:defRPr/>
            </a:pPr>
            <a:r>
              <a:rPr lang="zh-TW" altLang="en-US" sz="1400" dirty="0">
                <a:latin typeface="+mn-ea"/>
                <a:cs typeface="Times New Roman" panose="02020603050405020304" pitchFamily="18" charset="0"/>
              </a:rPr>
              <a:t>　　設計產業</a:t>
            </a:r>
            <a:endParaRPr lang="en-US" altLang="zh-TW" sz="1400" dirty="0">
              <a:latin typeface="+mn-ea"/>
              <a:cs typeface="Times New Roman" panose="02020603050405020304" pitchFamily="18" charset="0"/>
            </a:endParaRPr>
          </a:p>
          <a:p>
            <a:pPr>
              <a:defRPr/>
            </a:pPr>
            <a:r>
              <a:rPr lang="zh-TW" altLang="en-US" sz="1400" dirty="0">
                <a:latin typeface="+mn-ea"/>
                <a:cs typeface="Times New Roman" panose="02020603050405020304" pitchFamily="18" charset="0"/>
              </a:rPr>
              <a:t>　　智動化工程技術</a:t>
            </a:r>
          </a:p>
        </p:txBody>
      </p:sp>
      <p:grpSp>
        <p:nvGrpSpPr>
          <p:cNvPr id="105484" name="群組 4"/>
          <p:cNvGrpSpPr>
            <a:grpSpLocks/>
          </p:cNvGrpSpPr>
          <p:nvPr/>
        </p:nvGrpSpPr>
        <p:grpSpPr bwMode="auto">
          <a:xfrm>
            <a:off x="1097575" y="1152525"/>
            <a:ext cx="1097573" cy="585788"/>
            <a:chOff x="216959" y="6187370"/>
            <a:chExt cx="1320056" cy="584754"/>
          </a:xfrm>
        </p:grpSpPr>
        <p:sp>
          <p:nvSpPr>
            <p:cNvPr id="2" name="菱形 1"/>
            <p:cNvSpPr/>
            <p:nvPr/>
          </p:nvSpPr>
          <p:spPr>
            <a:xfrm>
              <a:off x="216959" y="6248345"/>
              <a:ext cx="180020" cy="14401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mj-ea"/>
                <a:ea typeface="+mj-ea"/>
                <a:cs typeface="Times New Roman" panose="02020603050405020304" pitchFamily="18" charset="0"/>
              </a:endParaRPr>
            </a:p>
          </p:txBody>
        </p:sp>
        <p:sp>
          <p:nvSpPr>
            <p:cNvPr id="105632" name="文字方塊 2"/>
            <p:cNvSpPr txBox="1">
              <a:spLocks noChangeArrowheads="1"/>
            </p:cNvSpPr>
            <p:nvPr/>
          </p:nvSpPr>
          <p:spPr bwMode="auto">
            <a:xfrm>
              <a:off x="456894" y="6187370"/>
              <a:ext cx="1080121"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新細明體" pitchFamily="18" charset="-120"/>
                </a:defRPr>
              </a:lvl1pPr>
              <a:lvl2pPr>
                <a:defRPr sz="2800">
                  <a:solidFill>
                    <a:schemeClr val="tx1"/>
                  </a:solidFill>
                  <a:latin typeface="Calibri" pitchFamily="34" charset="0"/>
                  <a:ea typeface="新細明體" pitchFamily="18" charset="-120"/>
                </a:defRPr>
              </a:lvl2pPr>
              <a:lvl3pPr>
                <a:defRPr sz="2400">
                  <a:solidFill>
                    <a:schemeClr val="tx1"/>
                  </a:solidFill>
                  <a:latin typeface="Calibri" pitchFamily="34" charset="0"/>
                  <a:ea typeface="新細明體" pitchFamily="18" charset="-120"/>
                </a:defRPr>
              </a:lvl3pPr>
              <a:lvl4pPr>
                <a:defRPr sz="2000">
                  <a:solidFill>
                    <a:schemeClr val="tx1"/>
                  </a:solidFill>
                  <a:latin typeface="Calibri" pitchFamily="34" charset="0"/>
                  <a:ea typeface="新細明體" pitchFamily="18" charset="-120"/>
                </a:defRPr>
              </a:lvl4pPr>
              <a:lvl5pPr>
                <a:defRPr sz="2000">
                  <a:solidFill>
                    <a:schemeClr val="tx1"/>
                  </a:solidFill>
                  <a:latin typeface="Calibri" pitchFamily="34" charset="0"/>
                  <a:ea typeface="新細明體" pitchFamily="18" charset="-120"/>
                </a:defRPr>
              </a:lvl5pPr>
              <a:lvl6pPr eaLnBrk="0" fontAlgn="base" hangingPunct="0">
                <a:spcAft>
                  <a:spcPct val="0"/>
                </a:spcAft>
                <a:buChar char="»"/>
                <a:defRPr sz="2000">
                  <a:solidFill>
                    <a:schemeClr val="tx1"/>
                  </a:solidFill>
                  <a:latin typeface="Calibri" pitchFamily="34" charset="0"/>
                  <a:ea typeface="新細明體" pitchFamily="18" charset="-120"/>
                </a:defRPr>
              </a:lvl6pPr>
              <a:lvl7pPr eaLnBrk="0" fontAlgn="base" hangingPunct="0">
                <a:spcAft>
                  <a:spcPct val="0"/>
                </a:spcAft>
                <a:buChar char="»"/>
                <a:defRPr sz="2000">
                  <a:solidFill>
                    <a:schemeClr val="tx1"/>
                  </a:solidFill>
                  <a:latin typeface="Calibri" pitchFamily="34" charset="0"/>
                  <a:ea typeface="新細明體" pitchFamily="18" charset="-120"/>
                </a:defRPr>
              </a:lvl7pPr>
              <a:lvl8pPr eaLnBrk="0" fontAlgn="base" hangingPunct="0">
                <a:spcAft>
                  <a:spcPct val="0"/>
                </a:spcAft>
                <a:buChar char="»"/>
                <a:defRPr sz="2000">
                  <a:solidFill>
                    <a:schemeClr val="tx1"/>
                  </a:solidFill>
                  <a:latin typeface="Calibri" pitchFamily="34" charset="0"/>
                  <a:ea typeface="新細明體" pitchFamily="18" charset="-120"/>
                </a:defRPr>
              </a:lvl8pPr>
              <a:lvl9pPr eaLnBrk="0" fontAlgn="base" hangingPunct="0">
                <a:spcAft>
                  <a:spcPct val="0"/>
                </a:spcAft>
                <a:buChar char="»"/>
                <a:defRPr sz="2000">
                  <a:solidFill>
                    <a:schemeClr val="tx1"/>
                  </a:solidFill>
                  <a:latin typeface="Calibri" pitchFamily="34" charset="0"/>
                  <a:ea typeface="新細明體" pitchFamily="18" charset="-120"/>
                </a:defRPr>
              </a:lvl9pPr>
            </a:lstStyle>
            <a:p>
              <a:r>
                <a:rPr lang="zh-TW" altLang="en-US" sz="1400">
                  <a:latin typeface="+mj-ea"/>
                  <a:ea typeface="+mj-ea"/>
                </a:rPr>
                <a:t>製造業別</a:t>
              </a:r>
            </a:p>
          </p:txBody>
        </p:sp>
        <p:sp>
          <p:nvSpPr>
            <p:cNvPr id="105633" name="文字方塊 13"/>
            <p:cNvSpPr txBox="1">
              <a:spLocks noChangeArrowheads="1"/>
            </p:cNvSpPr>
            <p:nvPr/>
          </p:nvSpPr>
          <p:spPr bwMode="auto">
            <a:xfrm>
              <a:off x="456893" y="6464369"/>
              <a:ext cx="1080120"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新細明體" pitchFamily="18" charset="-120"/>
                </a:defRPr>
              </a:lvl1pPr>
              <a:lvl2pPr>
                <a:defRPr sz="2800">
                  <a:solidFill>
                    <a:schemeClr val="tx1"/>
                  </a:solidFill>
                  <a:latin typeface="Calibri" pitchFamily="34" charset="0"/>
                  <a:ea typeface="新細明體" pitchFamily="18" charset="-120"/>
                </a:defRPr>
              </a:lvl2pPr>
              <a:lvl3pPr>
                <a:defRPr sz="2400">
                  <a:solidFill>
                    <a:schemeClr val="tx1"/>
                  </a:solidFill>
                  <a:latin typeface="Calibri" pitchFamily="34" charset="0"/>
                  <a:ea typeface="新細明體" pitchFamily="18" charset="-120"/>
                </a:defRPr>
              </a:lvl3pPr>
              <a:lvl4pPr>
                <a:defRPr sz="2000">
                  <a:solidFill>
                    <a:schemeClr val="tx1"/>
                  </a:solidFill>
                  <a:latin typeface="Calibri" pitchFamily="34" charset="0"/>
                  <a:ea typeface="新細明體" pitchFamily="18" charset="-120"/>
                </a:defRPr>
              </a:lvl4pPr>
              <a:lvl5pPr>
                <a:defRPr sz="2000">
                  <a:solidFill>
                    <a:schemeClr val="tx1"/>
                  </a:solidFill>
                  <a:latin typeface="Calibri" pitchFamily="34" charset="0"/>
                  <a:ea typeface="新細明體" pitchFamily="18" charset="-120"/>
                </a:defRPr>
              </a:lvl5pPr>
              <a:lvl6pPr eaLnBrk="0" fontAlgn="base" hangingPunct="0">
                <a:spcAft>
                  <a:spcPct val="0"/>
                </a:spcAft>
                <a:buChar char="»"/>
                <a:defRPr sz="2000">
                  <a:solidFill>
                    <a:schemeClr val="tx1"/>
                  </a:solidFill>
                  <a:latin typeface="Calibri" pitchFamily="34" charset="0"/>
                  <a:ea typeface="新細明體" pitchFamily="18" charset="-120"/>
                </a:defRPr>
              </a:lvl6pPr>
              <a:lvl7pPr eaLnBrk="0" fontAlgn="base" hangingPunct="0">
                <a:spcAft>
                  <a:spcPct val="0"/>
                </a:spcAft>
                <a:buChar char="»"/>
                <a:defRPr sz="2000">
                  <a:solidFill>
                    <a:schemeClr val="tx1"/>
                  </a:solidFill>
                  <a:latin typeface="Calibri" pitchFamily="34" charset="0"/>
                  <a:ea typeface="新細明體" pitchFamily="18" charset="-120"/>
                </a:defRPr>
              </a:lvl7pPr>
              <a:lvl8pPr eaLnBrk="0" fontAlgn="base" hangingPunct="0">
                <a:spcAft>
                  <a:spcPct val="0"/>
                </a:spcAft>
                <a:buChar char="»"/>
                <a:defRPr sz="2000">
                  <a:solidFill>
                    <a:schemeClr val="tx1"/>
                  </a:solidFill>
                  <a:latin typeface="Calibri" pitchFamily="34" charset="0"/>
                  <a:ea typeface="新細明體" pitchFamily="18" charset="-120"/>
                </a:defRPr>
              </a:lvl8pPr>
              <a:lvl9pPr eaLnBrk="0" fontAlgn="base" hangingPunct="0">
                <a:spcAft>
                  <a:spcPct val="0"/>
                </a:spcAft>
                <a:buChar char="»"/>
                <a:defRPr sz="2000">
                  <a:solidFill>
                    <a:schemeClr val="tx1"/>
                  </a:solidFill>
                  <a:latin typeface="Calibri" pitchFamily="34" charset="0"/>
                  <a:ea typeface="新細明體" pitchFamily="18" charset="-120"/>
                </a:defRPr>
              </a:lvl9pPr>
            </a:lstStyle>
            <a:p>
              <a:r>
                <a:rPr lang="zh-TW" altLang="en-US" sz="1400">
                  <a:latin typeface="+mj-ea"/>
                  <a:ea typeface="+mj-ea"/>
                </a:rPr>
                <a:t>服務業別</a:t>
              </a:r>
            </a:p>
          </p:txBody>
        </p:sp>
        <p:sp>
          <p:nvSpPr>
            <p:cNvPr id="4" name="橢圓 3"/>
            <p:cNvSpPr/>
            <p:nvPr/>
          </p:nvSpPr>
          <p:spPr>
            <a:xfrm>
              <a:off x="232900" y="6518721"/>
              <a:ext cx="144015" cy="14401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mj-ea"/>
                <a:ea typeface="+mj-ea"/>
                <a:cs typeface="Times New Roman" panose="02020603050405020304" pitchFamily="18" charset="0"/>
              </a:endParaRPr>
            </a:p>
          </p:txBody>
        </p:sp>
      </p:grpSp>
      <p:sp>
        <p:nvSpPr>
          <p:cNvPr id="18" name="菱形 17"/>
          <p:cNvSpPr/>
          <p:nvPr/>
        </p:nvSpPr>
        <p:spPr bwMode="auto">
          <a:xfrm>
            <a:off x="607109" y="2839984"/>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19" name="菱形 18"/>
          <p:cNvSpPr/>
          <p:nvPr/>
        </p:nvSpPr>
        <p:spPr bwMode="auto">
          <a:xfrm>
            <a:off x="607108" y="3075369"/>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20" name="菱形 19"/>
          <p:cNvSpPr/>
          <p:nvPr/>
        </p:nvSpPr>
        <p:spPr bwMode="auto">
          <a:xfrm>
            <a:off x="611478" y="3369508"/>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21" name="菱形 20"/>
          <p:cNvSpPr/>
          <p:nvPr/>
        </p:nvSpPr>
        <p:spPr bwMode="auto">
          <a:xfrm>
            <a:off x="611479" y="3632072"/>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22" name="菱形 21"/>
          <p:cNvSpPr/>
          <p:nvPr/>
        </p:nvSpPr>
        <p:spPr bwMode="auto">
          <a:xfrm>
            <a:off x="611478" y="3867457"/>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23" name="菱形 22"/>
          <p:cNvSpPr/>
          <p:nvPr/>
        </p:nvSpPr>
        <p:spPr bwMode="auto">
          <a:xfrm>
            <a:off x="615848" y="4161596"/>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24" name="菱形 23"/>
          <p:cNvSpPr/>
          <p:nvPr/>
        </p:nvSpPr>
        <p:spPr bwMode="auto">
          <a:xfrm>
            <a:off x="549379" y="4449638"/>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25" name="橢圓 24"/>
          <p:cNvSpPr/>
          <p:nvPr/>
        </p:nvSpPr>
        <p:spPr bwMode="auto">
          <a:xfrm>
            <a:off x="712239" y="4449638"/>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grpSp>
        <p:nvGrpSpPr>
          <p:cNvPr id="5" name="群組 4"/>
          <p:cNvGrpSpPr/>
          <p:nvPr/>
        </p:nvGrpSpPr>
        <p:grpSpPr>
          <a:xfrm>
            <a:off x="3482223" y="1607014"/>
            <a:ext cx="158351" cy="1771615"/>
            <a:chOff x="3084271" y="1299601"/>
            <a:chExt cx="158351" cy="1771615"/>
          </a:xfrm>
        </p:grpSpPr>
        <p:sp>
          <p:nvSpPr>
            <p:cNvPr id="26" name="菱形 25"/>
            <p:cNvSpPr/>
            <p:nvPr/>
          </p:nvSpPr>
          <p:spPr bwMode="auto">
            <a:xfrm>
              <a:off x="3084272" y="1299601"/>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27" name="菱形 26"/>
            <p:cNvSpPr/>
            <p:nvPr/>
          </p:nvSpPr>
          <p:spPr bwMode="auto">
            <a:xfrm>
              <a:off x="3084271" y="1534986"/>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28" name="菱形 27"/>
            <p:cNvSpPr/>
            <p:nvPr/>
          </p:nvSpPr>
          <p:spPr bwMode="auto">
            <a:xfrm>
              <a:off x="3088641" y="1752925"/>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29" name="菱形 28"/>
            <p:cNvSpPr/>
            <p:nvPr/>
          </p:nvSpPr>
          <p:spPr bwMode="auto">
            <a:xfrm>
              <a:off x="3088642" y="1995288"/>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30" name="菱形 29"/>
            <p:cNvSpPr/>
            <p:nvPr/>
          </p:nvSpPr>
          <p:spPr bwMode="auto">
            <a:xfrm>
              <a:off x="3088641" y="2249412"/>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31" name="菱形 30"/>
            <p:cNvSpPr/>
            <p:nvPr/>
          </p:nvSpPr>
          <p:spPr bwMode="auto">
            <a:xfrm>
              <a:off x="3093011" y="2462339"/>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32" name="菱形 31"/>
            <p:cNvSpPr/>
            <p:nvPr/>
          </p:nvSpPr>
          <p:spPr bwMode="auto">
            <a:xfrm>
              <a:off x="3093011" y="2686803"/>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34" name="橢圓 33"/>
            <p:cNvSpPr/>
            <p:nvPr/>
          </p:nvSpPr>
          <p:spPr bwMode="auto">
            <a:xfrm>
              <a:off x="3109684" y="2927190"/>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grpSp>
      <p:sp>
        <p:nvSpPr>
          <p:cNvPr id="35" name="菱形 34"/>
          <p:cNvSpPr/>
          <p:nvPr/>
        </p:nvSpPr>
        <p:spPr bwMode="auto">
          <a:xfrm>
            <a:off x="3465273" y="4274066"/>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36" name="菱形 35"/>
          <p:cNvSpPr/>
          <p:nvPr/>
        </p:nvSpPr>
        <p:spPr bwMode="auto">
          <a:xfrm>
            <a:off x="3465272" y="4515558"/>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37" name="菱形 36"/>
          <p:cNvSpPr/>
          <p:nvPr/>
        </p:nvSpPr>
        <p:spPr bwMode="auto">
          <a:xfrm>
            <a:off x="3469642" y="4731582"/>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38" name="菱形 37"/>
          <p:cNvSpPr/>
          <p:nvPr/>
        </p:nvSpPr>
        <p:spPr bwMode="auto">
          <a:xfrm>
            <a:off x="3469643" y="4947616"/>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39" name="菱形 38"/>
          <p:cNvSpPr/>
          <p:nvPr/>
        </p:nvSpPr>
        <p:spPr bwMode="auto">
          <a:xfrm>
            <a:off x="3341074" y="5396611"/>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40" name="菱形 39"/>
          <p:cNvSpPr/>
          <p:nvPr/>
        </p:nvSpPr>
        <p:spPr bwMode="auto">
          <a:xfrm>
            <a:off x="3341074" y="5595688"/>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41" name="菱形 40"/>
          <p:cNvSpPr/>
          <p:nvPr/>
        </p:nvSpPr>
        <p:spPr bwMode="auto">
          <a:xfrm>
            <a:off x="3341074" y="5163640"/>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42" name="橢圓 41"/>
          <p:cNvSpPr/>
          <p:nvPr/>
        </p:nvSpPr>
        <p:spPr bwMode="auto">
          <a:xfrm>
            <a:off x="3520885" y="5168830"/>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43" name="橢圓 42"/>
          <p:cNvSpPr/>
          <p:nvPr/>
        </p:nvSpPr>
        <p:spPr bwMode="auto">
          <a:xfrm>
            <a:off x="3523469" y="5410312"/>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r>
              <a:rPr lang="en-US" altLang="zh-TW"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rPr>
              <a:t> </a:t>
            </a: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44" name="橢圓 43"/>
          <p:cNvSpPr/>
          <p:nvPr/>
        </p:nvSpPr>
        <p:spPr bwMode="auto">
          <a:xfrm>
            <a:off x="3520885" y="5617491"/>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52" name="橢圓 51"/>
          <p:cNvSpPr/>
          <p:nvPr/>
        </p:nvSpPr>
        <p:spPr bwMode="auto">
          <a:xfrm>
            <a:off x="3474012" y="5827013"/>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56" name="橢圓 55"/>
          <p:cNvSpPr/>
          <p:nvPr/>
        </p:nvSpPr>
        <p:spPr bwMode="auto">
          <a:xfrm>
            <a:off x="3476596" y="6068495"/>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r>
              <a:rPr lang="en-US" altLang="zh-TW"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rPr>
              <a:t> </a:t>
            </a: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58" name="橢圓 57"/>
          <p:cNvSpPr/>
          <p:nvPr/>
        </p:nvSpPr>
        <p:spPr bwMode="auto">
          <a:xfrm>
            <a:off x="3474012" y="6275674"/>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59" name="橢圓 58"/>
          <p:cNvSpPr/>
          <p:nvPr/>
        </p:nvSpPr>
        <p:spPr bwMode="auto">
          <a:xfrm>
            <a:off x="3480233" y="6432684"/>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0" name="橢圓 59"/>
          <p:cNvSpPr/>
          <p:nvPr/>
        </p:nvSpPr>
        <p:spPr bwMode="auto">
          <a:xfrm>
            <a:off x="6939112" y="3946622"/>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1" name="橢圓 60"/>
          <p:cNvSpPr/>
          <p:nvPr/>
        </p:nvSpPr>
        <p:spPr bwMode="auto">
          <a:xfrm>
            <a:off x="6953692" y="4195166"/>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2" name="菱形 61"/>
          <p:cNvSpPr/>
          <p:nvPr/>
        </p:nvSpPr>
        <p:spPr bwMode="auto">
          <a:xfrm>
            <a:off x="6797457" y="3131458"/>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3" name="菱形 62"/>
          <p:cNvSpPr/>
          <p:nvPr/>
        </p:nvSpPr>
        <p:spPr bwMode="auto">
          <a:xfrm>
            <a:off x="6777922" y="3415744"/>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4" name="菱形 63"/>
          <p:cNvSpPr/>
          <p:nvPr/>
        </p:nvSpPr>
        <p:spPr bwMode="auto">
          <a:xfrm>
            <a:off x="6777922" y="2868909"/>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5" name="橢圓 64"/>
          <p:cNvSpPr/>
          <p:nvPr/>
        </p:nvSpPr>
        <p:spPr bwMode="auto">
          <a:xfrm>
            <a:off x="6957733" y="2802979"/>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6" name="橢圓 65"/>
          <p:cNvSpPr/>
          <p:nvPr/>
        </p:nvSpPr>
        <p:spPr bwMode="auto">
          <a:xfrm>
            <a:off x="6960318" y="3058431"/>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r>
              <a:rPr lang="en-US" altLang="zh-TW"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rPr>
              <a:t> </a:t>
            </a: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7" name="橢圓 66"/>
          <p:cNvSpPr/>
          <p:nvPr/>
        </p:nvSpPr>
        <p:spPr bwMode="auto">
          <a:xfrm>
            <a:off x="6957733" y="3354660"/>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80" name="菱形 79"/>
          <p:cNvSpPr/>
          <p:nvPr/>
        </p:nvSpPr>
        <p:spPr bwMode="auto">
          <a:xfrm>
            <a:off x="6797458" y="3708622"/>
            <a:ext cx="149611" cy="144026"/>
          </a:xfrm>
          <a:prstGeom prst="diamond">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rgbClr val="000099"/>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81" name="橢圓 80"/>
          <p:cNvSpPr/>
          <p:nvPr/>
        </p:nvSpPr>
        <p:spPr bwMode="auto">
          <a:xfrm>
            <a:off x="6960318" y="3642692"/>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8" name="橢圓 67"/>
          <p:cNvSpPr/>
          <p:nvPr/>
        </p:nvSpPr>
        <p:spPr bwMode="auto">
          <a:xfrm>
            <a:off x="6957732" y="4413812"/>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69" name="橢圓 68"/>
          <p:cNvSpPr/>
          <p:nvPr/>
        </p:nvSpPr>
        <p:spPr bwMode="auto">
          <a:xfrm>
            <a:off x="6960785" y="4635191"/>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70" name="橢圓 69"/>
          <p:cNvSpPr/>
          <p:nvPr/>
        </p:nvSpPr>
        <p:spPr bwMode="auto">
          <a:xfrm>
            <a:off x="6960785" y="4885439"/>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71" name="橢圓 70"/>
          <p:cNvSpPr/>
          <p:nvPr/>
        </p:nvSpPr>
        <p:spPr bwMode="auto">
          <a:xfrm>
            <a:off x="645770" y="4705335"/>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72" name="橢圓 71"/>
          <p:cNvSpPr/>
          <p:nvPr/>
        </p:nvSpPr>
        <p:spPr bwMode="auto">
          <a:xfrm>
            <a:off x="645770" y="4904880"/>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73" name="橢圓 72"/>
          <p:cNvSpPr/>
          <p:nvPr/>
        </p:nvSpPr>
        <p:spPr bwMode="auto">
          <a:xfrm>
            <a:off x="645770" y="5105260"/>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87" name="橢圓 86"/>
          <p:cNvSpPr/>
          <p:nvPr/>
        </p:nvSpPr>
        <p:spPr bwMode="auto">
          <a:xfrm>
            <a:off x="6957731" y="5145918"/>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88" name="橢圓 87"/>
          <p:cNvSpPr/>
          <p:nvPr/>
        </p:nvSpPr>
        <p:spPr bwMode="auto">
          <a:xfrm>
            <a:off x="6953465" y="5384756"/>
            <a:ext cx="119689" cy="144026"/>
          </a:xfrm>
          <a:prstGeom prst="ellipse">
            <a:avLst/>
          </a:prstGeom>
          <a:ln>
            <a:noFill/>
          </a:ln>
          <a:scene3d>
            <a:camera prst="orthographicFront"/>
            <a:lightRig rig="threePt" dir="t"/>
          </a:scene3d>
          <a:sp3d>
            <a:bevelT/>
          </a:sp3d>
        </p:spPr>
        <p:style>
          <a:lnRef idx="1">
            <a:schemeClr val="accent4"/>
          </a:lnRef>
          <a:fillRef idx="3">
            <a:schemeClr val="accent4"/>
          </a:fillRef>
          <a:effectRef idx="2">
            <a:schemeClr val="accent4"/>
          </a:effectRef>
          <a:fontRef idx="minor">
            <a:schemeClr val="lt1"/>
          </a:fontRef>
        </p:style>
        <p:txBody>
          <a:bodyPr lIns="0" tIns="0" rIns="0" bIns="0" anchor="ctr"/>
          <a:lstStyle/>
          <a:p>
            <a:pPr algn="ctr">
              <a:lnSpc>
                <a:spcPts val="1700"/>
              </a:lnSpc>
              <a:defRPr/>
            </a:pPr>
            <a:endParaRPr lang="zh-TW" altLang="en-US" sz="1600" dirty="0">
              <a:solidFill>
                <a:schemeClr val="tx1">
                  <a:lumMod val="95000"/>
                  <a:lumOff val="5000"/>
                </a:schemeClr>
              </a:solidFill>
              <a:latin typeface="標楷體" panose="03000509000000000000" pitchFamily="65" charset="-120"/>
              <a:ea typeface="標楷體" panose="03000509000000000000" pitchFamily="65" charset="-120"/>
              <a:cs typeface="Times New Roman" panose="02020603050405020304" pitchFamily="18" charset="0"/>
            </a:endParaRPr>
          </a:p>
        </p:txBody>
      </p:sp>
      <p:sp>
        <p:nvSpPr>
          <p:cNvPr id="3" name="標題 2"/>
          <p:cNvSpPr>
            <a:spLocks noGrp="1"/>
          </p:cNvSpPr>
          <p:nvPr>
            <p:ph type="title"/>
          </p:nvPr>
        </p:nvSpPr>
        <p:spPr/>
        <p:txBody>
          <a:bodyPr/>
          <a:lstStyle/>
          <a:p>
            <a:r>
              <a:rPr lang="zh-TW" altLang="en-US" dirty="0"/>
              <a:t>國家重要產業發展</a:t>
            </a:r>
            <a:r>
              <a:rPr lang="zh-TW" altLang="en-US" dirty="0" smtClean="0"/>
              <a:t>政策</a:t>
            </a:r>
            <a:endParaRPr lang="zh-TW" altLang="en-US" dirty="0"/>
          </a:p>
        </p:txBody>
      </p:sp>
      <p:sp>
        <p:nvSpPr>
          <p:cNvPr id="6" name="投影片編號版面配置區 5"/>
          <p:cNvSpPr>
            <a:spLocks noGrp="1"/>
          </p:cNvSpPr>
          <p:nvPr>
            <p:ph type="sldNum" sz="quarter" idx="12"/>
          </p:nvPr>
        </p:nvSpPr>
        <p:spPr/>
        <p:txBody>
          <a:bodyPr/>
          <a:lstStyle/>
          <a:p>
            <a:fld id="{73DA0BB7-265A-403C-9275-D587AB510EDC}" type="slidenum">
              <a:rPr lang="zh-TW" altLang="en-US" smtClean="0"/>
              <a:t>68</a:t>
            </a:fld>
            <a:endParaRPr lang="zh-TW" altLang="en-US"/>
          </a:p>
        </p:txBody>
      </p:sp>
    </p:spTree>
    <p:extLst>
      <p:ext uri="{BB962C8B-B14F-4D97-AF65-F5344CB8AC3E}">
        <p14:creationId xmlns:p14="http://schemas.microsoft.com/office/powerpoint/2010/main" val="756658275"/>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endParaRPr lang="zh-TW" altLang="en-US"/>
          </a:p>
        </p:txBody>
      </p:sp>
      <p:sp>
        <p:nvSpPr>
          <p:cNvPr id="3" name="投影片編號版面配置區 2"/>
          <p:cNvSpPr>
            <a:spLocks noGrp="1"/>
          </p:cNvSpPr>
          <p:nvPr>
            <p:ph type="sldNum" sz="quarter" idx="12"/>
          </p:nvPr>
        </p:nvSpPr>
        <p:spPr/>
        <p:txBody>
          <a:bodyPr/>
          <a:lstStyle/>
          <a:p>
            <a:fld id="{D2A27846-145B-4549-A26A-EC70AB33CFE3}" type="slidenum">
              <a:rPr lang="zh-TW" altLang="en-US" smtClean="0">
                <a:solidFill>
                  <a:prstClr val="black">
                    <a:lumMod val="50000"/>
                    <a:lumOff val="50000"/>
                  </a:prstClr>
                </a:solidFill>
              </a:rPr>
              <a:pPr/>
              <a:t>69</a:t>
            </a:fld>
            <a:endParaRPr lang="zh-TW" altLang="en-US" dirty="0">
              <a:solidFill>
                <a:prstClr val="black">
                  <a:lumMod val="50000"/>
                  <a:lumOff val="50000"/>
                </a:prstClr>
              </a:solidFill>
            </a:endParaRPr>
          </a:p>
        </p:txBody>
      </p:sp>
      <p:pic>
        <p:nvPicPr>
          <p:cNvPr id="25602" name="Picture 2" descr="http://udn.com/NEWS/MEDIA/8127826-314256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6093" y="4293096"/>
            <a:ext cx="4176464" cy="2678104"/>
          </a:xfrm>
          <a:prstGeom prst="rect">
            <a:avLst/>
          </a:prstGeom>
          <a:noFill/>
          <a:extLst>
            <a:ext uri="{909E8E84-426E-40DD-AFC4-6F175D3DCCD1}">
              <a14:hiddenFill xmlns:a14="http://schemas.microsoft.com/office/drawing/2010/main">
                <a:solidFill>
                  <a:srgbClr val="FFFFFF"/>
                </a:solidFill>
              </a14:hiddenFill>
            </a:ext>
          </a:extLst>
        </p:spPr>
      </p:pic>
      <p:pic>
        <p:nvPicPr>
          <p:cNvPr id="25604" name="Picture 4" descr="http://www.seinsights.asia/sites/default/files/imagecache/w600/upload/8916232-3536976.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57256" y="946858"/>
            <a:ext cx="2407568" cy="3295651"/>
          </a:xfrm>
          <a:prstGeom prst="rect">
            <a:avLst/>
          </a:prstGeom>
          <a:noFill/>
          <a:extLst>
            <a:ext uri="{909E8E84-426E-40DD-AFC4-6F175D3DCCD1}">
              <a14:hiddenFill xmlns:a14="http://schemas.microsoft.com/office/drawing/2010/main">
                <a:solidFill>
                  <a:srgbClr val="FFFFFF"/>
                </a:solidFill>
              </a14:hiddenFill>
            </a:ext>
          </a:extLst>
        </p:spPr>
      </p:pic>
      <p:pic>
        <p:nvPicPr>
          <p:cNvPr id="25606" name="Picture 6" descr="http://1.bp.blogspot.com/_dsIJGqqzcXg/THi-vJWiZ1I/AAAAAAAAB58/JAsXrH4oSqE/s640/i20.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13" y="670634"/>
            <a:ext cx="2286000" cy="3571875"/>
          </a:xfrm>
          <a:prstGeom prst="rect">
            <a:avLst/>
          </a:prstGeom>
          <a:noFill/>
          <a:extLst>
            <a:ext uri="{909E8E84-426E-40DD-AFC4-6F175D3DCCD1}">
              <a14:hiddenFill xmlns:a14="http://schemas.microsoft.com/office/drawing/2010/main">
                <a:solidFill>
                  <a:srgbClr val="FFFFFF"/>
                </a:solidFill>
              </a14:hiddenFill>
            </a:ext>
          </a:extLst>
        </p:spPr>
      </p:pic>
      <p:pic>
        <p:nvPicPr>
          <p:cNvPr id="25608" name="Picture 8" descr="中華民國能源技術服務商業同業公會理事長陳輝俊（左起）、台灣電力公司董事長黃重球、經濟部能源局局長歐嘉瑞、資策會董事長張進福、台灣區電機電子工業同業公會資通訊產業聯盟會長翁樸山以及台灣智慧型電網產業協會理事長林法正等貴賓進行「自動需量反應試行服務」啟動儀式。圖／簡立宗"/>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41032" y="4293096"/>
            <a:ext cx="4221848" cy="2549630"/>
          </a:xfrm>
          <a:prstGeom prst="rect">
            <a:avLst/>
          </a:prstGeom>
          <a:noFill/>
          <a:extLst>
            <a:ext uri="{909E8E84-426E-40DD-AFC4-6F175D3DCCD1}">
              <a14:hiddenFill xmlns:a14="http://schemas.microsoft.com/office/drawing/2010/main">
                <a:solidFill>
                  <a:srgbClr val="FFFFFF"/>
                </a:solidFill>
              </a14:hiddenFill>
            </a:ext>
          </a:extLst>
        </p:spPr>
      </p:pic>
      <p:pic>
        <p:nvPicPr>
          <p:cNvPr id="25610" name="Picture 10" descr="http://ieknet.iek.org.tw/ViewHTML/ViewHTML/img/1_311453848.gif"/>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75944" y="15295"/>
            <a:ext cx="4809303" cy="4177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823899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標題 1"/>
          <p:cNvSpPr>
            <a:spLocks noGrp="1"/>
          </p:cNvSpPr>
          <p:nvPr>
            <p:ph type="title"/>
          </p:nvPr>
        </p:nvSpPr>
        <p:spPr/>
        <p:txBody>
          <a:bodyPr/>
          <a:lstStyle/>
          <a:p>
            <a:pPr>
              <a:defRPr/>
            </a:pPr>
            <a:r>
              <a:rPr lang="zh-TW" altLang="en-US" dirty="0"/>
              <a:t>文化底蘊</a:t>
            </a:r>
          </a:p>
        </p:txBody>
      </p:sp>
      <p:sp>
        <p:nvSpPr>
          <p:cNvPr id="50180" name="投影片編號版面配置區 3"/>
          <p:cNvSpPr>
            <a:spLocks noGrp="1"/>
          </p:cNvSpPr>
          <p:nvPr>
            <p:ph type="sldNum" sz="quarter" idx="12"/>
          </p:nvPr>
        </p:nvSpPr>
        <p:spPr>
          <a:noFill/>
        </p:spPr>
        <p:txBody>
          <a:bodyPr/>
          <a:lstStyle/>
          <a:p>
            <a:fld id="{88017DC5-9EC1-4756-ABA2-8EB037AD0A08}" type="slidenum">
              <a:rPr lang="en-US" altLang="zh-TW" smtClean="0"/>
              <a:pPr/>
              <a:t>70</a:t>
            </a:fld>
            <a:endParaRPr lang="en-US" altLang="zh-TW" smtClean="0"/>
          </a:p>
        </p:txBody>
      </p:sp>
      <p:sp>
        <p:nvSpPr>
          <p:cNvPr id="3" name="內容版面配置區 2"/>
          <p:cNvSpPr>
            <a:spLocks noGrp="1"/>
          </p:cNvSpPr>
          <p:nvPr>
            <p:ph idx="4294967295"/>
          </p:nvPr>
        </p:nvSpPr>
        <p:spPr>
          <a:xfrm>
            <a:off x="272480" y="1196975"/>
            <a:ext cx="8642920" cy="4525963"/>
          </a:xfrm>
          <a:prstGeom prst="rect">
            <a:avLst/>
          </a:prstGeom>
        </p:spPr>
        <p:txBody>
          <a:bodyPr/>
          <a:lstStyle/>
          <a:p>
            <a:pPr algn="l">
              <a:defRPr/>
            </a:pPr>
            <a:r>
              <a:rPr lang="zh-TW" altLang="en-US" dirty="0" smtClean="0"/>
              <a:t>漢字簡化後</a:t>
            </a:r>
            <a:endParaRPr lang="en-US" altLang="zh-TW" dirty="0" smtClean="0"/>
          </a:p>
          <a:p>
            <a:pPr algn="l">
              <a:buFontTx/>
              <a:buNone/>
              <a:defRPr/>
            </a:pPr>
            <a:r>
              <a:rPr lang="zh-TW" altLang="en-US" sz="2800" dirty="0" smtClean="0">
                <a:latin typeface="+mn-ea"/>
              </a:rPr>
              <a:t>  亲兮親不見，爱兮愛無心，产兮產不生，厂兮廠空空</a:t>
            </a:r>
            <a:br>
              <a:rPr lang="zh-TW" altLang="en-US" sz="2800" dirty="0" smtClean="0">
                <a:latin typeface="+mn-ea"/>
              </a:rPr>
            </a:br>
            <a:r>
              <a:rPr lang="zh-TW" altLang="en-US" sz="2800" dirty="0" smtClean="0">
                <a:latin typeface="+mn-ea"/>
              </a:rPr>
              <a:t>面兮麵無麥，运兮運無車，导兮導無道，儿兮兒無首</a:t>
            </a:r>
            <a:endParaRPr lang="en-US" altLang="zh-TW" sz="2800" dirty="0" smtClean="0">
              <a:latin typeface="+mn-ea"/>
            </a:endParaRPr>
          </a:p>
          <a:p>
            <a:pPr algn="l">
              <a:buFontTx/>
              <a:buNone/>
              <a:defRPr/>
            </a:pPr>
            <a:r>
              <a:rPr lang="zh-TW" altLang="en-US" sz="2800" dirty="0" smtClean="0">
                <a:latin typeface="+mn-ea"/>
              </a:rPr>
              <a:t>  飞兮飛單翼，云兮雲無雨，乡兮鄉無郎，</a:t>
            </a:r>
            <a:endParaRPr lang="en-US" altLang="zh-TW" sz="2800" dirty="0" smtClean="0">
              <a:latin typeface="+mn-ea"/>
            </a:endParaRPr>
          </a:p>
          <a:p>
            <a:pPr algn="l">
              <a:buFontTx/>
              <a:buNone/>
              <a:defRPr/>
            </a:pPr>
            <a:r>
              <a:rPr lang="zh-TW" altLang="en-US" sz="2800" dirty="0" smtClean="0">
                <a:latin typeface="+mn-ea"/>
              </a:rPr>
              <a:t>  开关兮開關無門！</a:t>
            </a:r>
            <a:endParaRPr lang="en-US" altLang="zh-TW" sz="2800" dirty="0" smtClean="0">
              <a:latin typeface="+mn-ea"/>
            </a:endParaRPr>
          </a:p>
          <a:p>
            <a:pPr>
              <a:spcBef>
                <a:spcPts val="1800"/>
              </a:spcBef>
              <a:defRPr/>
            </a:pPr>
            <a:r>
              <a:rPr lang="zh-TW" altLang="en-US" dirty="0" smtClean="0"/>
              <a:t>書法表現中國文字之美。</a:t>
            </a:r>
            <a:endParaRPr lang="en-US" altLang="zh-TW" dirty="0" smtClean="0"/>
          </a:p>
          <a:p>
            <a:pPr lvl="1">
              <a:defRPr/>
            </a:pPr>
            <a:r>
              <a:rPr lang="zh-TW" altLang="en-US" dirty="0" smtClean="0"/>
              <a:t>對稱與美感</a:t>
            </a:r>
            <a:endParaRPr lang="en-US" altLang="zh-TW" dirty="0" smtClean="0">
              <a:latin typeface="+mn-ea"/>
            </a:endParaRPr>
          </a:p>
          <a:p>
            <a:pPr>
              <a:spcBef>
                <a:spcPts val="1800"/>
              </a:spcBef>
              <a:buFont typeface="Arial" pitchFamily="34" charset="0"/>
              <a:buChar char="•"/>
              <a:defRPr/>
            </a:pPr>
            <a:r>
              <a:rPr lang="zh-TW" altLang="en-US" dirty="0" smtClean="0"/>
              <a:t>應善用豐富的文化底蘊及台灣優勢。</a:t>
            </a:r>
            <a:endParaRPr lang="en-US" altLang="zh-TW" dirty="0" smtClean="0"/>
          </a:p>
          <a:p>
            <a:pPr>
              <a:buFontTx/>
              <a:buNone/>
              <a:defRPr/>
            </a:pPr>
            <a:endParaRPr lang="zh-TW" altLang="en-US" dirty="0"/>
          </a:p>
        </p:txBody>
      </p:sp>
      <p:pic>
        <p:nvPicPr>
          <p:cNvPr id="50181" name="Picture 2" descr="https://encrypted-tbn1.gstatic.com/images?q=tbn:ANd9GcQ6A54CSnaFWs869otM0ncaHJ1w5OnHWiCcjmQk3rH3-CEKfiu4"/>
          <p:cNvPicPr>
            <a:picLocks noChangeAspect="1" noChangeArrowheads="1"/>
          </p:cNvPicPr>
          <p:nvPr/>
        </p:nvPicPr>
        <p:blipFill>
          <a:blip r:embed="rId2" cstate="email"/>
          <a:srcRect/>
          <a:stretch>
            <a:fillRect/>
          </a:stretch>
        </p:blipFill>
        <p:spPr bwMode="auto">
          <a:xfrm>
            <a:off x="8138620" y="2980754"/>
            <a:ext cx="1136650" cy="1989138"/>
          </a:xfrm>
          <a:prstGeom prst="rect">
            <a:avLst/>
          </a:prstGeom>
          <a:noFill/>
          <a:ln w="9525">
            <a:noFill/>
            <a:miter lim="800000"/>
            <a:headEnd/>
            <a:tailEnd/>
          </a:ln>
        </p:spPr>
      </p:pic>
      <p:pic>
        <p:nvPicPr>
          <p:cNvPr id="50182" name="Picture 2" descr="http://t2.gstatic.com/images?q=tbn:ANd9GcSo3yBdd4q_xdbxnofOBvqjzBS94ny-SMQjHsDASrmmJ3NMs1dZiw">
            <a:hlinkClick r:id="rId3"/>
          </p:cNvPr>
          <p:cNvPicPr>
            <a:picLocks noChangeAspect="1" noChangeArrowheads="1"/>
          </p:cNvPicPr>
          <p:nvPr/>
        </p:nvPicPr>
        <p:blipFill>
          <a:blip r:embed="rId4" cstate="email"/>
          <a:srcRect/>
          <a:stretch>
            <a:fillRect/>
          </a:stretch>
        </p:blipFill>
        <p:spPr bwMode="auto">
          <a:xfrm>
            <a:off x="5457057" y="3789042"/>
            <a:ext cx="2443163" cy="1236663"/>
          </a:xfrm>
          <a:prstGeom prst="rect">
            <a:avLst/>
          </a:prstGeom>
          <a:noFill/>
          <a:ln w="9525">
            <a:noFill/>
            <a:miter lim="800000"/>
            <a:headEnd/>
            <a:tailEnd/>
          </a:ln>
        </p:spPr>
      </p:pic>
      <p:pic>
        <p:nvPicPr>
          <p:cNvPr id="50183" name="Picture 4" descr="https://encrypted-tbn3.gstatic.com/images?q=tbn:ANd9GcQD7crFlDT6IjDPyeYiMzRU2PHFllsVOtyz6h53vyFcVf7qOLEPfQ"/>
          <p:cNvPicPr>
            <a:picLocks noChangeAspect="1" noChangeArrowheads="1"/>
          </p:cNvPicPr>
          <p:nvPr/>
        </p:nvPicPr>
        <p:blipFill>
          <a:blip r:embed="rId5" cstate="email"/>
          <a:srcRect/>
          <a:stretch>
            <a:fillRect/>
          </a:stretch>
        </p:blipFill>
        <p:spPr bwMode="auto">
          <a:xfrm>
            <a:off x="5630370" y="260648"/>
            <a:ext cx="3076575" cy="14859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標題 1"/>
          <p:cNvSpPr>
            <a:spLocks noGrp="1"/>
          </p:cNvSpPr>
          <p:nvPr>
            <p:ph type="title"/>
          </p:nvPr>
        </p:nvSpPr>
        <p:spPr/>
        <p:txBody>
          <a:bodyPr/>
          <a:lstStyle/>
          <a:p>
            <a:pPr>
              <a:defRPr/>
            </a:pPr>
            <a:r>
              <a:rPr lang="zh-TW" altLang="en-US" dirty="0"/>
              <a:t>繁體</a:t>
            </a:r>
            <a:r>
              <a:rPr lang="en-US" dirty="0" err="1"/>
              <a:t>好學，簡字難</a:t>
            </a:r>
            <a:r>
              <a:rPr lang="zh-TW" altLang="en-US" dirty="0" smtClean="0"/>
              <a:t>學</a:t>
            </a:r>
            <a:endParaRPr lang="zh-TW" altLang="en-US" dirty="0"/>
          </a:p>
        </p:txBody>
      </p:sp>
      <p:sp>
        <p:nvSpPr>
          <p:cNvPr id="51204" name="投影片編號版面配置區 3"/>
          <p:cNvSpPr>
            <a:spLocks noGrp="1"/>
          </p:cNvSpPr>
          <p:nvPr>
            <p:ph type="sldNum" sz="quarter" idx="12"/>
          </p:nvPr>
        </p:nvSpPr>
        <p:spPr>
          <a:noFill/>
        </p:spPr>
        <p:txBody>
          <a:bodyPr/>
          <a:lstStyle/>
          <a:p>
            <a:fld id="{BF66E8DD-2A72-4797-9996-C1BB3DC5AC73}" type="slidenum">
              <a:rPr lang="en-US" altLang="zh-TW" smtClean="0"/>
              <a:pPr/>
              <a:t>71</a:t>
            </a:fld>
            <a:endParaRPr lang="en-US" altLang="zh-TW" smtClean="0"/>
          </a:p>
        </p:txBody>
      </p:sp>
      <p:sp>
        <p:nvSpPr>
          <p:cNvPr id="3" name="內容版面配置區 2"/>
          <p:cNvSpPr>
            <a:spLocks noGrp="1"/>
          </p:cNvSpPr>
          <p:nvPr>
            <p:ph idx="4294967295"/>
          </p:nvPr>
        </p:nvSpPr>
        <p:spPr>
          <a:xfrm>
            <a:off x="0" y="1196975"/>
            <a:ext cx="8915400" cy="4525963"/>
          </a:xfrm>
          <a:prstGeom prst="rect">
            <a:avLst/>
          </a:prstGeom>
        </p:spPr>
        <p:txBody>
          <a:bodyPr>
            <a:normAutofit fontScale="92500" lnSpcReduction="10000"/>
          </a:bodyPr>
          <a:lstStyle/>
          <a:p>
            <a:pPr algn="l">
              <a:defRPr/>
            </a:pPr>
            <a:r>
              <a:rPr lang="zh-TW" altLang="en-US" dirty="0" smtClean="0"/>
              <a:t>傳統字：門、開、關</a:t>
            </a:r>
          </a:p>
          <a:p>
            <a:pPr algn="l">
              <a:defRPr/>
            </a:pPr>
            <a:r>
              <a:rPr lang="zh-TW" altLang="en-US" dirty="0" smtClean="0"/>
              <a:t>簡化字：门、开、关</a:t>
            </a:r>
          </a:p>
          <a:p>
            <a:pPr algn="l">
              <a:defRPr/>
            </a:pPr>
            <a:r>
              <a:rPr lang="zh-TW" altLang="en-US" dirty="0" smtClean="0"/>
              <a:t>傳統字：葉、諜、蝶、碟</a:t>
            </a:r>
          </a:p>
          <a:p>
            <a:pPr algn="l">
              <a:defRPr/>
            </a:pPr>
            <a:r>
              <a:rPr lang="zh-TW" altLang="en-US" dirty="0" smtClean="0"/>
              <a:t>簡化字：叶、谍、蝶、碟</a:t>
            </a:r>
            <a:endParaRPr lang="en-US" altLang="zh-TW" dirty="0" smtClean="0"/>
          </a:p>
          <a:p>
            <a:pPr algn="l">
              <a:defRPr/>
            </a:pPr>
            <a:r>
              <a:rPr lang="zh-TW" altLang="en-US" dirty="0" smtClean="0"/>
              <a:t>傳統字：構、購、講、媾、溝</a:t>
            </a:r>
          </a:p>
          <a:p>
            <a:pPr algn="l">
              <a:defRPr/>
            </a:pPr>
            <a:r>
              <a:rPr lang="zh-TW" altLang="en-US" dirty="0" smtClean="0"/>
              <a:t>簡化字：构、购、讲、媾、沟</a:t>
            </a:r>
            <a:endParaRPr lang="en-US" altLang="zh-TW" dirty="0" smtClean="0"/>
          </a:p>
          <a:p>
            <a:pPr algn="l">
              <a:defRPr/>
            </a:pPr>
            <a:r>
              <a:rPr lang="zh-TW" altLang="en-US" dirty="0" smtClean="0"/>
              <a:t>造字的邏輯不見了。簡字導致學習的負荷增加。</a:t>
            </a:r>
            <a:endParaRPr lang="en-US" altLang="zh-TW" dirty="0" smtClean="0"/>
          </a:p>
          <a:p>
            <a:pPr algn="l">
              <a:defRPr/>
            </a:pPr>
            <a:r>
              <a:rPr lang="zh-TW" altLang="en-US" dirty="0" smtClean="0"/>
              <a:t>在簡字裡面經常看不出某些字原來曾經是一家人。而且</a:t>
            </a:r>
            <a:r>
              <a:rPr lang="en-US" dirty="0" smtClean="0"/>
              <a:t> </a:t>
            </a:r>
            <a:r>
              <a:rPr lang="zh-TW" altLang="en-US" dirty="0" smtClean="0"/>
              <a:t>亂點鴛鴦譜，讲成了进的親戚。</a:t>
            </a:r>
            <a:endParaRPr lang="zh-TW" altLang="en-US" dirty="0"/>
          </a:p>
        </p:txBody>
      </p:sp>
      <p:pic>
        <p:nvPicPr>
          <p:cNvPr id="51205" name="Picture 2" descr="漢字的故事(平裝)|林西莉(Cecilia Lindqvist)著; 李之義譯|9789867415899|貓頭鷹出版"/>
          <p:cNvPicPr>
            <a:picLocks noChangeAspect="1" noChangeArrowheads="1"/>
          </p:cNvPicPr>
          <p:nvPr/>
        </p:nvPicPr>
        <p:blipFill>
          <a:blip r:embed="rId2" cstate="email"/>
          <a:srcRect/>
          <a:stretch>
            <a:fillRect/>
          </a:stretch>
        </p:blipFill>
        <p:spPr bwMode="auto">
          <a:xfrm>
            <a:off x="6596063" y="928688"/>
            <a:ext cx="2533650" cy="34290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photos-g.ak.fbcdn.net/hphotos-ak-prn2/t1/1888530_696780040367988_464844497_n.jpg"/>
          <p:cNvPicPr>
            <a:picLocks noChangeAspect="1" noChangeArrowheads="1"/>
          </p:cNvPicPr>
          <p:nvPr/>
        </p:nvPicPr>
        <p:blipFill>
          <a:blip r:embed="rId2" cstate="email"/>
          <a:srcRect/>
          <a:stretch>
            <a:fillRect/>
          </a:stretch>
        </p:blipFill>
        <p:spPr bwMode="auto">
          <a:xfrm>
            <a:off x="6865462" y="2996952"/>
            <a:ext cx="2881312" cy="3429000"/>
          </a:xfrm>
          <a:prstGeom prst="rect">
            <a:avLst/>
          </a:prstGeom>
          <a:noFill/>
          <a:ln w="9525">
            <a:noFill/>
            <a:miter lim="800000"/>
            <a:headEnd/>
            <a:tailEnd/>
          </a:ln>
        </p:spPr>
      </p:pic>
      <p:pic>
        <p:nvPicPr>
          <p:cNvPr id="52227" name="Picture 4" descr="http://www.seietw.org/sites/seietw.org/files/imagecache/info_thumbnail/image/info/250x80.png"/>
          <p:cNvPicPr>
            <a:picLocks noChangeAspect="1" noChangeArrowheads="1"/>
          </p:cNvPicPr>
          <p:nvPr/>
        </p:nvPicPr>
        <p:blipFill>
          <a:blip r:embed="rId3" cstate="email"/>
          <a:srcRect/>
          <a:stretch>
            <a:fillRect/>
          </a:stretch>
        </p:blipFill>
        <p:spPr bwMode="auto">
          <a:xfrm>
            <a:off x="6865462" y="2616415"/>
            <a:ext cx="2881312" cy="1143000"/>
          </a:xfrm>
          <a:prstGeom prst="rect">
            <a:avLst/>
          </a:prstGeom>
          <a:noFill/>
          <a:ln w="9525">
            <a:noFill/>
            <a:miter lim="800000"/>
            <a:headEnd/>
            <a:tailEnd/>
          </a:ln>
        </p:spPr>
      </p:pic>
      <p:sp>
        <p:nvSpPr>
          <p:cNvPr id="52228" name="標題 1"/>
          <p:cNvSpPr>
            <a:spLocks noGrp="1"/>
          </p:cNvSpPr>
          <p:nvPr>
            <p:ph type="title"/>
          </p:nvPr>
        </p:nvSpPr>
        <p:spPr/>
        <p:txBody>
          <a:bodyPr/>
          <a:lstStyle/>
          <a:p>
            <a:pPr>
              <a:defRPr/>
            </a:pPr>
            <a:r>
              <a:rPr lang="zh-TW" altLang="en-US" dirty="0"/>
              <a:t>台灣優勢</a:t>
            </a:r>
          </a:p>
        </p:txBody>
      </p:sp>
      <p:sp>
        <p:nvSpPr>
          <p:cNvPr id="52230" name="投影片編號版面配置區 3"/>
          <p:cNvSpPr>
            <a:spLocks noGrp="1"/>
          </p:cNvSpPr>
          <p:nvPr>
            <p:ph type="sldNum" sz="quarter" idx="12"/>
          </p:nvPr>
        </p:nvSpPr>
        <p:spPr>
          <a:xfrm>
            <a:off x="7498736" y="6326430"/>
            <a:ext cx="2311400" cy="365125"/>
          </a:xfrm>
          <a:noFill/>
        </p:spPr>
        <p:txBody>
          <a:bodyPr/>
          <a:lstStyle/>
          <a:p>
            <a:fld id="{1D1DCBCF-87F4-43E2-98A9-19F86A49F3B1}" type="slidenum">
              <a:rPr lang="en-US" altLang="zh-TW" smtClean="0"/>
              <a:pPr/>
              <a:t>72</a:t>
            </a:fld>
            <a:endParaRPr lang="en-US" altLang="zh-TW" smtClean="0"/>
          </a:p>
        </p:txBody>
      </p:sp>
      <p:sp>
        <p:nvSpPr>
          <p:cNvPr id="52229" name="內容版面配置區 2"/>
          <p:cNvSpPr>
            <a:spLocks noGrp="1"/>
          </p:cNvSpPr>
          <p:nvPr>
            <p:ph idx="4294967295"/>
          </p:nvPr>
        </p:nvSpPr>
        <p:spPr>
          <a:xfrm>
            <a:off x="272480" y="1196975"/>
            <a:ext cx="8642920" cy="4525963"/>
          </a:xfrm>
          <a:prstGeom prst="rect">
            <a:avLst/>
          </a:prstGeom>
        </p:spPr>
        <p:txBody>
          <a:bodyPr/>
          <a:lstStyle/>
          <a:p>
            <a:r>
              <a:rPr lang="zh-TW" altLang="en-US" dirty="0" smtClean="0"/>
              <a:t>台灣最美的風景是人</a:t>
            </a:r>
            <a:endParaRPr lang="en-US" altLang="zh-TW" dirty="0" smtClean="0"/>
          </a:p>
          <a:p>
            <a:r>
              <a:rPr lang="zh-TW" altLang="en-US" dirty="0" smtClean="0"/>
              <a:t>中華文化的保留地</a:t>
            </a:r>
            <a:endParaRPr lang="en-US" altLang="zh-TW" dirty="0" smtClean="0"/>
          </a:p>
          <a:p>
            <a:r>
              <a:rPr lang="zh-TW" altLang="en-US" dirty="0" smtClean="0"/>
              <a:t>普世價值</a:t>
            </a:r>
            <a:r>
              <a:rPr lang="en-US" altLang="zh-TW" dirty="0" smtClean="0"/>
              <a:t>--</a:t>
            </a:r>
            <a:r>
              <a:rPr lang="zh-TW" altLang="en-US" dirty="0" smtClean="0"/>
              <a:t>民主、自由、人權的實現地</a:t>
            </a:r>
            <a:endParaRPr lang="en-US" altLang="zh-TW" dirty="0" smtClean="0"/>
          </a:p>
          <a:p>
            <a:r>
              <a:rPr lang="zh-TW" altLang="en-US" dirty="0" smtClean="0"/>
              <a:t>誠信與慈悲的人格</a:t>
            </a:r>
            <a:endParaRPr lang="en-US" altLang="zh-TW" dirty="0" smtClean="0"/>
          </a:p>
          <a:p>
            <a:r>
              <a:rPr lang="zh-TW" altLang="en-US" dirty="0" smtClean="0"/>
              <a:t>以人為本的服務</a:t>
            </a:r>
            <a:endParaRPr lang="en-US" altLang="zh-TW" dirty="0" smtClean="0"/>
          </a:p>
          <a:p>
            <a:r>
              <a:rPr lang="zh-TW" altLang="en-US" dirty="0" smtClean="0"/>
              <a:t>頭腦靈活、創新突破</a:t>
            </a:r>
            <a:endParaRPr lang="en-US" altLang="zh-TW" dirty="0" smtClean="0"/>
          </a:p>
          <a:p>
            <a:r>
              <a:rPr lang="zh-TW" altLang="en-US" dirty="0" smtClean="0"/>
              <a:t>移民精神、勤勞努力</a:t>
            </a:r>
            <a:endParaRPr lang="en-US" altLang="zh-TW" dirty="0" smtClean="0"/>
          </a:p>
          <a:p>
            <a:endParaRPr lang="en-US" altLang="zh-TW" dirty="0" smtClean="0"/>
          </a:p>
          <a:p>
            <a:endParaRPr lang="en-US" altLang="zh-TW" dirty="0" smtClean="0"/>
          </a:p>
        </p:txBody>
      </p:sp>
      <p:pic>
        <p:nvPicPr>
          <p:cNvPr id="52231" name="Picture 6" descr="http://4.bp.blogspot.com/_nWpwm6lhWUs/SKHxCwMBInI/AAAAAAAADls/3nmE7cLeZ2s/s400/Tawain+Touch+your+heart.png"/>
          <p:cNvPicPr>
            <a:picLocks noChangeAspect="1" noChangeArrowheads="1"/>
          </p:cNvPicPr>
          <p:nvPr/>
        </p:nvPicPr>
        <p:blipFill>
          <a:blip r:embed="rId4" cstate="email"/>
          <a:srcRect/>
          <a:stretch>
            <a:fillRect/>
          </a:stretch>
        </p:blipFill>
        <p:spPr bwMode="auto">
          <a:xfrm>
            <a:off x="6897218" y="995687"/>
            <a:ext cx="2390775" cy="1466850"/>
          </a:xfrm>
          <a:prstGeom prst="rect">
            <a:avLst/>
          </a:prstGeom>
          <a:noFill/>
          <a:ln w="9525">
            <a:noFill/>
            <a:miter lim="800000"/>
            <a:headEnd/>
            <a:tailEnd/>
          </a:ln>
        </p:spPr>
      </p:pic>
      <p:pic>
        <p:nvPicPr>
          <p:cNvPr id="52232" name="Picture 8" descr="http://www.mittw.org.tw/images/home-logo.gif"/>
          <p:cNvPicPr>
            <a:picLocks noChangeAspect="1" noChangeArrowheads="1"/>
          </p:cNvPicPr>
          <p:nvPr/>
        </p:nvPicPr>
        <p:blipFill>
          <a:blip r:embed="rId5" cstate="email"/>
          <a:srcRect/>
          <a:stretch>
            <a:fillRect/>
          </a:stretch>
        </p:blipFill>
        <p:spPr bwMode="auto">
          <a:xfrm>
            <a:off x="4592960" y="1077483"/>
            <a:ext cx="1809750" cy="1076325"/>
          </a:xfrm>
          <a:prstGeom prst="rect">
            <a:avLst/>
          </a:prstGeom>
          <a:noFill/>
          <a:ln w="9525">
            <a:noFill/>
            <a:miter lim="800000"/>
            <a:headEnd/>
            <a:tailEnd/>
          </a:ln>
        </p:spPr>
      </p:pic>
      <p:pic>
        <p:nvPicPr>
          <p:cNvPr id="52233" name="Picture 6" descr="http://paper.udn.com/udnpaper/POI0026/245095/web/45980.jpg"/>
          <p:cNvPicPr>
            <a:picLocks noChangeAspect="1" noChangeArrowheads="1"/>
          </p:cNvPicPr>
          <p:nvPr/>
        </p:nvPicPr>
        <p:blipFill>
          <a:blip r:embed="rId6" cstate="email">
            <a:clrChange>
              <a:clrFrom>
                <a:srgbClr val="FFFFFF"/>
              </a:clrFrom>
              <a:clrTo>
                <a:srgbClr val="FFFFFF">
                  <a:alpha val="0"/>
                </a:srgbClr>
              </a:clrTo>
            </a:clrChange>
          </a:blip>
          <a:srcRect/>
          <a:stretch>
            <a:fillRect/>
          </a:stretch>
        </p:blipFill>
        <p:spPr bwMode="auto">
          <a:xfrm>
            <a:off x="4560412" y="2773773"/>
            <a:ext cx="2305050" cy="3151188"/>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1"/>
          <p:cNvSpPr txBox="1"/>
          <p:nvPr/>
        </p:nvSpPr>
        <p:spPr>
          <a:xfrm>
            <a:off x="1442610" y="332658"/>
            <a:ext cx="6942771" cy="830997"/>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kumimoji="0" lang="zh-TW" altLang="en-US" sz="4800" b="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微軟正黑體" pitchFamily="34" charset="-120"/>
                <a:ea typeface="微軟正黑體" pitchFamily="34" charset="-120"/>
                <a:cs typeface="经典繁仿黑" pitchFamily="49" charset="-122"/>
              </a:rPr>
              <a:t>簡報結束 敬請指教</a:t>
            </a:r>
            <a:endParaRPr kumimoji="0" lang="zh-CN" altLang="en-US" sz="4800" b="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微軟正黑體" pitchFamily="34" charset="-120"/>
              <a:ea typeface="微軟正黑體" pitchFamily="34" charset="-120"/>
              <a:cs typeface="经典繁仿黑" pitchFamily="49" charset="-122"/>
            </a:endParaRPr>
          </a:p>
        </p:txBody>
      </p:sp>
      <p:cxnSp>
        <p:nvCxnSpPr>
          <p:cNvPr id="11" name="直接连接符 3"/>
          <p:cNvCxnSpPr/>
          <p:nvPr/>
        </p:nvCxnSpPr>
        <p:spPr>
          <a:xfrm>
            <a:off x="1520620" y="1311275"/>
            <a:ext cx="6864763" cy="0"/>
          </a:xfrm>
          <a:prstGeom prst="line">
            <a:avLst/>
          </a:prstGeom>
          <a:noFill/>
          <a:ln w="9525" cap="flat" cmpd="sng" algn="ctr">
            <a:gradFill flip="none" rotWithShape="1">
              <a:gsLst>
                <a:gs pos="0">
                  <a:srgbClr val="4F81BD">
                    <a:tint val="66000"/>
                    <a:satMod val="160000"/>
                    <a:alpha val="0"/>
                  </a:srgbClr>
                </a:gs>
                <a:gs pos="79000">
                  <a:srgbClr val="EEECE1">
                    <a:lumMod val="25000"/>
                  </a:srgbClr>
                </a:gs>
                <a:gs pos="19000">
                  <a:srgbClr val="EEECE1">
                    <a:lumMod val="25000"/>
                  </a:srgbClr>
                </a:gs>
                <a:gs pos="100000">
                  <a:srgbClr val="4F81BD">
                    <a:tint val="23500"/>
                    <a:satMod val="160000"/>
                    <a:alpha val="0"/>
                  </a:srgbClr>
                </a:gs>
              </a:gsLst>
              <a:lin ang="0" scaled="1"/>
              <a:tileRect/>
            </a:gradFill>
            <a:prstDash val="solid"/>
          </a:ln>
          <a:effectLst/>
        </p:spPr>
      </p:cxnSp>
      <p:sp>
        <p:nvSpPr>
          <p:cNvPr id="93188" name="矩形 9"/>
          <p:cNvSpPr>
            <a:spLocks noChangeArrowheads="1"/>
          </p:cNvSpPr>
          <p:nvPr/>
        </p:nvSpPr>
        <p:spPr bwMode="auto">
          <a:xfrm>
            <a:off x="5529065" y="2067779"/>
            <a:ext cx="2602764"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kumimoji="0" lang="en-US" altLang="zh-TW" sz="2000" b="1">
                <a:solidFill>
                  <a:srgbClr val="0F3F9B"/>
                </a:solidFill>
                <a:ea typeface="標楷體" pitchFamily="65" charset="-120"/>
              </a:rPr>
              <a:t>http://www.tier.org.tw</a:t>
            </a:r>
            <a:endParaRPr kumimoji="0" lang="zh-TW" altLang="en-US" sz="2000" b="1">
              <a:solidFill>
                <a:srgbClr val="0F3F9B"/>
              </a:solidFill>
              <a:ea typeface="標楷體" pitchFamily="65" charset="-120"/>
            </a:endParaRPr>
          </a:p>
        </p:txBody>
      </p:sp>
      <p:sp>
        <p:nvSpPr>
          <p:cNvPr id="13" name="文字方塊 12"/>
          <p:cNvSpPr txBox="1"/>
          <p:nvPr/>
        </p:nvSpPr>
        <p:spPr>
          <a:xfrm>
            <a:off x="5484941" y="1542597"/>
            <a:ext cx="2028225" cy="584775"/>
          </a:xfrm>
          <a:prstGeom prst="rect">
            <a:avLst/>
          </a:prstGeom>
          <a:noFill/>
        </p:spPr>
        <p:txBody>
          <a:bodyPr>
            <a:spAutoFit/>
          </a:bodyPr>
          <a:lstStyle/>
          <a:p>
            <a:pPr fontAlgn="auto">
              <a:spcBef>
                <a:spcPts val="0"/>
              </a:spcBef>
              <a:spcAft>
                <a:spcPts val="0"/>
              </a:spcAft>
              <a:defRPr/>
            </a:pPr>
            <a:r>
              <a:rPr kumimoji="0" lang="en-US" altLang="zh-TW" sz="3200" b="1" kern="0" spc="300" dirty="0">
                <a:ln w="11430" cmpd="sng">
                  <a:solidFill>
                    <a:srgbClr val="4F81BD">
                      <a:tint val="10000"/>
                    </a:srgbClr>
                  </a:solidFill>
                  <a:prstDash val="solid"/>
                  <a:miter lim="800000"/>
                </a:ln>
                <a:gradFill>
                  <a:gsLst>
                    <a:gs pos="10000">
                      <a:srgbClr val="4F81BD">
                        <a:tint val="83000"/>
                        <a:shade val="100000"/>
                        <a:satMod val="200000"/>
                      </a:srgbClr>
                    </a:gs>
                    <a:gs pos="75000">
                      <a:srgbClr val="4F81BD">
                        <a:tint val="100000"/>
                        <a:shade val="50000"/>
                        <a:satMod val="150000"/>
                      </a:srgbClr>
                    </a:gs>
                  </a:gsLst>
                  <a:lin ang="5400000"/>
                </a:gradFill>
                <a:effectLst>
                  <a:glow rad="45500">
                    <a:srgbClr val="4F81BD">
                      <a:satMod val="220000"/>
                      <a:alpha val="35000"/>
                    </a:srgbClr>
                  </a:glow>
                </a:effectLst>
                <a:ea typeface="+mn-ea"/>
                <a:cs typeface="Arial" pitchFamily="34" charset="0"/>
              </a:rPr>
              <a:t>TIER</a:t>
            </a:r>
            <a:endParaRPr kumimoji="0" lang="zh-TW" altLang="en-US" sz="3200" b="1" kern="0" spc="300" dirty="0">
              <a:ln w="11430" cmpd="sng">
                <a:solidFill>
                  <a:srgbClr val="4F81BD">
                    <a:tint val="10000"/>
                  </a:srgbClr>
                </a:solidFill>
                <a:prstDash val="solid"/>
                <a:miter lim="800000"/>
              </a:ln>
              <a:gradFill>
                <a:gsLst>
                  <a:gs pos="10000">
                    <a:srgbClr val="4F81BD">
                      <a:tint val="83000"/>
                      <a:shade val="100000"/>
                      <a:satMod val="200000"/>
                    </a:srgbClr>
                  </a:gs>
                  <a:gs pos="75000">
                    <a:srgbClr val="4F81BD">
                      <a:tint val="100000"/>
                      <a:shade val="50000"/>
                      <a:satMod val="150000"/>
                    </a:srgbClr>
                  </a:gs>
                </a:gsLst>
                <a:lin ang="5400000"/>
              </a:gradFill>
              <a:effectLst>
                <a:glow rad="45500">
                  <a:srgbClr val="4F81BD">
                    <a:satMod val="220000"/>
                    <a:alpha val="35000"/>
                  </a:srgbClr>
                </a:glow>
              </a:effectLst>
              <a:ea typeface="+mn-ea"/>
              <a:cs typeface="Arial" pitchFamily="34" charset="0"/>
            </a:endParaRPr>
          </a:p>
        </p:txBody>
      </p:sp>
      <p:sp>
        <p:nvSpPr>
          <p:cNvPr id="4" name="矩形 3"/>
          <p:cNvSpPr/>
          <p:nvPr/>
        </p:nvSpPr>
        <p:spPr>
          <a:xfrm>
            <a:off x="896012" y="6218241"/>
            <a:ext cx="7800975" cy="306387"/>
          </a:xfrm>
          <a:prstGeom prst="rect">
            <a:avLst/>
          </a:prstGeom>
        </p:spPr>
        <p:txBody>
          <a:bodyPr>
            <a:spAutoFit/>
          </a:bodyPr>
          <a:lstStyle/>
          <a:p>
            <a:pPr algn="ctr" fontAlgn="auto">
              <a:spcBef>
                <a:spcPts val="0"/>
              </a:spcBef>
              <a:spcAft>
                <a:spcPts val="0"/>
              </a:spcAft>
              <a:defRPr/>
            </a:pPr>
            <a:r>
              <a:rPr kumimoji="0" lang="en-US" altLang="zh-TW" sz="1400" dirty="0">
                <a:solidFill>
                  <a:schemeClr val="tx1">
                    <a:lumMod val="65000"/>
                    <a:lumOff val="35000"/>
                  </a:schemeClr>
                </a:solidFill>
                <a:latin typeface="+mn-lt"/>
                <a:ea typeface="+mn-ea"/>
              </a:rPr>
              <a:t>Copyright © 2015 Taiwan Institute of Economic Research. All rights reserved.</a:t>
            </a:r>
            <a:endParaRPr kumimoji="0" lang="zh-TW" altLang="en-US" sz="1400" dirty="0">
              <a:solidFill>
                <a:schemeClr val="tx1">
                  <a:lumMod val="65000"/>
                  <a:lumOff val="35000"/>
                </a:schemeClr>
              </a:solidFill>
              <a:latin typeface="+mn-lt"/>
              <a:ea typeface="+mn-ea"/>
            </a:endParaRPr>
          </a:p>
        </p:txBody>
      </p:sp>
    </p:spTree>
    <p:extLst>
      <p:ext uri="{BB962C8B-B14F-4D97-AF65-F5344CB8AC3E}">
        <p14:creationId xmlns:p14="http://schemas.microsoft.com/office/powerpoint/2010/main" val="3231937422"/>
      </p:ext>
    </p:extLst>
  </p:cSld>
  <p:clrMapOvr>
    <a:masterClrMapping/>
  </p:clrMapOvr>
  <p:transition spd="slow">
    <p:dissolve/>
  </p:transition>
  <p:timing>
    <p:tnLst>
      <p:par>
        <p:cTn id="1" dur="indefinite" restart="never" nodeType="tmRoot"/>
      </p:par>
    </p:tnLst>
  </p:timing>
</p:sld>
</file>

<file path=ppt/theme/theme1.xml><?xml version="1.0" encoding="utf-8"?>
<a:theme xmlns:a="http://schemas.openxmlformats.org/drawingml/2006/main" name="8_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自訂 1">
      <a:majorFont>
        <a:latin typeface="Arial"/>
        <a:ea typeface="新細明體"/>
        <a:cs typeface=""/>
      </a:majorFont>
      <a:minorFont>
        <a:latin typeface="Arial"/>
        <a:ea typeface="微軟正黑體"/>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22351</TotalTime>
  <Words>3392</Words>
  <Application>Microsoft Office PowerPoint</Application>
  <PresentationFormat>A4 紙張 (210x297 公釐)</PresentationFormat>
  <Paragraphs>617</Paragraphs>
  <Slides>74</Slides>
  <Notes>15</Notes>
  <HiddenSlides>0</HiddenSlides>
  <MMClips>0</MMClips>
  <ScaleCrop>false</ScaleCrop>
  <HeadingPairs>
    <vt:vector size="10" baseType="variant">
      <vt:variant>
        <vt:lpstr>使用字型</vt:lpstr>
      </vt:variant>
      <vt:variant>
        <vt:i4>14</vt:i4>
      </vt:variant>
      <vt:variant>
        <vt:lpstr>佈景主題</vt:lpstr>
      </vt:variant>
      <vt:variant>
        <vt:i4>1</vt:i4>
      </vt:variant>
      <vt:variant>
        <vt:lpstr>連結</vt:lpstr>
      </vt:variant>
      <vt:variant>
        <vt:i4>33</vt:i4>
      </vt:variant>
      <vt:variant>
        <vt:lpstr>內嵌 OLE 伺服程式</vt:lpstr>
      </vt:variant>
      <vt:variant>
        <vt:i4>2</vt:i4>
      </vt:variant>
      <vt:variant>
        <vt:lpstr>投影片標題</vt:lpstr>
      </vt:variant>
      <vt:variant>
        <vt:i4>74</vt:i4>
      </vt:variant>
    </vt:vector>
  </HeadingPairs>
  <TitlesOfParts>
    <vt:vector size="124" baseType="lpstr">
      <vt:lpstr>돋움</vt:lpstr>
      <vt:lpstr>굴림</vt:lpstr>
      <vt:lpstr>Meiryo</vt:lpstr>
      <vt:lpstr>经典繁仿黑</vt:lpstr>
      <vt:lpstr>華康中圓體</vt:lpstr>
      <vt:lpstr>微軟正黑體</vt:lpstr>
      <vt:lpstr>新細明體</vt:lpstr>
      <vt:lpstr>標楷體</vt:lpstr>
      <vt:lpstr>Arial</vt:lpstr>
      <vt:lpstr>Arial Black</vt:lpstr>
      <vt:lpstr>Calibri</vt:lpstr>
      <vt:lpstr>Times New Roman</vt:lpstr>
      <vt:lpstr>Verdana</vt:lpstr>
      <vt:lpstr>Wingdings</vt:lpstr>
      <vt:lpstr>8_Office 佈景主題</vt:lpstr>
      <vt:lpstr>D:\如\chang\景氣月報圖\03-07相容版\國外預測機構2010年2003.xls!2015!R1C1:R23C13</vt:lpstr>
      <vt:lpstr>D:\如\chang\景氣月報圖\03-07相容版\營業氣候測驗點(2006).xls!製造業![營業氣候測驗點(2006).xls]製造業 圖表 3-1</vt:lpstr>
      <vt:lpstr>D:\如\chang\景氣月報圖\03-07相容版\國內各機構預測表2007.xls!隔年!R1C1:R11C13</vt:lpstr>
      <vt:lpstr>D:\如\chang\景氣月報圖\預測數值\公式2012(年度).xlsx!簡報圖(年度)![公式2012(年度).xlsx]簡報圖(年度) 圖表 1</vt:lpstr>
      <vt:lpstr>D:\如\chang\投影片資料\2007版\國際.xlsx!GDP![國際.xlsx]GDP 圖表 5</vt:lpstr>
      <vt:lpstr>D:\如\chang\投影片資料\2007版\國際.xlsx!GDP![國際.xlsx]GDP 圖表 6</vt:lpstr>
      <vt:lpstr>D:\如\chang\投影片資料\2007版\國際.xlsx!GDP![國際.xlsx]GDP 圖表 7</vt:lpstr>
      <vt:lpstr>D:\如\chang\投影片資料\2007版\國際.xlsx!GDP![國際.xlsx]GDP 圖表 13</vt:lpstr>
      <vt:lpstr>D:\如\chang\投影片資料\2007版\國際.xlsx!GDP![國際.xlsx]GDP 圖表 11</vt:lpstr>
      <vt:lpstr>D:\如\chang\投影片資料\2007版\國際.xlsx!GDP![國際.xlsx]GDP 圖表 12</vt:lpstr>
      <vt:lpstr>D:\如\chang\投影片資料\2007版\國際.xlsx!GDP![國際.xlsx]GDP 圖表 10</vt:lpstr>
      <vt:lpstr>D:\如\chang\投影片資料\2007版\國際.xlsx!GDP![國際.xlsx]GDP 圖表 9</vt:lpstr>
      <vt:lpstr>D:\如\chang\投影片資料\2007版\國際.xlsx!GDP![國際.xlsx]GDP 圖表 8</vt:lpstr>
      <vt:lpstr>D:\如\chang\投影片資料\2007版\國際.xlsx!GDP![國際.xlsx]GDP 圖表 9</vt:lpstr>
      <vt:lpstr>D:\如\chang\投影片資料\2007版\國際.xlsx!GDP![國際.xlsx]GDP 圖表 10</vt:lpstr>
      <vt:lpstr>D:\如\chang\投影片資料\2007版\國際.xlsx!貿易![國際.xlsx]貿易 圖表 2</vt:lpstr>
      <vt:lpstr>D:\如\chang\投影片資料\2007版\國際.xlsx!GDP![國際.xlsx]GDP 圖表 24</vt:lpstr>
      <vt:lpstr>D:\如\chang\投影片資料\2007版\國際.xlsx!GDP![國際.xlsx]GDP 圖表 26</vt:lpstr>
      <vt:lpstr>D:\如\chang\投影片資料\2007版\國際.xlsx!GDP![國際.xlsx]GDP 圖表 27</vt:lpstr>
      <vt:lpstr>D:\如\chang\投影片資料\2007版\國際.xlsx!貿易![國際.xlsx]貿易 圖表 1</vt:lpstr>
      <vt:lpstr>D:\如\chang\投影片資料\2007版\國際.xlsx!中國![國際.xlsx]中國 圖表 1</vt:lpstr>
      <vt:lpstr>D:\如\chang\投影片資料\2007版\國際.xlsx!中國![國際.xlsx]中國 圖表 3</vt:lpstr>
      <vt:lpstr>D:\如\chang\投影片資料\2007版\國際.xlsx!中國![國際.xlsx]中國 圖表 2</vt:lpstr>
      <vt:lpstr>D:\如\chang\投影片資料\2007版\國際.xlsx!貿易![國際.xlsx]貿易 圖表 3</vt:lpstr>
      <vt:lpstr>D:\如\chang\投影片資料\2007版\國內.xlsx!貿易1![國內.xlsx]貿易1 圖表 1</vt:lpstr>
      <vt:lpstr>D:\如\chang\投影片資料\2007版\國內.xlsx!貿易2![國內.xlsx]貿易2 圖表 1</vt:lpstr>
      <vt:lpstr>D:\如\chang\投影片資料\2007版\國內.xlsx!貿易2![國內.xlsx]貿易2 圖表 2</vt:lpstr>
      <vt:lpstr>D:\如\chang\投影片資料\2007版\國內.xlsx!失業率![國內.xlsx]失業率 圖表 4</vt:lpstr>
      <vt:lpstr>D:\如\chang\投影片資料\2007版\國內.xlsx!商業![國內.xlsx]商業 圖表 4</vt:lpstr>
      <vt:lpstr>D:\如\chang\投影片資料\2007版\國內.xlsx!物價![國內.xlsx]物價 圖表 1</vt:lpstr>
      <vt:lpstr>D:\如\chang\投影片資料\2007版\國內.xlsx!物價![國內.xlsx]物價 圖表 5</vt:lpstr>
      <vt:lpstr>D:\如\chang\投影片資料\2007版\利率及股價.xlsx!匯率![利率及股價.xlsx]匯率 圖表 3</vt:lpstr>
      <vt:lpstr>D:\如\chang\投影片資料\2007版\利率及股價.xlsx!利率![利率及股價.xlsx]利率 圖表 3</vt:lpstr>
      <vt:lpstr>多媒體項目</vt:lpstr>
      <vt:lpstr>Microsoft Excel 97-2003 Worksheet</vt:lpstr>
      <vt:lpstr>全球經濟動向與台灣發展機會</vt:lpstr>
      <vt:lpstr>全球經濟動向與台灣發展機會</vt:lpstr>
      <vt:lpstr>主講人簡歷</vt:lpstr>
      <vt:lpstr>大  綱</vt:lpstr>
      <vt:lpstr>2015</vt:lpstr>
      <vt:lpstr>2015年</vt:lpstr>
      <vt:lpstr>主要機構對全球經濟預測</vt:lpstr>
      <vt:lpstr>最近1年景氣對策信號</vt:lpstr>
      <vt:lpstr>台經院營業氣候測驗點(2013/1-2015/1)</vt:lpstr>
      <vt:lpstr>PowerPoint 簡報</vt:lpstr>
      <vt:lpstr>國內各機構總體經濟指標預測</vt:lpstr>
      <vt:lpstr>台經院預測經濟成長率走勢</vt:lpstr>
      <vt:lpstr>PowerPoint 簡報</vt:lpstr>
      <vt:lpstr>美  洲</vt:lpstr>
      <vt:lpstr>2008 金融海嘯</vt:lpstr>
      <vt:lpstr>美國救經濟: QE(量化寬鬆)政策</vt:lpstr>
      <vt:lpstr>QE政策有後遺症</vt:lpstr>
      <vt:lpstr>佔領華爾街運動</vt:lpstr>
      <vt:lpstr>PowerPoint 簡報</vt:lpstr>
      <vt:lpstr>美國經濟數據</vt:lpstr>
      <vt:lpstr>歐  洲</vt:lpstr>
      <vt:lpstr>歐債危機</vt:lpstr>
      <vt:lpstr>財政問題為歐洲主權債務危機發生之要因</vt:lpstr>
      <vt:lpstr>歐盟救經濟:撙節支出</vt:lpstr>
      <vt:lpstr>德國的看法</vt:lpstr>
      <vt:lpstr>歐盟、歐元區的形成</vt:lpstr>
      <vt:lpstr>PowerPoint 簡報</vt:lpstr>
      <vt:lpstr>歐洲變局</vt:lpstr>
      <vt:lpstr>歐元區經濟數據</vt:lpstr>
      <vt:lpstr>PowerPoint 簡報</vt:lpstr>
      <vt:lpstr>PowerPoint 簡報</vt:lpstr>
      <vt:lpstr>PowerPoint 簡報</vt:lpstr>
      <vt:lpstr>PowerPoint 簡報</vt:lpstr>
      <vt:lpstr>亞  洲</vt:lpstr>
      <vt:lpstr>日本失落二十年及安倍三箭</vt:lpstr>
      <vt:lpstr>PowerPoint 簡報</vt:lpstr>
      <vt:lpstr>日本經濟數據</vt:lpstr>
      <vt:lpstr>韓國</vt:lpstr>
      <vt:lpstr>韓國經濟數據</vt:lpstr>
      <vt:lpstr>轉型升級</vt:lpstr>
      <vt:lpstr>PowerPoint 簡報</vt:lpstr>
      <vt:lpstr>東南亞是亮點</vt:lpstr>
      <vt:lpstr>中國大陸</vt:lpstr>
      <vt:lpstr>中國大陸的發展</vt:lpstr>
      <vt:lpstr>跟 9 有關</vt:lpstr>
      <vt:lpstr>海嘯後大陸也有QE</vt:lpstr>
      <vt:lpstr>房價、物價上漲問題有解?</vt:lpstr>
      <vt:lpstr>中國大陸經濟數據</vt:lpstr>
      <vt:lpstr>PowerPoint 簡報</vt:lpstr>
      <vt:lpstr>十二五解決相關難題</vt:lpstr>
      <vt:lpstr>PowerPoint 簡報</vt:lpstr>
      <vt:lpstr>自貿區</vt:lpstr>
      <vt:lpstr>李克強經濟學新常態經濟學</vt:lpstr>
      <vt:lpstr>中國十三五規劃</vt:lpstr>
      <vt:lpstr>2015中國兩會</vt:lpstr>
      <vt:lpstr>人民幣國際化</vt:lpstr>
      <vt:lpstr>人民幣走勢</vt:lpstr>
      <vt:lpstr>利率市場化</vt:lpstr>
      <vt:lpstr>PowerPoint 簡報</vt:lpstr>
      <vt:lpstr>台灣</vt:lpstr>
      <vt:lpstr>台灣貿易表現</vt:lpstr>
      <vt:lpstr>台灣就業與消費概況</vt:lpstr>
      <vt:lpstr>台灣物價走勢</vt:lpstr>
      <vt:lpstr>台灣雙率走勢</vt:lpstr>
      <vt:lpstr>PowerPoint 簡報</vt:lpstr>
      <vt:lpstr>PowerPoint 簡報</vt:lpstr>
      <vt:lpstr>金融挺文創</vt:lpstr>
      <vt:lpstr>國家重要產業發展政策</vt:lpstr>
      <vt:lpstr>國家重要產業發展政策</vt:lpstr>
      <vt:lpstr>PowerPoint 簡報</vt:lpstr>
      <vt:lpstr>文化底蘊</vt:lpstr>
      <vt:lpstr>繁體好學，簡字難學</vt:lpstr>
      <vt:lpstr>台灣優勢</vt:lpstr>
      <vt:lpstr>PowerPoint 簡報</vt:lpstr>
    </vt:vector>
  </TitlesOfParts>
  <Company>III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投影片 1</dc:title>
  <dc:creator>mjwu</dc:creator>
  <cp:lastModifiedBy>林建甫</cp:lastModifiedBy>
  <cp:revision>1054</cp:revision>
  <dcterms:created xsi:type="dcterms:W3CDTF">2006-03-13T04:52:46Z</dcterms:created>
  <dcterms:modified xsi:type="dcterms:W3CDTF">2015-03-10T09:46:08Z</dcterms:modified>
</cp:coreProperties>
</file>