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tiff" ContentType="image/tiff"/>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3"/>
  </p:notesMasterIdLst>
  <p:sldIdLst>
    <p:sldId id="256" r:id="rId2"/>
    <p:sldId id="289" r:id="rId3"/>
    <p:sldId id="430" r:id="rId4"/>
    <p:sldId id="433" r:id="rId5"/>
    <p:sldId id="446" r:id="rId6"/>
    <p:sldId id="434" r:id="rId7"/>
    <p:sldId id="435" r:id="rId8"/>
    <p:sldId id="436" r:id="rId9"/>
    <p:sldId id="447" r:id="rId10"/>
    <p:sldId id="437" r:id="rId11"/>
    <p:sldId id="448" r:id="rId12"/>
    <p:sldId id="438" r:id="rId13"/>
    <p:sldId id="439" r:id="rId14"/>
    <p:sldId id="440" r:id="rId15"/>
    <p:sldId id="441" r:id="rId16"/>
    <p:sldId id="442" r:id="rId17"/>
    <p:sldId id="443" r:id="rId18"/>
    <p:sldId id="444" r:id="rId19"/>
    <p:sldId id="445" r:id="rId20"/>
    <p:sldId id="280" r:id="rId21"/>
    <p:sldId id="281" r:id="rId22"/>
    <p:sldId id="266" r:id="rId23"/>
    <p:sldId id="265" r:id="rId24"/>
    <p:sldId id="275" r:id="rId25"/>
    <p:sldId id="276" r:id="rId26"/>
    <p:sldId id="277" r:id="rId27"/>
    <p:sldId id="278" r:id="rId28"/>
    <p:sldId id="268" r:id="rId29"/>
    <p:sldId id="270" r:id="rId30"/>
    <p:sldId id="273" r:id="rId31"/>
    <p:sldId id="283" r:id="rId32"/>
    <p:sldId id="284" r:id="rId33"/>
    <p:sldId id="285" r:id="rId34"/>
    <p:sldId id="313" r:id="rId35"/>
    <p:sldId id="290" r:id="rId36"/>
    <p:sldId id="292" r:id="rId37"/>
    <p:sldId id="293" r:id="rId38"/>
    <p:sldId id="310" r:id="rId39"/>
    <p:sldId id="311" r:id="rId40"/>
    <p:sldId id="295" r:id="rId41"/>
    <p:sldId id="296" r:id="rId42"/>
    <p:sldId id="298" r:id="rId43"/>
    <p:sldId id="299" r:id="rId44"/>
    <p:sldId id="301" r:id="rId45"/>
    <p:sldId id="302" r:id="rId46"/>
    <p:sldId id="304" r:id="rId47"/>
    <p:sldId id="305" r:id="rId48"/>
    <p:sldId id="307" r:id="rId49"/>
    <p:sldId id="308" r:id="rId50"/>
    <p:sldId id="420" r:id="rId51"/>
    <p:sldId id="421" r:id="rId52"/>
    <p:sldId id="422" r:id="rId53"/>
    <p:sldId id="423" r:id="rId54"/>
    <p:sldId id="424" r:id="rId55"/>
    <p:sldId id="425" r:id="rId56"/>
    <p:sldId id="426" r:id="rId57"/>
    <p:sldId id="427" r:id="rId58"/>
    <p:sldId id="429" r:id="rId59"/>
    <p:sldId id="314" r:id="rId60"/>
    <p:sldId id="315" r:id="rId61"/>
    <p:sldId id="319" r:id="rId62"/>
    <p:sldId id="320" r:id="rId63"/>
    <p:sldId id="321" r:id="rId64"/>
    <p:sldId id="322" r:id="rId65"/>
    <p:sldId id="323" r:id="rId66"/>
    <p:sldId id="324" r:id="rId67"/>
    <p:sldId id="325" r:id="rId68"/>
    <p:sldId id="316" r:id="rId69"/>
    <p:sldId id="317" r:id="rId70"/>
    <p:sldId id="318" r:id="rId71"/>
    <p:sldId id="406" r:id="rId72"/>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2" d="100"/>
          <a:sy n="102" d="100"/>
        </p:scale>
        <p:origin x="126" y="27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7.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8.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9.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0.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0456378-86A6-4025-9880-80D0A61FCA82}" type="datetimeFigureOut">
              <a:rPr lang="zh-TW" altLang="en-US" smtClean="0"/>
              <a:t>2014/4/8</a:t>
            </a:fld>
            <a:endParaRPr lang="zh-TW" alt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zh-TW" alt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93F20A-CDAB-45A0-85BB-5564499F0F45}" type="slidenum">
              <a:rPr lang="zh-TW" altLang="en-US" smtClean="0"/>
              <a:t>‹#›</a:t>
            </a:fld>
            <a:endParaRPr lang="zh-TW" altLang="en-US"/>
          </a:p>
        </p:txBody>
      </p:sp>
    </p:spTree>
    <p:extLst>
      <p:ext uri="{BB962C8B-B14F-4D97-AF65-F5344CB8AC3E}">
        <p14:creationId xmlns:p14="http://schemas.microsoft.com/office/powerpoint/2010/main" val="38287441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投影片圖像版面配置區 1"/>
          <p:cNvSpPr>
            <a:spLocks noGrp="1" noRot="1" noChangeAspect="1" noTextEdit="1"/>
          </p:cNvSpPr>
          <p:nvPr>
            <p:ph type="sldImg"/>
          </p:nvPr>
        </p:nvSpPr>
        <p:spPr>
          <a:ln/>
        </p:spPr>
      </p:sp>
      <p:sp>
        <p:nvSpPr>
          <p:cNvPr id="33795"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mtClean="0"/>
          </a:p>
        </p:txBody>
      </p:sp>
      <p:sp>
        <p:nvSpPr>
          <p:cNvPr id="33796" name="頁首版面配置區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eaLnBrk="0" hangingPunct="0">
              <a:defRPr kumimoji="1">
                <a:solidFill>
                  <a:schemeClr val="tx1"/>
                </a:solidFill>
                <a:latin typeface="Arial" pitchFamily="34" charset="0"/>
                <a:ea typeface="新細明體" pitchFamily="18" charset="-120"/>
              </a:defRPr>
            </a:lvl1pPr>
            <a:lvl2pPr marL="742950" indent="-285750" defTabSz="923925" eaLnBrk="0" hangingPunct="0">
              <a:defRPr kumimoji="1">
                <a:solidFill>
                  <a:schemeClr val="tx1"/>
                </a:solidFill>
                <a:latin typeface="Arial" pitchFamily="34" charset="0"/>
                <a:ea typeface="新細明體" pitchFamily="18" charset="-120"/>
              </a:defRPr>
            </a:lvl2pPr>
            <a:lvl3pPr marL="1143000" indent="-228600" defTabSz="923925" eaLnBrk="0" hangingPunct="0">
              <a:defRPr kumimoji="1">
                <a:solidFill>
                  <a:schemeClr val="tx1"/>
                </a:solidFill>
                <a:latin typeface="Arial" pitchFamily="34" charset="0"/>
                <a:ea typeface="新細明體" pitchFamily="18" charset="-120"/>
              </a:defRPr>
            </a:lvl3pPr>
            <a:lvl4pPr marL="1600200" indent="-228600" defTabSz="923925" eaLnBrk="0" hangingPunct="0">
              <a:defRPr kumimoji="1">
                <a:solidFill>
                  <a:schemeClr val="tx1"/>
                </a:solidFill>
                <a:latin typeface="Arial" pitchFamily="34" charset="0"/>
                <a:ea typeface="新細明體" pitchFamily="18" charset="-120"/>
              </a:defRPr>
            </a:lvl4pPr>
            <a:lvl5pPr marL="2057400" indent="-228600" defTabSz="923925" eaLnBrk="0" hangingPunct="0">
              <a:defRPr kumimoji="1">
                <a:solidFill>
                  <a:schemeClr val="tx1"/>
                </a:solidFill>
                <a:latin typeface="Arial" pitchFamily="34" charset="0"/>
                <a:ea typeface="新細明體" pitchFamily="18" charset="-120"/>
              </a:defRPr>
            </a:lvl5pPr>
            <a:lvl6pPr marL="25146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r>
              <a:rPr kumimoji="0" lang="zh-TW" altLang="en-US" smtClean="0">
                <a:latin typeface="Times New Roman" pitchFamily="18" charset="0"/>
              </a:rPr>
              <a:t>NTU Civil Engineering</a:t>
            </a:r>
            <a:endParaRPr kumimoji="0" lang="en-US" altLang="zh-TW" smtClean="0">
              <a:latin typeface="Times New Roman" pitchFamily="18" charset="0"/>
            </a:endParaRPr>
          </a:p>
        </p:txBody>
      </p:sp>
      <p:sp>
        <p:nvSpPr>
          <p:cNvPr id="33797" name="日期版面配置區 4"/>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eaLnBrk="0" hangingPunct="0">
              <a:defRPr kumimoji="1">
                <a:solidFill>
                  <a:schemeClr val="tx1"/>
                </a:solidFill>
                <a:latin typeface="Arial" pitchFamily="34" charset="0"/>
                <a:ea typeface="新細明體" pitchFamily="18" charset="-120"/>
              </a:defRPr>
            </a:lvl1pPr>
            <a:lvl2pPr marL="742950" indent="-285750" defTabSz="923925" eaLnBrk="0" hangingPunct="0">
              <a:defRPr kumimoji="1">
                <a:solidFill>
                  <a:schemeClr val="tx1"/>
                </a:solidFill>
                <a:latin typeface="Arial" pitchFamily="34" charset="0"/>
                <a:ea typeface="新細明體" pitchFamily="18" charset="-120"/>
              </a:defRPr>
            </a:lvl2pPr>
            <a:lvl3pPr marL="1143000" indent="-228600" defTabSz="923925" eaLnBrk="0" hangingPunct="0">
              <a:defRPr kumimoji="1">
                <a:solidFill>
                  <a:schemeClr val="tx1"/>
                </a:solidFill>
                <a:latin typeface="Arial" pitchFamily="34" charset="0"/>
                <a:ea typeface="新細明體" pitchFamily="18" charset="-120"/>
              </a:defRPr>
            </a:lvl3pPr>
            <a:lvl4pPr marL="1600200" indent="-228600" defTabSz="923925" eaLnBrk="0" hangingPunct="0">
              <a:defRPr kumimoji="1">
                <a:solidFill>
                  <a:schemeClr val="tx1"/>
                </a:solidFill>
                <a:latin typeface="Arial" pitchFamily="34" charset="0"/>
                <a:ea typeface="新細明體" pitchFamily="18" charset="-120"/>
              </a:defRPr>
            </a:lvl4pPr>
            <a:lvl5pPr marL="2057400" indent="-228600" defTabSz="923925" eaLnBrk="0" hangingPunct="0">
              <a:defRPr kumimoji="1">
                <a:solidFill>
                  <a:schemeClr val="tx1"/>
                </a:solidFill>
                <a:latin typeface="Arial" pitchFamily="34" charset="0"/>
                <a:ea typeface="新細明體" pitchFamily="18" charset="-120"/>
              </a:defRPr>
            </a:lvl5pPr>
            <a:lvl6pPr marL="25146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fld id="{79C2724A-6087-42F9-A5C8-EC70ABC07FB0}" type="datetime1">
              <a:rPr kumimoji="0" lang="zh-TW" altLang="en-US" smtClean="0">
                <a:latin typeface="Times New Roman" pitchFamily="18" charset="0"/>
              </a:rPr>
              <a:pPr eaLnBrk="1" hangingPunct="1"/>
              <a:t>2014/4/8</a:t>
            </a:fld>
            <a:endParaRPr kumimoji="0" lang="en-US" altLang="zh-TW" smtClean="0">
              <a:latin typeface="Times New Roman" pitchFamily="18" charset="0"/>
            </a:endParaRPr>
          </a:p>
        </p:txBody>
      </p:sp>
      <p:sp>
        <p:nvSpPr>
          <p:cNvPr id="33798" name="投影片編號版面配置區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eaLnBrk="0" hangingPunct="0">
              <a:defRPr kumimoji="1">
                <a:solidFill>
                  <a:schemeClr val="tx1"/>
                </a:solidFill>
                <a:latin typeface="Arial" pitchFamily="34" charset="0"/>
                <a:ea typeface="新細明體" pitchFamily="18" charset="-120"/>
              </a:defRPr>
            </a:lvl1pPr>
            <a:lvl2pPr marL="742950" indent="-285750" defTabSz="923925" eaLnBrk="0" hangingPunct="0">
              <a:defRPr kumimoji="1">
                <a:solidFill>
                  <a:schemeClr val="tx1"/>
                </a:solidFill>
                <a:latin typeface="Arial" pitchFamily="34" charset="0"/>
                <a:ea typeface="新細明體" pitchFamily="18" charset="-120"/>
              </a:defRPr>
            </a:lvl2pPr>
            <a:lvl3pPr marL="1143000" indent="-228600" defTabSz="923925" eaLnBrk="0" hangingPunct="0">
              <a:defRPr kumimoji="1">
                <a:solidFill>
                  <a:schemeClr val="tx1"/>
                </a:solidFill>
                <a:latin typeface="Arial" pitchFamily="34" charset="0"/>
                <a:ea typeface="新細明體" pitchFamily="18" charset="-120"/>
              </a:defRPr>
            </a:lvl3pPr>
            <a:lvl4pPr marL="1600200" indent="-228600" defTabSz="923925" eaLnBrk="0" hangingPunct="0">
              <a:defRPr kumimoji="1">
                <a:solidFill>
                  <a:schemeClr val="tx1"/>
                </a:solidFill>
                <a:latin typeface="Arial" pitchFamily="34" charset="0"/>
                <a:ea typeface="新細明體" pitchFamily="18" charset="-120"/>
              </a:defRPr>
            </a:lvl4pPr>
            <a:lvl5pPr marL="2057400" indent="-228600" defTabSz="923925" eaLnBrk="0" hangingPunct="0">
              <a:defRPr kumimoji="1">
                <a:solidFill>
                  <a:schemeClr val="tx1"/>
                </a:solidFill>
                <a:latin typeface="Arial" pitchFamily="34" charset="0"/>
                <a:ea typeface="新細明體" pitchFamily="18" charset="-120"/>
              </a:defRPr>
            </a:lvl5pPr>
            <a:lvl6pPr marL="25146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fld id="{36926879-D45B-4F9F-AD10-99FA7E036B29}" type="slidenum">
              <a:rPr kumimoji="0" lang="zh-TW" altLang="en-US" smtClean="0">
                <a:latin typeface="Times New Roman" pitchFamily="18" charset="0"/>
              </a:rPr>
              <a:pPr eaLnBrk="1" hangingPunct="1"/>
              <a:t>50</a:t>
            </a:fld>
            <a:endParaRPr kumimoji="0" lang="en-US" altLang="zh-TW" smtClean="0">
              <a:latin typeface="Times New Roman" pitchFamily="18" charset="0"/>
            </a:endParaRPr>
          </a:p>
        </p:txBody>
      </p:sp>
    </p:spTree>
    <p:extLst>
      <p:ext uri="{BB962C8B-B14F-4D97-AF65-F5344CB8AC3E}">
        <p14:creationId xmlns:p14="http://schemas.microsoft.com/office/powerpoint/2010/main" val="12306091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投影片圖像版面配置區 1"/>
          <p:cNvSpPr>
            <a:spLocks noGrp="1" noRot="1" noChangeAspect="1" noTextEdit="1"/>
          </p:cNvSpPr>
          <p:nvPr>
            <p:ph type="sldImg"/>
          </p:nvPr>
        </p:nvSpPr>
        <p:spPr>
          <a:ln/>
        </p:spPr>
      </p:sp>
      <p:sp>
        <p:nvSpPr>
          <p:cNvPr id="34819"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mtClean="0"/>
          </a:p>
        </p:txBody>
      </p:sp>
      <p:sp>
        <p:nvSpPr>
          <p:cNvPr id="34820" name="頁首版面配置區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eaLnBrk="0" hangingPunct="0">
              <a:defRPr kumimoji="1">
                <a:solidFill>
                  <a:schemeClr val="tx1"/>
                </a:solidFill>
                <a:latin typeface="Arial" pitchFamily="34" charset="0"/>
                <a:ea typeface="新細明體" pitchFamily="18" charset="-120"/>
              </a:defRPr>
            </a:lvl1pPr>
            <a:lvl2pPr marL="742950" indent="-285750" defTabSz="923925" eaLnBrk="0" hangingPunct="0">
              <a:defRPr kumimoji="1">
                <a:solidFill>
                  <a:schemeClr val="tx1"/>
                </a:solidFill>
                <a:latin typeface="Arial" pitchFamily="34" charset="0"/>
                <a:ea typeface="新細明體" pitchFamily="18" charset="-120"/>
              </a:defRPr>
            </a:lvl2pPr>
            <a:lvl3pPr marL="1143000" indent="-228600" defTabSz="923925" eaLnBrk="0" hangingPunct="0">
              <a:defRPr kumimoji="1">
                <a:solidFill>
                  <a:schemeClr val="tx1"/>
                </a:solidFill>
                <a:latin typeface="Arial" pitchFamily="34" charset="0"/>
                <a:ea typeface="新細明體" pitchFamily="18" charset="-120"/>
              </a:defRPr>
            </a:lvl3pPr>
            <a:lvl4pPr marL="1600200" indent="-228600" defTabSz="923925" eaLnBrk="0" hangingPunct="0">
              <a:defRPr kumimoji="1">
                <a:solidFill>
                  <a:schemeClr val="tx1"/>
                </a:solidFill>
                <a:latin typeface="Arial" pitchFamily="34" charset="0"/>
                <a:ea typeface="新細明體" pitchFamily="18" charset="-120"/>
              </a:defRPr>
            </a:lvl4pPr>
            <a:lvl5pPr marL="2057400" indent="-228600" defTabSz="923925" eaLnBrk="0" hangingPunct="0">
              <a:defRPr kumimoji="1">
                <a:solidFill>
                  <a:schemeClr val="tx1"/>
                </a:solidFill>
                <a:latin typeface="Arial" pitchFamily="34" charset="0"/>
                <a:ea typeface="新細明體" pitchFamily="18" charset="-120"/>
              </a:defRPr>
            </a:lvl5pPr>
            <a:lvl6pPr marL="25146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r>
              <a:rPr kumimoji="0" lang="zh-TW" altLang="en-US" smtClean="0">
                <a:latin typeface="Times New Roman" pitchFamily="18" charset="0"/>
              </a:rPr>
              <a:t>NTU Civil Engineering</a:t>
            </a:r>
            <a:endParaRPr kumimoji="0" lang="en-US" altLang="zh-TW" smtClean="0">
              <a:latin typeface="Times New Roman" pitchFamily="18" charset="0"/>
            </a:endParaRPr>
          </a:p>
        </p:txBody>
      </p:sp>
      <p:sp>
        <p:nvSpPr>
          <p:cNvPr id="34821" name="日期版面配置區 4"/>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eaLnBrk="0" hangingPunct="0">
              <a:defRPr kumimoji="1">
                <a:solidFill>
                  <a:schemeClr val="tx1"/>
                </a:solidFill>
                <a:latin typeface="Arial" pitchFamily="34" charset="0"/>
                <a:ea typeface="新細明體" pitchFamily="18" charset="-120"/>
              </a:defRPr>
            </a:lvl1pPr>
            <a:lvl2pPr marL="742950" indent="-285750" defTabSz="923925" eaLnBrk="0" hangingPunct="0">
              <a:defRPr kumimoji="1">
                <a:solidFill>
                  <a:schemeClr val="tx1"/>
                </a:solidFill>
                <a:latin typeface="Arial" pitchFamily="34" charset="0"/>
                <a:ea typeface="新細明體" pitchFamily="18" charset="-120"/>
              </a:defRPr>
            </a:lvl2pPr>
            <a:lvl3pPr marL="1143000" indent="-228600" defTabSz="923925" eaLnBrk="0" hangingPunct="0">
              <a:defRPr kumimoji="1">
                <a:solidFill>
                  <a:schemeClr val="tx1"/>
                </a:solidFill>
                <a:latin typeface="Arial" pitchFamily="34" charset="0"/>
                <a:ea typeface="新細明體" pitchFamily="18" charset="-120"/>
              </a:defRPr>
            </a:lvl3pPr>
            <a:lvl4pPr marL="1600200" indent="-228600" defTabSz="923925" eaLnBrk="0" hangingPunct="0">
              <a:defRPr kumimoji="1">
                <a:solidFill>
                  <a:schemeClr val="tx1"/>
                </a:solidFill>
                <a:latin typeface="Arial" pitchFamily="34" charset="0"/>
                <a:ea typeface="新細明體" pitchFamily="18" charset="-120"/>
              </a:defRPr>
            </a:lvl4pPr>
            <a:lvl5pPr marL="2057400" indent="-228600" defTabSz="923925" eaLnBrk="0" hangingPunct="0">
              <a:defRPr kumimoji="1">
                <a:solidFill>
                  <a:schemeClr val="tx1"/>
                </a:solidFill>
                <a:latin typeface="Arial" pitchFamily="34" charset="0"/>
                <a:ea typeface="新細明體" pitchFamily="18" charset="-120"/>
              </a:defRPr>
            </a:lvl5pPr>
            <a:lvl6pPr marL="25146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fld id="{CF1BD840-3B12-46BE-B2B7-4FD4DA5B7316}" type="datetime1">
              <a:rPr kumimoji="0" lang="zh-TW" altLang="en-US" smtClean="0">
                <a:latin typeface="Times New Roman" pitchFamily="18" charset="0"/>
              </a:rPr>
              <a:pPr eaLnBrk="1" hangingPunct="1"/>
              <a:t>2014/4/8</a:t>
            </a:fld>
            <a:endParaRPr kumimoji="0" lang="en-US" altLang="zh-TW" smtClean="0">
              <a:latin typeface="Times New Roman" pitchFamily="18" charset="0"/>
            </a:endParaRPr>
          </a:p>
        </p:txBody>
      </p:sp>
      <p:sp>
        <p:nvSpPr>
          <p:cNvPr id="34822" name="投影片編號版面配置區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eaLnBrk="0" hangingPunct="0">
              <a:defRPr kumimoji="1">
                <a:solidFill>
                  <a:schemeClr val="tx1"/>
                </a:solidFill>
                <a:latin typeface="Arial" pitchFamily="34" charset="0"/>
                <a:ea typeface="新細明體" pitchFamily="18" charset="-120"/>
              </a:defRPr>
            </a:lvl1pPr>
            <a:lvl2pPr marL="742950" indent="-285750" defTabSz="923925" eaLnBrk="0" hangingPunct="0">
              <a:defRPr kumimoji="1">
                <a:solidFill>
                  <a:schemeClr val="tx1"/>
                </a:solidFill>
                <a:latin typeface="Arial" pitchFamily="34" charset="0"/>
                <a:ea typeface="新細明體" pitchFamily="18" charset="-120"/>
              </a:defRPr>
            </a:lvl2pPr>
            <a:lvl3pPr marL="1143000" indent="-228600" defTabSz="923925" eaLnBrk="0" hangingPunct="0">
              <a:defRPr kumimoji="1">
                <a:solidFill>
                  <a:schemeClr val="tx1"/>
                </a:solidFill>
                <a:latin typeface="Arial" pitchFamily="34" charset="0"/>
                <a:ea typeface="新細明體" pitchFamily="18" charset="-120"/>
              </a:defRPr>
            </a:lvl3pPr>
            <a:lvl4pPr marL="1600200" indent="-228600" defTabSz="923925" eaLnBrk="0" hangingPunct="0">
              <a:defRPr kumimoji="1">
                <a:solidFill>
                  <a:schemeClr val="tx1"/>
                </a:solidFill>
                <a:latin typeface="Arial" pitchFamily="34" charset="0"/>
                <a:ea typeface="新細明體" pitchFamily="18" charset="-120"/>
              </a:defRPr>
            </a:lvl4pPr>
            <a:lvl5pPr marL="2057400" indent="-228600" defTabSz="923925" eaLnBrk="0" hangingPunct="0">
              <a:defRPr kumimoji="1">
                <a:solidFill>
                  <a:schemeClr val="tx1"/>
                </a:solidFill>
                <a:latin typeface="Arial" pitchFamily="34" charset="0"/>
                <a:ea typeface="新細明體" pitchFamily="18" charset="-120"/>
              </a:defRPr>
            </a:lvl5pPr>
            <a:lvl6pPr marL="25146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2392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fld id="{02F09CF7-2403-41EE-BE58-8A8186A9BE9F}" type="slidenum">
              <a:rPr kumimoji="0" lang="zh-TW" altLang="en-US" smtClean="0">
                <a:latin typeface="Times New Roman" pitchFamily="18" charset="0"/>
              </a:rPr>
              <a:pPr eaLnBrk="1" hangingPunct="1"/>
              <a:t>57</a:t>
            </a:fld>
            <a:endParaRPr kumimoji="0" lang="en-US" altLang="zh-TW" smtClean="0">
              <a:latin typeface="Times New Roman" pitchFamily="18" charset="0"/>
            </a:endParaRPr>
          </a:p>
        </p:txBody>
      </p:sp>
    </p:spTree>
    <p:extLst>
      <p:ext uri="{BB962C8B-B14F-4D97-AF65-F5344CB8AC3E}">
        <p14:creationId xmlns:p14="http://schemas.microsoft.com/office/powerpoint/2010/main" val="41316223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en-US" altLang="zh-TW" smtClean="0"/>
              <a:t>Click to edit Master title style</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ltLang="zh-TW" smtClean="0"/>
              <a:t>Click to edit Master subtitle style</a:t>
            </a:r>
            <a:endParaRPr lang="en-US" dirty="0"/>
          </a:p>
        </p:txBody>
      </p:sp>
      <p:sp>
        <p:nvSpPr>
          <p:cNvPr id="4" name="Date Placeholder 3"/>
          <p:cNvSpPr>
            <a:spLocks noGrp="1"/>
          </p:cNvSpPr>
          <p:nvPr>
            <p:ph type="dt" sz="half" idx="10"/>
          </p:nvPr>
        </p:nvSpPr>
        <p:spPr/>
        <p:txBody>
          <a:bodyPr/>
          <a:lstStyle/>
          <a:p>
            <a:fld id="{7F60ECBD-C4D3-4A80-90AC-ADE1C5D30343}" type="datetimeFigureOut">
              <a:rPr lang="zh-TW" altLang="en-US" smtClean="0"/>
              <a:t>2014/4/8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4382EBD5-C26E-4BA7-A9B3-00531BDE395B}" type="slidenum">
              <a:rPr lang="zh-TW" altLang="en-US" smtClean="0"/>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en-US"/>
          </a:p>
        </p:txBody>
      </p:sp>
      <p:sp>
        <p:nvSpPr>
          <p:cNvPr id="3" name="Content Placeholder 2"/>
          <p:cNvSpPr>
            <a:spLocks noGrp="1"/>
          </p:cNvSpPr>
          <p:nvPr>
            <p:ph idx="1"/>
          </p:nvPr>
        </p:nvSpPr>
        <p:spPr/>
        <p:txBody>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4" name="Date Placeholder 3"/>
          <p:cNvSpPr>
            <a:spLocks noGrp="1"/>
          </p:cNvSpPr>
          <p:nvPr>
            <p:ph type="dt" sz="half" idx="10"/>
          </p:nvPr>
        </p:nvSpPr>
        <p:spPr/>
        <p:txBody>
          <a:bodyPr/>
          <a:lstStyle/>
          <a:p>
            <a:fld id="{7F60ECBD-C4D3-4A80-90AC-ADE1C5D30343}" type="datetimeFigureOut">
              <a:rPr lang="zh-TW" altLang="en-US" smtClean="0"/>
              <a:t>2014/4/8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4382EBD5-C26E-4BA7-A9B3-00531BDE395B}" type="slidenum">
              <a:rPr lang="zh-TW" altLang="en-US" smtClean="0"/>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en-US" altLang="zh-TW" smtClean="0"/>
              <a:t>Click to edit Master title style</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ltLang="zh-TW" smtClean="0"/>
              <a:t>Click to edit Master text styles</a:t>
            </a:r>
          </a:p>
        </p:txBody>
      </p:sp>
      <p:sp>
        <p:nvSpPr>
          <p:cNvPr id="7" name="Date Placeholder 6"/>
          <p:cNvSpPr>
            <a:spLocks noGrp="1"/>
          </p:cNvSpPr>
          <p:nvPr>
            <p:ph type="dt" sz="half" idx="10"/>
          </p:nvPr>
        </p:nvSpPr>
        <p:spPr/>
        <p:txBody>
          <a:bodyPr/>
          <a:lstStyle/>
          <a:p>
            <a:fld id="{7F60ECBD-C4D3-4A80-90AC-ADE1C5D30343}" type="datetimeFigureOut">
              <a:rPr lang="zh-TW" altLang="en-US" smtClean="0"/>
              <a:t>2014/4/8</a:t>
            </a:fld>
            <a:endParaRPr lang="zh-TW" altLang="en-US"/>
          </a:p>
        </p:txBody>
      </p:sp>
      <p:sp>
        <p:nvSpPr>
          <p:cNvPr id="8" name="Slide Number Placeholder 7"/>
          <p:cNvSpPr>
            <a:spLocks noGrp="1"/>
          </p:cNvSpPr>
          <p:nvPr>
            <p:ph type="sldNum" sz="quarter" idx="11"/>
          </p:nvPr>
        </p:nvSpPr>
        <p:spPr/>
        <p:txBody>
          <a:bodyPr/>
          <a:lstStyle/>
          <a:p>
            <a:fld id="{4382EBD5-C26E-4BA7-A9B3-00531BDE395B}" type="slidenum">
              <a:rPr lang="zh-TW" altLang="en-US" smtClean="0"/>
              <a:t>‹#›</a:t>
            </a:fld>
            <a:endParaRPr lang="zh-TW" altLang="en-US"/>
          </a:p>
        </p:txBody>
      </p:sp>
      <p:sp>
        <p:nvSpPr>
          <p:cNvPr id="9" name="Footer Placeholder 8"/>
          <p:cNvSpPr>
            <a:spLocks noGrp="1"/>
          </p:cNvSpPr>
          <p:nvPr>
            <p:ph type="ftr" sz="quarter" idx="12"/>
          </p:nvPr>
        </p:nvSpPr>
        <p:spPr/>
        <p:txBody>
          <a:bodyPr/>
          <a:lstStyle/>
          <a:p>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5" name="Date Placeholder 4"/>
          <p:cNvSpPr>
            <a:spLocks noGrp="1"/>
          </p:cNvSpPr>
          <p:nvPr>
            <p:ph type="dt" sz="half" idx="10"/>
          </p:nvPr>
        </p:nvSpPr>
        <p:spPr/>
        <p:txBody>
          <a:bodyPr/>
          <a:lstStyle/>
          <a:p>
            <a:fld id="{7F60ECBD-C4D3-4A80-90AC-ADE1C5D30343}" type="datetimeFigureOut">
              <a:rPr lang="zh-TW" altLang="en-US" smtClean="0"/>
              <a:t>2014/4/8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4382EBD5-C26E-4BA7-A9B3-00531BDE395B}" type="slidenum">
              <a:rPr lang="zh-TW" altLang="en-US" smtClean="0"/>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zh-TW" smtClean="0"/>
              <a:t>Click to edit Master title style</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TW" smtClean="0"/>
              <a:t>Click to edit Master text styles</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US" altLang="zh-TW" smtClean="0"/>
              <a:t>Click to edit Master text styles</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7" name="Date Placeholder 6"/>
          <p:cNvSpPr>
            <a:spLocks noGrp="1"/>
          </p:cNvSpPr>
          <p:nvPr>
            <p:ph type="dt" sz="half" idx="10"/>
          </p:nvPr>
        </p:nvSpPr>
        <p:spPr/>
        <p:txBody>
          <a:bodyPr/>
          <a:lstStyle/>
          <a:p>
            <a:fld id="{7F60ECBD-C4D3-4A80-90AC-ADE1C5D30343}" type="datetimeFigureOut">
              <a:rPr lang="zh-TW" altLang="en-US" smtClean="0"/>
              <a:t>2014/4/8</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4382EBD5-C26E-4BA7-A9B3-00531BDE395B}" type="slidenum">
              <a:rPr lang="zh-TW" altLang="en-US" smtClean="0"/>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en-US"/>
          </a:p>
        </p:txBody>
      </p:sp>
      <p:sp>
        <p:nvSpPr>
          <p:cNvPr id="3" name="Date Placeholder 2"/>
          <p:cNvSpPr>
            <a:spLocks noGrp="1"/>
          </p:cNvSpPr>
          <p:nvPr>
            <p:ph type="dt" sz="half" idx="10"/>
          </p:nvPr>
        </p:nvSpPr>
        <p:spPr/>
        <p:txBody>
          <a:bodyPr/>
          <a:lstStyle/>
          <a:p>
            <a:fld id="{7F60ECBD-C4D3-4A80-90AC-ADE1C5D30343}" type="datetimeFigureOut">
              <a:rPr lang="zh-TW" altLang="en-US" smtClean="0"/>
              <a:t>2014/4/8</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4382EBD5-C26E-4BA7-A9B3-00531BDE395B}" type="slidenum">
              <a:rPr lang="zh-TW" altLang="en-US" smtClean="0"/>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60ECBD-C4D3-4A80-90AC-ADE1C5D30343}" type="datetimeFigureOut">
              <a:rPr lang="zh-TW" altLang="en-US" smtClean="0"/>
              <a:t>2014/4/8</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4382EBD5-C26E-4BA7-A9B3-00531BDE395B}" type="slidenum">
              <a:rPr lang="zh-TW" altLang="en-US" smtClean="0"/>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TW" smtClean="0"/>
              <a:t>Click to edit Master text styles</a:t>
            </a:r>
          </a:p>
        </p:txBody>
      </p:sp>
      <p:sp>
        <p:nvSpPr>
          <p:cNvPr id="5" name="Date Placeholder 4"/>
          <p:cNvSpPr>
            <a:spLocks noGrp="1"/>
          </p:cNvSpPr>
          <p:nvPr>
            <p:ph type="dt" sz="half" idx="10"/>
          </p:nvPr>
        </p:nvSpPr>
        <p:spPr/>
        <p:txBody>
          <a:bodyPr/>
          <a:lstStyle/>
          <a:p>
            <a:fld id="{7F60ECBD-C4D3-4A80-90AC-ADE1C5D30343}" type="datetimeFigureOut">
              <a:rPr lang="zh-TW" altLang="en-US" smtClean="0"/>
              <a:t>2014/4/8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4382EBD5-C26E-4BA7-A9B3-00531BDE395B}" type="slidenum">
              <a:rPr lang="zh-TW" altLang="en-US" smtClean="0"/>
              <a:t>‹#›</a:t>
            </a:fld>
            <a:endParaRPr lang="zh-TW" altLang="en-US"/>
          </a:p>
        </p:txBody>
      </p:sp>
      <p:sp>
        <p:nvSpPr>
          <p:cNvPr id="8" name="Title 7"/>
          <p:cNvSpPr>
            <a:spLocks noGrp="1"/>
          </p:cNvSpPr>
          <p:nvPr>
            <p:ph type="title"/>
          </p:nvPr>
        </p:nvSpPr>
        <p:spPr/>
        <p:txBody>
          <a:bodyPr/>
          <a:lstStyle/>
          <a:p>
            <a:r>
              <a:rPr lang="en-US" altLang="zh-TW" smtClean="0"/>
              <a:t>Click to edit Master title style</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zh-TW" smtClean="0"/>
              <a:t>Click icon to add picture</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TW" smtClean="0"/>
              <a:t>Click to edit Master text styles</a:t>
            </a:r>
          </a:p>
        </p:txBody>
      </p:sp>
      <p:sp>
        <p:nvSpPr>
          <p:cNvPr id="5" name="Date Placeholder 4"/>
          <p:cNvSpPr>
            <a:spLocks noGrp="1"/>
          </p:cNvSpPr>
          <p:nvPr>
            <p:ph type="dt" sz="half" idx="10"/>
          </p:nvPr>
        </p:nvSpPr>
        <p:spPr/>
        <p:txBody>
          <a:bodyPr/>
          <a:lstStyle/>
          <a:p>
            <a:fld id="{7F60ECBD-C4D3-4A80-90AC-ADE1C5D30343}" type="datetimeFigureOut">
              <a:rPr lang="zh-TW" altLang="en-US" smtClean="0"/>
              <a:t>2014/4/8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4382EBD5-C26E-4BA7-A9B3-00531BDE395B}" type="slidenum">
              <a:rPr lang="zh-TW" altLang="en-US" smtClean="0"/>
              <a:t>‹#›</a:t>
            </a:fld>
            <a:endParaRPr lang="zh-TW" altLang="en-US"/>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n-US" altLang="zh-TW" smtClean="0"/>
              <a:t>Click to edit Master title style</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a:p>
        </p:txBody>
      </p:sp>
      <p:sp>
        <p:nvSpPr>
          <p:cNvPr id="4" name="Date Placeholder 3"/>
          <p:cNvSpPr>
            <a:spLocks noGrp="1"/>
          </p:cNvSpPr>
          <p:nvPr>
            <p:ph type="dt" sz="half" idx="10"/>
          </p:nvPr>
        </p:nvSpPr>
        <p:spPr/>
        <p:txBody>
          <a:bodyPr/>
          <a:lstStyle/>
          <a:p>
            <a:fld id="{7F60ECBD-C4D3-4A80-90AC-ADE1C5D30343}" type="datetimeFigureOut">
              <a:rPr lang="zh-TW" altLang="en-US" smtClean="0"/>
              <a:t>2014/4/8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4382EBD5-C26E-4BA7-A9B3-00531BDE395B}"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ltLang="zh-TW"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a:p>
        </p:txBody>
      </p:sp>
      <p:sp>
        <p:nvSpPr>
          <p:cNvPr id="4" name="Date Placeholder 3"/>
          <p:cNvSpPr>
            <a:spLocks noGrp="1"/>
          </p:cNvSpPr>
          <p:nvPr>
            <p:ph type="dt" sz="half" idx="10"/>
          </p:nvPr>
        </p:nvSpPr>
        <p:spPr/>
        <p:txBody>
          <a:bodyPr/>
          <a:lstStyle/>
          <a:p>
            <a:fld id="{7F60ECBD-C4D3-4A80-90AC-ADE1C5D30343}" type="datetimeFigureOut">
              <a:rPr lang="zh-TW" altLang="en-US" smtClean="0"/>
              <a:t>2014/4/8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4382EBD5-C26E-4BA7-A9B3-00531BDE395B}" type="slidenum">
              <a:rPr lang="zh-TW" altLang="en-US" smtClean="0"/>
              <a:t>‹#›</a:t>
            </a:fld>
            <a:endParaRPr lang="zh-TW"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標題投影片">
    <p:spTree>
      <p:nvGrpSpPr>
        <p:cNvPr id="1" name=""/>
        <p:cNvGrpSpPr/>
        <p:nvPr/>
      </p:nvGrpSpPr>
      <p:grpSpPr>
        <a:xfrm>
          <a:off x="0" y="0"/>
          <a:ext cx="0" cy="0"/>
          <a:chOff x="0" y="0"/>
          <a:chExt cx="0" cy="0"/>
        </a:xfrm>
      </p:grpSpPr>
      <p:sp>
        <p:nvSpPr>
          <p:cNvPr id="2" name="投影片編號版面配置區 10"/>
          <p:cNvSpPr>
            <a:spLocks noGrp="1"/>
          </p:cNvSpPr>
          <p:nvPr>
            <p:ph type="sldNum" sz="quarter" idx="10"/>
          </p:nvPr>
        </p:nvSpPr>
        <p:spPr/>
        <p:txBody>
          <a:bodyPr/>
          <a:lstStyle>
            <a:lvl1pPr>
              <a:defRPr/>
            </a:lvl1pPr>
          </a:lstStyle>
          <a:p>
            <a:pPr>
              <a:defRPr/>
            </a:pPr>
            <a:fld id="{5231BDD2-AAB3-4FB5-804F-6CEC4690935B}" type="slidenum">
              <a:rPr lang="zh-TW" altLang="en-US"/>
              <a:pPr>
                <a:defRPr/>
              </a:pPr>
              <a:t>‹#›</a:t>
            </a:fld>
            <a:endParaRPr lang="zh-TW" altLang="en-US" dirty="0"/>
          </a:p>
        </p:txBody>
      </p:sp>
    </p:spTree>
    <p:extLst>
      <p:ext uri="{BB962C8B-B14F-4D97-AF65-F5344CB8AC3E}">
        <p14:creationId xmlns:p14="http://schemas.microsoft.com/office/powerpoint/2010/main" val="1975277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en-US" altLang="zh-TW" smtClean="0"/>
              <a:t>Click to edit Master title style</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7F60ECBD-C4D3-4A80-90AC-ADE1C5D30343}" type="datetimeFigureOut">
              <a:rPr lang="zh-TW" altLang="en-US" smtClean="0"/>
              <a:t>2014/4/8</a:t>
            </a:fld>
            <a:endParaRPr lang="zh-TW" altLang="en-US"/>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zh-TW" altLang="en-US"/>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4382EBD5-C26E-4BA7-A9B3-00531BDE395B}" type="slidenum">
              <a:rPr lang="zh-TW" altLang="en-US" smtClean="0"/>
              <a:t>‹#›</a:t>
            </a:fld>
            <a:endParaRPr lang="zh-TW" altLang="en-US"/>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93" r:id="rId12"/>
  </p:sldLayoutIdLst>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Houd9d5TAwk" TargetMode="External"/><Relationship Id="rId2" Type="http://schemas.openxmlformats.org/officeDocument/2006/relationships/image" Target="../media/image6.tif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www.unisdr.org/" TargetMode="External"/><Relationship Id="rId2" Type="http://schemas.openxmlformats.org/officeDocument/2006/relationships/image" Target="../media/image11.tif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tif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tif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tif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hyperlink" Target="http://tw.youtube.com/watch?v=9KmkYS35UuE"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package" Target="../embeddings/Microsoft_Word_Document1.docx"/><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35.em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package" Target="../embeddings/Microsoft_Word_Document2.docx"/><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36.emf"/></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package" Target="../embeddings/Microsoft_Word_Document3.docx"/><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37.em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package" Target="../embeddings/Microsoft_Word_Document4.docx"/><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38.em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package" Target="../embeddings/Microsoft_Word_Document5.docx"/><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39.emf"/></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package" Target="../embeddings/Microsoft_Word_Document6.docx"/><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40.emf"/></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package" Target="../embeddings/Microsoft_Word_Document7.docx"/><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41.emf"/></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 Id="rId5" Type="http://schemas.openxmlformats.org/officeDocument/2006/relationships/image" Target="../media/image45.jpeg"/><Relationship Id="rId4" Type="http://schemas.openxmlformats.org/officeDocument/2006/relationships/image" Target="../media/image44.jpeg"/></Relationships>
</file>

<file path=ppt/slides/_rels/slide5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49.jpeg"/><Relationship Id="rId4" Type="http://schemas.openxmlformats.org/officeDocument/2006/relationships/image" Target="../media/image48.jpeg"/></Relationships>
</file>

<file path=ppt/slides/_rels/slide5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xml"/><Relationship Id="rId5" Type="http://schemas.openxmlformats.org/officeDocument/2006/relationships/image" Target="../media/image53.jpeg"/><Relationship Id="rId4" Type="http://schemas.openxmlformats.org/officeDocument/2006/relationships/image" Target="../media/image52.jpeg"/></Relationships>
</file>

<file path=ppt/slides/_rels/slide5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 Id="rId5" Type="http://schemas.openxmlformats.org/officeDocument/2006/relationships/image" Target="../media/image57.jpeg"/><Relationship Id="rId4" Type="http://schemas.openxmlformats.org/officeDocument/2006/relationships/image" Target="../media/image56.jpeg"/></Relationships>
</file>

<file path=ppt/slides/_rels/slide5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 Id="rId5" Type="http://schemas.openxmlformats.org/officeDocument/2006/relationships/image" Target="../media/image61.jpeg"/><Relationship Id="rId4" Type="http://schemas.openxmlformats.org/officeDocument/2006/relationships/image" Target="../media/image60.jpeg"/></Relationships>
</file>

<file path=ppt/slides/_rels/slide5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1.xml"/><Relationship Id="rId5" Type="http://schemas.openxmlformats.org/officeDocument/2006/relationships/image" Target="../media/image65.jpeg"/><Relationship Id="rId4" Type="http://schemas.openxmlformats.org/officeDocument/2006/relationships/image" Target="../media/image64.jpeg"/></Relationships>
</file>

<file path=ppt/slides/_rels/slide57.xml.rels><?xml version="1.0" encoding="UTF-8" standalone="yes"?>
<Relationships xmlns="http://schemas.openxmlformats.org/package/2006/relationships"><Relationship Id="rId3" Type="http://schemas.openxmlformats.org/officeDocument/2006/relationships/hyperlink" Target="&#22303;&#26408;&#31995;&#31777;&#20171;.mpg"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505325"/>
            <a:ext cx="7772399" cy="4247146"/>
          </a:xfrm>
        </p:spPr>
        <p:txBody>
          <a:bodyPr/>
          <a:lstStyle/>
          <a:p>
            <a:pPr algn="ctr"/>
            <a:r>
              <a:rPr lang="zh-TW" altLang="en-US" sz="8000" dirty="0" smtClean="0"/>
              <a:t>天然災害</a:t>
            </a:r>
            <a:r>
              <a:rPr lang="en-US" altLang="zh-TW" sz="8000" dirty="0" smtClean="0"/>
              <a:t/>
            </a:r>
            <a:br>
              <a:rPr lang="en-US" altLang="zh-TW" sz="8000" dirty="0" smtClean="0"/>
            </a:br>
            <a:r>
              <a:rPr lang="zh-TW" altLang="en-US" sz="8000" dirty="0" smtClean="0"/>
              <a:t>與</a:t>
            </a:r>
            <a:r>
              <a:rPr lang="en-US" altLang="zh-TW" sz="8000" dirty="0" smtClean="0"/>
              <a:t/>
            </a:r>
            <a:br>
              <a:rPr lang="en-US" altLang="zh-TW" sz="8000" dirty="0" smtClean="0"/>
            </a:br>
            <a:r>
              <a:rPr lang="zh-TW" altLang="en-US" sz="8000" dirty="0" smtClean="0"/>
              <a:t>土木工程</a:t>
            </a:r>
            <a:endParaRPr lang="zh-TW" altLang="en-US" sz="8000" dirty="0"/>
          </a:p>
        </p:txBody>
      </p:sp>
      <p:sp>
        <p:nvSpPr>
          <p:cNvPr id="3" name="Subtitle 2"/>
          <p:cNvSpPr>
            <a:spLocks noGrp="1"/>
          </p:cNvSpPr>
          <p:nvPr>
            <p:ph type="subTitle" idx="1"/>
          </p:nvPr>
        </p:nvSpPr>
        <p:spPr/>
        <p:txBody>
          <a:bodyPr>
            <a:normAutofit fontScale="70000" lnSpcReduction="20000"/>
          </a:bodyPr>
          <a:lstStyle/>
          <a:p>
            <a:r>
              <a:rPr lang="zh-TW" altLang="en-US" dirty="0" smtClean="0"/>
              <a:t>葛宇甯</a:t>
            </a:r>
            <a:endParaRPr lang="en-US" altLang="zh-TW" dirty="0" smtClean="0"/>
          </a:p>
          <a:p>
            <a:r>
              <a:rPr lang="zh-TW" altLang="en-US" dirty="0"/>
              <a:t>台</a:t>
            </a:r>
            <a:r>
              <a:rPr lang="zh-TW" altLang="en-US" dirty="0" smtClean="0"/>
              <a:t>大土木系副教授</a:t>
            </a:r>
            <a:endParaRPr lang="en-US" altLang="zh-TW" dirty="0" smtClean="0"/>
          </a:p>
          <a:p>
            <a:r>
              <a:rPr lang="en-US" altLang="zh-TW" dirty="0" smtClean="0"/>
              <a:t>103</a:t>
            </a:r>
            <a:r>
              <a:rPr lang="zh-TW" altLang="en-US" dirty="0" smtClean="0"/>
              <a:t>年</a:t>
            </a:r>
            <a:r>
              <a:rPr lang="en-US" altLang="zh-TW" dirty="0" smtClean="0"/>
              <a:t>4</a:t>
            </a:r>
            <a:r>
              <a:rPr lang="zh-TW" altLang="en-US" dirty="0" smtClean="0"/>
              <a:t>月</a:t>
            </a:r>
            <a:r>
              <a:rPr lang="en-US" altLang="zh-TW" dirty="0"/>
              <a:t>8</a:t>
            </a:r>
            <a:r>
              <a:rPr lang="zh-TW" altLang="en-US" dirty="0" smtClean="0"/>
              <a:t>日</a:t>
            </a:r>
            <a:endParaRPr lang="zh-TW" altLang="en-US" dirty="0"/>
          </a:p>
        </p:txBody>
      </p:sp>
    </p:spTree>
    <p:extLst>
      <p:ext uri="{BB962C8B-B14F-4D97-AF65-F5344CB8AC3E}">
        <p14:creationId xmlns:p14="http://schemas.microsoft.com/office/powerpoint/2010/main" val="28021548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dirty="0" smtClean="0"/>
              <a:t>contents</a:t>
            </a:r>
            <a:endParaRPr lang="zh-TW" altLang="en-US" dirty="0"/>
          </a:p>
        </p:txBody>
      </p:sp>
      <p:sp>
        <p:nvSpPr>
          <p:cNvPr id="3" name="Content Placeholder 2"/>
          <p:cNvSpPr>
            <a:spLocks noGrp="1"/>
          </p:cNvSpPr>
          <p:nvPr>
            <p:ph idx="1"/>
          </p:nvPr>
        </p:nvSpPr>
        <p:spPr/>
        <p:txBody>
          <a:bodyPr>
            <a:normAutofit/>
          </a:bodyPr>
          <a:lstStyle/>
          <a:p>
            <a:pPr marL="342900" indent="-342900">
              <a:buFont typeface="Arial" pitchFamily="34" charset="0"/>
              <a:buChar char="•"/>
            </a:pPr>
            <a:r>
              <a:rPr lang="zh-TW" altLang="en-US" sz="3200" dirty="0"/>
              <a:t>天然災</a:t>
            </a:r>
            <a:r>
              <a:rPr lang="zh-TW" altLang="en-US" sz="3200" dirty="0" smtClean="0"/>
              <a:t>害（臺大土木陳柏華老師提供）</a:t>
            </a:r>
            <a:endParaRPr lang="en-US" altLang="zh-TW" sz="3200" dirty="0" smtClean="0"/>
          </a:p>
          <a:p>
            <a:pPr marL="342900" indent="-342900">
              <a:buFont typeface="Arial" pitchFamily="34" charset="0"/>
              <a:buChar char="•"/>
            </a:pPr>
            <a:endParaRPr lang="en-US" altLang="zh-TW" sz="3200" dirty="0"/>
          </a:p>
          <a:p>
            <a:pPr marL="342900" indent="-342900">
              <a:buFont typeface="Arial" pitchFamily="34" charset="0"/>
              <a:buChar char="•"/>
            </a:pPr>
            <a:r>
              <a:rPr lang="zh-TW" altLang="en-US" sz="3200" dirty="0" smtClean="0"/>
              <a:t>土木工程</a:t>
            </a:r>
            <a:endParaRPr lang="en-US" altLang="zh-TW" sz="3200" dirty="0" smtClean="0"/>
          </a:p>
          <a:p>
            <a:pPr marL="342900" indent="-342900">
              <a:buFont typeface="Arial" pitchFamily="34" charset="0"/>
              <a:buChar char="•"/>
            </a:pPr>
            <a:endParaRPr lang="en-US" altLang="zh-TW" sz="3200" dirty="0"/>
          </a:p>
          <a:p>
            <a:pPr marL="342900" indent="-342900">
              <a:buFont typeface="Arial" pitchFamily="34" charset="0"/>
              <a:buChar char="•"/>
            </a:pPr>
            <a:r>
              <a:rPr lang="zh-TW" altLang="en-US" sz="3200" dirty="0"/>
              <a:t>土木工</a:t>
            </a:r>
            <a:r>
              <a:rPr lang="zh-TW" altLang="en-US" sz="3200" dirty="0" smtClean="0"/>
              <a:t>程學系課程概述</a:t>
            </a:r>
            <a:endParaRPr lang="zh-TW" altLang="en-US" sz="3200" dirty="0"/>
          </a:p>
        </p:txBody>
      </p:sp>
    </p:spTree>
    <p:extLst>
      <p:ext uri="{BB962C8B-B14F-4D97-AF65-F5344CB8AC3E}">
        <p14:creationId xmlns:p14="http://schemas.microsoft.com/office/powerpoint/2010/main" val="10926249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Ge\Desktop\再興職涯分享\Disaster\D1.tif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0615" y="621286"/>
            <a:ext cx="6537575" cy="5356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3199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Ge\Desktop\再興職涯分享\Disaster\D3.tif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6798" y="561725"/>
            <a:ext cx="6805444" cy="5612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44003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earthlyissues.com/images/KATRINA-tra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0037" y="471340"/>
            <a:ext cx="7620000"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69485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Ge\Desktop\再興職涯分享\Disaster\D4.tif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1323" y="714458"/>
            <a:ext cx="6884986" cy="54595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74826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Ge\Desktop\再興職涯分享\Disaster\D5.tif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1322" y="639762"/>
            <a:ext cx="7328536" cy="556853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706252" y="6315959"/>
            <a:ext cx="5286640" cy="369332"/>
          </a:xfrm>
          <a:prstGeom prst="rect">
            <a:avLst/>
          </a:prstGeom>
          <a:noFill/>
        </p:spPr>
        <p:txBody>
          <a:bodyPr wrap="none" rtlCol="0">
            <a:spAutoFit/>
          </a:bodyPr>
          <a:lstStyle/>
          <a:p>
            <a:r>
              <a:rPr lang="en-US" altLang="zh-TW" dirty="0">
                <a:hlinkClick r:id="rId3"/>
              </a:rPr>
              <a:t>https://www.youtube.com/watch?v=Houd9d5TAwk</a:t>
            </a:r>
            <a:endParaRPr lang="zh-TW" altLang="en-US" dirty="0"/>
          </a:p>
        </p:txBody>
      </p:sp>
    </p:spTree>
    <p:extLst>
      <p:ext uri="{BB962C8B-B14F-4D97-AF65-F5344CB8AC3E}">
        <p14:creationId xmlns:p14="http://schemas.microsoft.com/office/powerpoint/2010/main" val="10926801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Ge\Desktop\再興職涯分享\Disaster\D6.tif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716" y="695409"/>
            <a:ext cx="7427410" cy="5607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08229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www.worldatlas.com/webimage/countrys/namerica/caribb/htcarib.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146" y="1011025"/>
            <a:ext cx="6790160" cy="5003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69526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Ge\Desktop\再興職涯分享\Disaster\D7.tif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550" y="673571"/>
            <a:ext cx="7807707" cy="5017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3343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phsjapan.files.wordpress.com/2012/08/51647708_japan_quake_sendai_464-v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6792" y="456660"/>
            <a:ext cx="6556354" cy="5821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21142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Ge\Desktop\再興職涯分享\Disaster\D8.tif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5444" y="219848"/>
            <a:ext cx="5002714" cy="616433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223968" y="6391373"/>
            <a:ext cx="2390526" cy="369332"/>
          </a:xfrm>
          <a:prstGeom prst="rect">
            <a:avLst/>
          </a:prstGeom>
          <a:noFill/>
        </p:spPr>
        <p:txBody>
          <a:bodyPr wrap="none" rtlCol="0">
            <a:spAutoFit/>
          </a:bodyPr>
          <a:lstStyle/>
          <a:p>
            <a:r>
              <a:rPr lang="en-US" altLang="zh-TW" dirty="0">
                <a:hlinkClick r:id="rId3"/>
              </a:rPr>
              <a:t>http://www.unisdr.org/</a:t>
            </a:r>
            <a:endParaRPr lang="zh-TW" altLang="en-US" dirty="0"/>
          </a:p>
        </p:txBody>
      </p:sp>
    </p:spTree>
    <p:extLst>
      <p:ext uri="{BB962C8B-B14F-4D97-AF65-F5344CB8AC3E}">
        <p14:creationId xmlns:p14="http://schemas.microsoft.com/office/powerpoint/2010/main" val="21325889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Ge\Desktop\再興職涯分享\Disaster\D9.tif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7523" y="272299"/>
            <a:ext cx="3776077" cy="6373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78562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Ge\Desktop\再興職涯分享\Disaster\D10.tif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2409" y="964530"/>
            <a:ext cx="7775654" cy="41849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55361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Ge\Desktop\再興職涯分享\Disaster\D11.tif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903" y="558991"/>
            <a:ext cx="7905748" cy="5541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6045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Ge\Desktop\再興職涯分享\Disaster\D12.tif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997" y="709863"/>
            <a:ext cx="7402284" cy="5498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40870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Ge\Desktop\再興職涯分享\Disaster\D13.tif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275" y="1130975"/>
            <a:ext cx="7967605" cy="4183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54942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Ge\Desktop\再興職涯分享\Disaster\D14.tif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674" y="541422"/>
            <a:ext cx="7447785" cy="56677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91671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Ge\Desktop\再興職涯分享\Disaster\D15.tif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853" y="1455820"/>
            <a:ext cx="7777646" cy="4271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95567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52718"/>
            <a:ext cx="7300913" cy="1244282"/>
          </a:xfrm>
        </p:spPr>
        <p:txBody>
          <a:bodyPr>
            <a:normAutofit/>
          </a:bodyPr>
          <a:lstStyle/>
          <a:p>
            <a:r>
              <a:rPr lang="zh-TW" altLang="en-US" dirty="0"/>
              <a:t>土木工</a:t>
            </a:r>
            <a:r>
              <a:rPr lang="zh-TW" altLang="en-US" dirty="0" smtClean="0"/>
              <a:t>程實例</a:t>
            </a:r>
            <a:r>
              <a:rPr lang="en-US" altLang="zh-TW" dirty="0" smtClean="0"/>
              <a:t/>
            </a:r>
            <a:br>
              <a:rPr lang="en-US" altLang="zh-TW" dirty="0" smtClean="0"/>
            </a:br>
            <a:r>
              <a:rPr lang="zh-TW" altLang="en-US" dirty="0" smtClean="0"/>
              <a:t>胡佛水庫</a:t>
            </a:r>
            <a:r>
              <a:rPr lang="en-US" altLang="zh-TW" dirty="0"/>
              <a:t>Hoover dam</a:t>
            </a:r>
            <a:endParaRPr lang="zh-TW" altLang="en-US" dirty="0"/>
          </a:p>
        </p:txBody>
      </p:sp>
      <p:pic>
        <p:nvPicPr>
          <p:cNvPr id="27650" name="Picture 2" descr="http://cdn.blogs.sheknows.com/thewire.sheknows.com/2010/10/Seagull_View_Rendering_10_02300dpi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405" y="1366958"/>
            <a:ext cx="6830393" cy="504077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00025" y="6381750"/>
            <a:ext cx="2185214" cy="369332"/>
          </a:xfrm>
          <a:prstGeom prst="rect">
            <a:avLst/>
          </a:prstGeom>
          <a:noFill/>
        </p:spPr>
        <p:txBody>
          <a:bodyPr wrap="none" rtlCol="0">
            <a:spAutoFit/>
          </a:bodyPr>
          <a:lstStyle/>
          <a:p>
            <a:r>
              <a:rPr lang="en-US" altLang="zh-TW" dirty="0" smtClean="0"/>
              <a:t>Completed in 1936.</a:t>
            </a:r>
            <a:endParaRPr lang="zh-TW" altLang="en-US" dirty="0"/>
          </a:p>
        </p:txBody>
      </p:sp>
    </p:spTree>
    <p:extLst>
      <p:ext uri="{BB962C8B-B14F-4D97-AF65-F5344CB8AC3E}">
        <p14:creationId xmlns:p14="http://schemas.microsoft.com/office/powerpoint/2010/main" val="174475835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52717"/>
            <a:ext cx="8029575" cy="1376045"/>
          </a:xfrm>
        </p:spPr>
        <p:txBody>
          <a:bodyPr>
            <a:normAutofit/>
          </a:bodyPr>
          <a:lstStyle/>
          <a:p>
            <a:r>
              <a:rPr lang="zh-TW" altLang="en-US" dirty="0"/>
              <a:t>土木工</a:t>
            </a:r>
            <a:r>
              <a:rPr lang="zh-TW" altLang="en-US" dirty="0" smtClean="0"/>
              <a:t>程實</a:t>
            </a:r>
            <a:r>
              <a:rPr lang="zh-TW" altLang="en-US" dirty="0"/>
              <a:t>例</a:t>
            </a:r>
            <a:r>
              <a:rPr lang="en-US" altLang="zh-TW" dirty="0" smtClean="0"/>
              <a:t/>
            </a:r>
            <a:br>
              <a:rPr lang="en-US" altLang="zh-TW" dirty="0" smtClean="0"/>
            </a:br>
            <a:r>
              <a:rPr lang="zh-TW" altLang="en-US" dirty="0" smtClean="0"/>
              <a:t>大迪克桑斯壩 </a:t>
            </a:r>
            <a:r>
              <a:rPr lang="en-US" altLang="zh-TW" dirty="0" smtClean="0"/>
              <a:t>(</a:t>
            </a:r>
            <a:r>
              <a:rPr lang="en-US" altLang="zh-TW" dirty="0" err="1" smtClean="0"/>
              <a:t>switzerland</a:t>
            </a:r>
            <a:r>
              <a:rPr lang="en-US" altLang="zh-TW" dirty="0" smtClean="0"/>
              <a:t>)</a:t>
            </a:r>
            <a:endParaRPr lang="zh-TW" altLang="en-US" dirty="0"/>
          </a:p>
        </p:txBody>
      </p:sp>
      <p:pic>
        <p:nvPicPr>
          <p:cNvPr id="28674" name="Picture 2" descr="http://3.bp.blogspot.com/-Hi5hJBh8TUU/Tqas_HrZmXI/AAAAAAAANr8/wszDxqoqeMc/s640/grande+dixenc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994" y="2282116"/>
            <a:ext cx="6096000" cy="406717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684321" y="2303834"/>
            <a:ext cx="2158122" cy="2585323"/>
          </a:xfrm>
          <a:prstGeom prst="rect">
            <a:avLst/>
          </a:prstGeom>
          <a:noFill/>
        </p:spPr>
        <p:txBody>
          <a:bodyPr wrap="square" rtlCol="0">
            <a:spAutoFit/>
          </a:bodyPr>
          <a:lstStyle/>
          <a:p>
            <a:r>
              <a:rPr lang="en-US" altLang="zh-TW" dirty="0" smtClean="0"/>
              <a:t>The Grande </a:t>
            </a:r>
            <a:r>
              <a:rPr lang="en-US" altLang="zh-TW" dirty="0" err="1" smtClean="0"/>
              <a:t>Dixence</a:t>
            </a:r>
            <a:r>
              <a:rPr lang="en-US" altLang="zh-TW" dirty="0" smtClean="0"/>
              <a:t> Dam is the highest in Europe, 2365-m high.</a:t>
            </a:r>
          </a:p>
          <a:p>
            <a:r>
              <a:rPr lang="en-US" altLang="zh-TW" dirty="0" smtClean="0"/>
              <a:t>The water collected is mostly from glaciers.</a:t>
            </a:r>
          </a:p>
          <a:p>
            <a:r>
              <a:rPr lang="en-US" altLang="zh-TW" dirty="0" smtClean="0"/>
              <a:t>1935 AD</a:t>
            </a:r>
            <a:endParaRPr lang="zh-TW" altLang="en-US" dirty="0"/>
          </a:p>
        </p:txBody>
      </p:sp>
      <p:pic>
        <p:nvPicPr>
          <p:cNvPr id="3" name="Picture 2"/>
          <p:cNvPicPr>
            <a:picLocks noChangeAspect="1"/>
          </p:cNvPicPr>
          <p:nvPr/>
        </p:nvPicPr>
        <p:blipFill>
          <a:blip r:embed="rId3"/>
          <a:stretch>
            <a:fillRect/>
          </a:stretch>
        </p:blipFill>
        <p:spPr>
          <a:xfrm>
            <a:off x="2990273" y="1754908"/>
            <a:ext cx="3740727" cy="4987636"/>
          </a:xfrm>
          <a:prstGeom prst="rect">
            <a:avLst/>
          </a:prstGeom>
        </p:spPr>
      </p:pic>
    </p:spTree>
    <p:extLst>
      <p:ext uri="{BB962C8B-B14F-4D97-AF65-F5344CB8AC3E}">
        <p14:creationId xmlns:p14="http://schemas.microsoft.com/office/powerpoint/2010/main" val="2727083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52718"/>
            <a:ext cx="7766050" cy="1371282"/>
          </a:xfrm>
        </p:spPr>
        <p:txBody>
          <a:bodyPr>
            <a:normAutofit/>
          </a:bodyPr>
          <a:lstStyle/>
          <a:p>
            <a:r>
              <a:rPr lang="zh-TW" altLang="en-US" dirty="0"/>
              <a:t>土木工</a:t>
            </a:r>
            <a:r>
              <a:rPr lang="zh-TW" altLang="en-US" dirty="0" smtClean="0"/>
              <a:t>程實</a:t>
            </a:r>
            <a:r>
              <a:rPr lang="zh-TW" altLang="en-US" dirty="0"/>
              <a:t>例</a:t>
            </a:r>
            <a:r>
              <a:rPr lang="en-US" altLang="zh-TW" dirty="0" smtClean="0"/>
              <a:t/>
            </a:r>
            <a:br>
              <a:rPr lang="en-US" altLang="zh-TW" dirty="0" smtClean="0"/>
            </a:br>
            <a:r>
              <a:rPr lang="zh-TW" altLang="en-US" dirty="0" smtClean="0"/>
              <a:t>米約高架橋 </a:t>
            </a:r>
            <a:r>
              <a:rPr lang="en-US" altLang="zh-TW" dirty="0" smtClean="0"/>
              <a:t>(</a:t>
            </a:r>
            <a:r>
              <a:rPr lang="en-US" altLang="zh-TW" dirty="0" err="1" smtClean="0"/>
              <a:t>Millau</a:t>
            </a:r>
            <a:r>
              <a:rPr lang="en-US" altLang="zh-TW" dirty="0" smtClean="0"/>
              <a:t> Viaduct)</a:t>
            </a:r>
            <a:endParaRPr lang="zh-TW" altLang="en-US" dirty="0"/>
          </a:p>
        </p:txBody>
      </p:sp>
      <p:pic>
        <p:nvPicPr>
          <p:cNvPr id="12290" name="Picture 2" descr="File:Creissels et Viaduct de Millau.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6818" y="1555360"/>
            <a:ext cx="7126431" cy="473907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723900" y="6305550"/>
            <a:ext cx="5981125" cy="369332"/>
          </a:xfrm>
          <a:prstGeom prst="rect">
            <a:avLst/>
          </a:prstGeom>
          <a:noFill/>
        </p:spPr>
        <p:txBody>
          <a:bodyPr wrap="none" rtlCol="0">
            <a:spAutoFit/>
          </a:bodyPr>
          <a:lstStyle/>
          <a:p>
            <a:r>
              <a:rPr lang="en-US" altLang="zh-TW" dirty="0" smtClean="0"/>
              <a:t>2004</a:t>
            </a:r>
            <a:r>
              <a:rPr lang="zh-TW" altLang="en-US" dirty="0" smtClean="0"/>
              <a:t>年通車</a:t>
            </a:r>
            <a:r>
              <a:rPr lang="en-US" altLang="zh-TW" dirty="0" smtClean="0"/>
              <a:t>, the largest cable-stayed bridge in the world.</a:t>
            </a:r>
            <a:endParaRPr lang="zh-TW" altLang="en-US" dirty="0"/>
          </a:p>
        </p:txBody>
      </p:sp>
      <p:pic>
        <p:nvPicPr>
          <p:cNvPr id="12294" name="Picture 6" descr="http://amolife.com/image/images/stories/AroundTheWorld/brid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8600" y="1589661"/>
            <a:ext cx="6381750" cy="4229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6895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70" name="Picture 6" descr="File:Viaduc-Millau Pile-P2 Eiffel.s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745" y="555192"/>
            <a:ext cx="7620000" cy="5467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2057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50" y="152718"/>
            <a:ext cx="8601075" cy="1218882"/>
          </a:xfrm>
        </p:spPr>
        <p:txBody>
          <a:bodyPr>
            <a:normAutofit/>
          </a:bodyPr>
          <a:lstStyle/>
          <a:p>
            <a:r>
              <a:rPr lang="zh-TW" altLang="en-US" sz="2800" dirty="0"/>
              <a:t>土木工</a:t>
            </a:r>
            <a:r>
              <a:rPr lang="zh-TW" altLang="en-US" sz="2800" dirty="0" smtClean="0"/>
              <a:t>程實</a:t>
            </a:r>
            <a:r>
              <a:rPr lang="zh-TW" altLang="en-US" sz="2800" dirty="0"/>
              <a:t>例</a:t>
            </a:r>
            <a:r>
              <a:rPr lang="en-US" altLang="zh-TW" sz="2800" dirty="0" smtClean="0"/>
              <a:t/>
            </a:r>
            <a:br>
              <a:rPr lang="en-US" altLang="zh-TW" sz="2800" dirty="0" smtClean="0"/>
            </a:br>
            <a:r>
              <a:rPr lang="en-US" altLang="zh-TW" sz="2800" dirty="0" smtClean="0"/>
              <a:t>Sydney harbor bridge, </a:t>
            </a:r>
            <a:r>
              <a:rPr lang="en-US" altLang="zh-TW" sz="2800" dirty="0" err="1" smtClean="0"/>
              <a:t>australia</a:t>
            </a:r>
            <a:endParaRPr lang="zh-TW" altLang="en-US" sz="2800" dirty="0"/>
          </a:p>
        </p:txBody>
      </p:sp>
      <p:pic>
        <p:nvPicPr>
          <p:cNvPr id="21506" name="Picture 2" descr="http://amolife.com/image/images/stories/AroundTheWorld/bridges%20(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524" y="1419485"/>
            <a:ext cx="6911975" cy="459079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38175" y="6010275"/>
            <a:ext cx="5431808" cy="369332"/>
          </a:xfrm>
          <a:prstGeom prst="rect">
            <a:avLst/>
          </a:prstGeom>
          <a:noFill/>
        </p:spPr>
        <p:txBody>
          <a:bodyPr wrap="none" rtlCol="0">
            <a:spAutoFit/>
          </a:bodyPr>
          <a:lstStyle/>
          <a:p>
            <a:r>
              <a:rPr lang="en-US" altLang="zh-TW" dirty="0" smtClean="0"/>
              <a:t>The widest long-span bridge in the world (~1100 m)</a:t>
            </a:r>
            <a:endParaRPr lang="zh-TW" altLang="en-US" dirty="0"/>
          </a:p>
        </p:txBody>
      </p:sp>
    </p:spTree>
    <p:extLst>
      <p:ext uri="{BB962C8B-B14F-4D97-AF65-F5344CB8AC3E}">
        <p14:creationId xmlns:p14="http://schemas.microsoft.com/office/powerpoint/2010/main" val="5698517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52718"/>
            <a:ext cx="7929563" cy="1371600"/>
          </a:xfrm>
        </p:spPr>
        <p:txBody>
          <a:bodyPr>
            <a:normAutofit fontScale="90000"/>
          </a:bodyPr>
          <a:lstStyle/>
          <a:p>
            <a:r>
              <a:rPr lang="zh-TW" altLang="en-US" dirty="0"/>
              <a:t>土木工</a:t>
            </a:r>
            <a:r>
              <a:rPr lang="zh-TW" altLang="en-US" dirty="0" smtClean="0"/>
              <a:t>程實例</a:t>
            </a:r>
            <a:r>
              <a:rPr lang="en-US" altLang="zh-TW" dirty="0" smtClean="0"/>
              <a:t/>
            </a:r>
            <a:br>
              <a:rPr lang="en-US" altLang="zh-TW" dirty="0" smtClean="0"/>
            </a:br>
            <a:r>
              <a:rPr lang="en-US" altLang="zh-TW" dirty="0" err="1" smtClean="0">
                <a:solidFill>
                  <a:srgbClr val="D1282E"/>
                </a:solidFill>
              </a:rPr>
              <a:t>Gateshead</a:t>
            </a:r>
            <a:r>
              <a:rPr lang="en-US" altLang="zh-TW" dirty="0" smtClean="0">
                <a:solidFill>
                  <a:srgbClr val="D1282E"/>
                </a:solidFill>
              </a:rPr>
              <a:t> </a:t>
            </a:r>
            <a:r>
              <a:rPr lang="en-US" altLang="zh-TW" dirty="0" err="1">
                <a:solidFill>
                  <a:srgbClr val="D1282E"/>
                </a:solidFill>
              </a:rPr>
              <a:t>millenium</a:t>
            </a:r>
            <a:r>
              <a:rPr lang="en-US" altLang="zh-TW" dirty="0">
                <a:solidFill>
                  <a:srgbClr val="D1282E"/>
                </a:solidFill>
              </a:rPr>
              <a:t> </a:t>
            </a:r>
            <a:r>
              <a:rPr lang="en-US" altLang="zh-TW" dirty="0" smtClean="0">
                <a:solidFill>
                  <a:srgbClr val="D1282E"/>
                </a:solidFill>
              </a:rPr>
              <a:t>bridge</a:t>
            </a:r>
            <a:endParaRPr lang="zh-TW" altLang="en-US" dirty="0"/>
          </a:p>
        </p:txBody>
      </p:sp>
      <p:pic>
        <p:nvPicPr>
          <p:cNvPr id="22530" name="Picture 2" descr="http://amolife.com/image/images/stories/AroundTheWorld/bridges%2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525" y="1687512"/>
            <a:ext cx="6381750" cy="479107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162800" y="4381500"/>
            <a:ext cx="1786647" cy="1200329"/>
          </a:xfrm>
          <a:prstGeom prst="rect">
            <a:avLst/>
          </a:prstGeom>
          <a:noFill/>
        </p:spPr>
        <p:txBody>
          <a:bodyPr wrap="square" rtlCol="0">
            <a:spAutoFit/>
          </a:bodyPr>
          <a:lstStyle/>
          <a:p>
            <a:r>
              <a:rPr lang="en-US" altLang="zh-TW" dirty="0" smtClean="0"/>
              <a:t>The first and only tilting bridge in the world.</a:t>
            </a:r>
            <a:endParaRPr lang="zh-TW" altLang="en-US" dirty="0"/>
          </a:p>
        </p:txBody>
      </p:sp>
    </p:spTree>
    <p:extLst>
      <p:ext uri="{BB962C8B-B14F-4D97-AF65-F5344CB8AC3E}">
        <p14:creationId xmlns:p14="http://schemas.microsoft.com/office/powerpoint/2010/main" val="11876538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52718"/>
            <a:ext cx="8158163" cy="1371600"/>
          </a:xfrm>
        </p:spPr>
        <p:txBody>
          <a:bodyPr/>
          <a:lstStyle/>
          <a:p>
            <a:r>
              <a:rPr lang="zh-TW" altLang="en-US" dirty="0"/>
              <a:t>土木工</a:t>
            </a:r>
            <a:r>
              <a:rPr lang="zh-TW" altLang="en-US" dirty="0" smtClean="0"/>
              <a:t>程實例</a:t>
            </a:r>
            <a:r>
              <a:rPr lang="en-US" altLang="zh-TW" dirty="0" smtClean="0"/>
              <a:t/>
            </a:r>
            <a:br>
              <a:rPr lang="en-US" altLang="zh-TW" dirty="0" smtClean="0"/>
            </a:br>
            <a:r>
              <a:rPr lang="en-US" altLang="zh-TW" dirty="0" err="1" smtClean="0"/>
              <a:t>Erasmusbrug</a:t>
            </a:r>
            <a:r>
              <a:rPr lang="en-US" altLang="zh-TW" dirty="0" smtClean="0"/>
              <a:t>, Netherlands</a:t>
            </a:r>
            <a:endParaRPr lang="zh-TW" altLang="en-US" dirty="0"/>
          </a:p>
        </p:txBody>
      </p:sp>
      <p:pic>
        <p:nvPicPr>
          <p:cNvPr id="23554" name="Picture 2" descr="http://amolife.com/image/images/stories/AroundTheWorld/bridges%2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2246" y="1835871"/>
            <a:ext cx="6381750" cy="403860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067551" y="3751262"/>
            <a:ext cx="1901352" cy="923330"/>
          </a:xfrm>
          <a:prstGeom prst="rect">
            <a:avLst/>
          </a:prstGeom>
          <a:noFill/>
        </p:spPr>
        <p:txBody>
          <a:bodyPr wrap="square" rtlCol="0">
            <a:spAutoFit/>
          </a:bodyPr>
          <a:lstStyle/>
          <a:p>
            <a:r>
              <a:rPr lang="en-US" altLang="zh-TW" dirty="0" smtClean="0"/>
              <a:t>It has a nickname “the Swan”.</a:t>
            </a:r>
            <a:endParaRPr lang="zh-TW" altLang="en-US" dirty="0"/>
          </a:p>
        </p:txBody>
      </p:sp>
    </p:spTree>
    <p:extLst>
      <p:ext uri="{BB962C8B-B14F-4D97-AF65-F5344CB8AC3E}">
        <p14:creationId xmlns:p14="http://schemas.microsoft.com/office/powerpoint/2010/main" val="11628034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52717"/>
            <a:ext cx="7858125" cy="1418907"/>
          </a:xfrm>
        </p:spPr>
        <p:txBody>
          <a:bodyPr>
            <a:normAutofit/>
          </a:bodyPr>
          <a:lstStyle/>
          <a:p>
            <a:r>
              <a:rPr lang="zh-TW" altLang="en-US" dirty="0"/>
              <a:t>土木工</a:t>
            </a:r>
            <a:r>
              <a:rPr lang="zh-TW" altLang="en-US" dirty="0" smtClean="0"/>
              <a:t>程實例</a:t>
            </a:r>
            <a:r>
              <a:rPr lang="en-US" altLang="zh-TW" dirty="0" smtClean="0"/>
              <a:t/>
            </a:r>
            <a:br>
              <a:rPr lang="en-US" altLang="zh-TW" dirty="0" smtClean="0"/>
            </a:br>
            <a:r>
              <a:rPr lang="zh-TW" altLang="en-US" dirty="0" smtClean="0"/>
              <a:t>青</a:t>
            </a:r>
            <a:r>
              <a:rPr lang="zh-TW" altLang="en-US" dirty="0"/>
              <a:t>馬大</a:t>
            </a:r>
            <a:r>
              <a:rPr lang="zh-TW" altLang="en-US" dirty="0" smtClean="0"/>
              <a:t>橋，香港</a:t>
            </a:r>
            <a:endParaRPr lang="zh-TW" altLang="en-US" dirty="0"/>
          </a:p>
        </p:txBody>
      </p:sp>
      <p:sp>
        <p:nvSpPr>
          <p:cNvPr id="4" name="TextBox 3"/>
          <p:cNvSpPr txBox="1"/>
          <p:nvPr/>
        </p:nvSpPr>
        <p:spPr>
          <a:xfrm>
            <a:off x="6934200" y="2457450"/>
            <a:ext cx="2034702" cy="1477328"/>
          </a:xfrm>
          <a:prstGeom prst="rect">
            <a:avLst/>
          </a:prstGeom>
          <a:noFill/>
        </p:spPr>
        <p:txBody>
          <a:bodyPr wrap="square" rtlCol="0">
            <a:spAutoFit/>
          </a:bodyPr>
          <a:lstStyle/>
          <a:p>
            <a:r>
              <a:rPr lang="en-US" altLang="zh-TW" dirty="0" smtClean="0"/>
              <a:t>The 8</a:t>
            </a:r>
            <a:r>
              <a:rPr lang="en-US" altLang="zh-TW" baseline="30000" dirty="0" smtClean="0"/>
              <a:t>th</a:t>
            </a:r>
            <a:r>
              <a:rPr lang="en-US" altLang="zh-TW" dirty="0" smtClean="0"/>
              <a:t> largest suspension bridge, carries both trains and cars.</a:t>
            </a:r>
            <a:endParaRPr lang="zh-TW" altLang="en-US" dirty="0"/>
          </a:p>
        </p:txBody>
      </p:sp>
      <p:pic>
        <p:nvPicPr>
          <p:cNvPr id="11266" name="Picture 2" descr="File:Tsing Ma Bridge 20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147" y="1649691"/>
            <a:ext cx="6816303" cy="44305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660193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52718"/>
            <a:ext cx="7872413" cy="1371600"/>
          </a:xfrm>
        </p:spPr>
        <p:txBody>
          <a:bodyPr>
            <a:normAutofit/>
          </a:bodyPr>
          <a:lstStyle/>
          <a:p>
            <a:r>
              <a:rPr lang="zh-TW" altLang="en-US" dirty="0"/>
              <a:t>土木工</a:t>
            </a:r>
            <a:r>
              <a:rPr lang="zh-TW" altLang="en-US" dirty="0" smtClean="0"/>
              <a:t>程實</a:t>
            </a:r>
            <a:r>
              <a:rPr lang="zh-TW" altLang="en-US" dirty="0"/>
              <a:t>例</a:t>
            </a:r>
            <a:r>
              <a:rPr lang="en-US" altLang="zh-TW" dirty="0" smtClean="0"/>
              <a:t/>
            </a:r>
            <a:br>
              <a:rPr lang="en-US" altLang="zh-TW" dirty="0" smtClean="0"/>
            </a:br>
            <a:r>
              <a:rPr lang="zh-TW" altLang="en-US" dirty="0" smtClean="0"/>
              <a:t>雙峰塔</a:t>
            </a:r>
            <a:r>
              <a:rPr lang="en-US" altLang="zh-TW" dirty="0" smtClean="0"/>
              <a:t>,</a:t>
            </a:r>
            <a:r>
              <a:rPr lang="zh-TW" altLang="en-US" dirty="0" smtClean="0"/>
              <a:t> 吉隆坡</a:t>
            </a:r>
            <a:endParaRPr lang="zh-TW" altLang="en-US" dirty="0"/>
          </a:p>
        </p:txBody>
      </p:sp>
      <p:pic>
        <p:nvPicPr>
          <p:cNvPr id="14338" name="Picture 2" descr="http://media.creativebloq.futurecdn.net/sites/creativebloq.com/files/images/2012/10/petron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 y="1470597"/>
            <a:ext cx="4251325" cy="515721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191125" y="4201894"/>
            <a:ext cx="3514725" cy="923330"/>
          </a:xfrm>
          <a:prstGeom prst="rect">
            <a:avLst/>
          </a:prstGeom>
          <a:noFill/>
        </p:spPr>
        <p:txBody>
          <a:bodyPr wrap="square" rtlCol="0">
            <a:spAutoFit/>
          </a:bodyPr>
          <a:lstStyle/>
          <a:p>
            <a:r>
              <a:rPr lang="en-US" altLang="zh-TW" dirty="0" smtClean="0"/>
              <a:t>170-m tall, it was the tallest in the world between 1998-2004.</a:t>
            </a:r>
          </a:p>
          <a:p>
            <a:endParaRPr lang="zh-TW" altLang="en-US" dirty="0"/>
          </a:p>
        </p:txBody>
      </p:sp>
    </p:spTree>
    <p:extLst>
      <p:ext uri="{BB962C8B-B14F-4D97-AF65-F5344CB8AC3E}">
        <p14:creationId xmlns:p14="http://schemas.microsoft.com/office/powerpoint/2010/main" val="224878930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7"/>
            <a:ext cx="8015288" cy="1618933"/>
          </a:xfrm>
        </p:spPr>
        <p:txBody>
          <a:bodyPr>
            <a:normAutofit/>
          </a:bodyPr>
          <a:lstStyle/>
          <a:p>
            <a:r>
              <a:rPr lang="zh-TW" altLang="en-US" dirty="0"/>
              <a:t>土木工</a:t>
            </a:r>
            <a:r>
              <a:rPr lang="zh-TW" altLang="en-US" dirty="0" smtClean="0"/>
              <a:t>程實例</a:t>
            </a:r>
            <a:r>
              <a:rPr lang="en-US" altLang="zh-TW" dirty="0" smtClean="0"/>
              <a:t/>
            </a:r>
            <a:br>
              <a:rPr lang="en-US" altLang="zh-TW" dirty="0" smtClean="0"/>
            </a:br>
            <a:r>
              <a:rPr lang="en-US" altLang="zh-TW" dirty="0" smtClean="0"/>
              <a:t>Empire state building, </a:t>
            </a:r>
            <a:r>
              <a:rPr lang="en-US" altLang="zh-TW" dirty="0" err="1" smtClean="0"/>
              <a:t>nyc</a:t>
            </a:r>
            <a:endParaRPr lang="zh-TW" altLang="en-US" dirty="0"/>
          </a:p>
        </p:txBody>
      </p:sp>
      <p:pic>
        <p:nvPicPr>
          <p:cNvPr id="16386" name="Picture 2" descr="http://media.creativebloq.futurecdn.net/sites/creativebloq.com/files/images/2012/10/empir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4675" y="2682875"/>
            <a:ext cx="5095875" cy="33909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067425" y="2876550"/>
            <a:ext cx="2819400" cy="923330"/>
          </a:xfrm>
          <a:prstGeom prst="rect">
            <a:avLst/>
          </a:prstGeom>
          <a:noFill/>
        </p:spPr>
        <p:txBody>
          <a:bodyPr wrap="square" rtlCol="0">
            <a:spAutoFit/>
          </a:bodyPr>
          <a:lstStyle/>
          <a:p>
            <a:r>
              <a:rPr lang="en-US" altLang="zh-TW" dirty="0" smtClean="0"/>
              <a:t>Construction started in 1930 and took only 410 days to complete.</a:t>
            </a:r>
            <a:endParaRPr lang="zh-TW" altLang="en-US" dirty="0"/>
          </a:p>
        </p:txBody>
      </p:sp>
    </p:spTree>
    <p:extLst>
      <p:ext uri="{BB962C8B-B14F-4D97-AF65-F5344CB8AC3E}">
        <p14:creationId xmlns:p14="http://schemas.microsoft.com/office/powerpoint/2010/main" val="238894085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52718"/>
            <a:ext cx="7229475" cy="1447482"/>
          </a:xfrm>
        </p:spPr>
        <p:txBody>
          <a:bodyPr>
            <a:normAutofit/>
          </a:bodyPr>
          <a:lstStyle/>
          <a:p>
            <a:r>
              <a:rPr lang="zh-TW" altLang="en-US" dirty="0"/>
              <a:t>土木工</a:t>
            </a:r>
            <a:r>
              <a:rPr lang="zh-TW" altLang="en-US" dirty="0" smtClean="0"/>
              <a:t>程實</a:t>
            </a:r>
            <a:r>
              <a:rPr lang="zh-TW" altLang="en-US" dirty="0"/>
              <a:t>例</a:t>
            </a:r>
            <a:r>
              <a:rPr lang="en-US" altLang="zh-TW" dirty="0" smtClean="0"/>
              <a:t/>
            </a:r>
            <a:br>
              <a:rPr lang="en-US" altLang="zh-TW" dirty="0" smtClean="0"/>
            </a:br>
            <a:r>
              <a:rPr lang="en-US" altLang="zh-TW" dirty="0" err="1" smtClean="0"/>
              <a:t>Burj</a:t>
            </a:r>
            <a:r>
              <a:rPr lang="en-US" altLang="zh-TW" dirty="0" smtClean="0"/>
              <a:t> </a:t>
            </a:r>
            <a:r>
              <a:rPr lang="en-US" altLang="zh-TW" dirty="0" err="1" smtClean="0"/>
              <a:t>khalifa</a:t>
            </a:r>
            <a:endParaRPr lang="zh-TW" altLang="en-US" dirty="0"/>
          </a:p>
        </p:txBody>
      </p:sp>
      <p:pic>
        <p:nvPicPr>
          <p:cNvPr id="19458" name="Picture 2" descr="http://media.creativebloq.futurecdn.net/sites/creativebloq.com/files/images/2012/10/khalif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4389" y="1100138"/>
            <a:ext cx="3780510" cy="56743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04801" y="3529154"/>
            <a:ext cx="3962400" cy="1477328"/>
          </a:xfrm>
          <a:prstGeom prst="rect">
            <a:avLst/>
          </a:prstGeom>
          <a:noFill/>
        </p:spPr>
        <p:txBody>
          <a:bodyPr wrap="square" rtlCol="0">
            <a:spAutoFit/>
          </a:bodyPr>
          <a:lstStyle/>
          <a:p>
            <a:r>
              <a:rPr lang="en-US" altLang="zh-TW" dirty="0" smtClean="0"/>
              <a:t>The tallest building in the world – 828.9-m high.</a:t>
            </a:r>
          </a:p>
          <a:p>
            <a:r>
              <a:rPr lang="en-US" altLang="zh-TW" dirty="0" smtClean="0"/>
              <a:t>The construction of the 160-floor building began in 2004 and completed in 2010.</a:t>
            </a:r>
            <a:endParaRPr lang="zh-TW" altLang="en-US" dirty="0"/>
          </a:p>
        </p:txBody>
      </p:sp>
    </p:spTree>
    <p:extLst>
      <p:ext uri="{BB962C8B-B14F-4D97-AF65-F5344CB8AC3E}">
        <p14:creationId xmlns:p14="http://schemas.microsoft.com/office/powerpoint/2010/main" val="23019475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77090" y="979110"/>
            <a:ext cx="8243455" cy="4101119"/>
          </a:xfrm>
          <a:prstGeom prst="rect">
            <a:avLst/>
          </a:prstGeom>
        </p:spPr>
      </p:pic>
    </p:spTree>
    <p:extLst>
      <p:ext uri="{BB962C8B-B14F-4D97-AF65-F5344CB8AC3E}">
        <p14:creationId xmlns:p14="http://schemas.microsoft.com/office/powerpoint/2010/main" val="23741222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4294967295"/>
          </p:nvPr>
        </p:nvSpPr>
        <p:spPr>
          <a:xfrm>
            <a:off x="3668295" y="1003132"/>
            <a:ext cx="5184775" cy="5129213"/>
          </a:xfrm>
        </p:spPr>
        <p:txBody>
          <a:bodyPr>
            <a:normAutofit lnSpcReduction="10000"/>
          </a:bodyPr>
          <a:lstStyle/>
          <a:p>
            <a:pPr marL="276225" indent="-276225" eaLnBrk="1" hangingPunct="1">
              <a:spcBef>
                <a:spcPct val="0"/>
              </a:spcBef>
              <a:buClr>
                <a:srgbClr val="000000"/>
              </a:buClr>
              <a:buFont typeface="Wingdings" charset="0"/>
              <a:buChar char="n"/>
            </a:pPr>
            <a:r>
              <a:rPr lang="zh-TW" altLang="en-US" sz="2000" b="1" dirty="0">
                <a:solidFill>
                  <a:srgbClr val="FF0000"/>
                </a:solidFill>
                <a:latin typeface="標楷體" charset="0"/>
                <a:ea typeface="標楷體" charset="0"/>
                <a:cs typeface="標楷體" charset="0"/>
              </a:rPr>
              <a:t>台灣南北高速鐵路建設計畫</a:t>
            </a:r>
            <a:r>
              <a:rPr lang="zh-TW" altLang="en-US" sz="2000" b="1" dirty="0">
                <a:latin typeface="標楷體" charset="0"/>
                <a:ea typeface="標楷體" charset="0"/>
                <a:cs typeface="標楷體" charset="0"/>
              </a:rPr>
              <a:t>是首度推動採取民間投資參與的重大國家基礎建設。</a:t>
            </a:r>
            <a:r>
              <a:rPr lang="zh-TW" altLang="en-US" sz="2000" dirty="0">
                <a:latin typeface="標楷體" charset="0"/>
                <a:ea typeface="標楷體" charset="0"/>
                <a:cs typeface="標楷體" charset="0"/>
              </a:rPr>
              <a:t> </a:t>
            </a:r>
            <a:endParaRPr lang="zh-TW" altLang="en-US" sz="2000" b="1" dirty="0">
              <a:latin typeface="標楷體" charset="0"/>
              <a:ea typeface="標楷體" charset="0"/>
              <a:cs typeface="標楷體" charset="0"/>
            </a:endParaRPr>
          </a:p>
          <a:p>
            <a:pPr marL="276225" indent="-276225" eaLnBrk="1" hangingPunct="1">
              <a:spcBef>
                <a:spcPct val="0"/>
              </a:spcBef>
              <a:buFont typeface="Wingdings" charset="0"/>
              <a:buChar char="n"/>
            </a:pPr>
            <a:r>
              <a:rPr lang="zh-TW" altLang="en-US" sz="2000" b="1" dirty="0">
                <a:latin typeface="標楷體" charset="0"/>
                <a:ea typeface="標楷體" charset="0"/>
                <a:cs typeface="標楷體" charset="0"/>
              </a:rPr>
              <a:t>高鐵興建營運特許權期間為簽約日起算合計</a:t>
            </a:r>
            <a:r>
              <a:rPr lang="en-US" altLang="zh-TW" sz="2000" b="1" dirty="0">
                <a:latin typeface="標楷體" charset="0"/>
                <a:ea typeface="標楷體" charset="0"/>
                <a:cs typeface="標楷體" charset="0"/>
              </a:rPr>
              <a:t>35</a:t>
            </a:r>
            <a:r>
              <a:rPr lang="zh-TW" altLang="en-US" sz="2000" b="1" dirty="0">
                <a:latin typeface="標楷體" charset="0"/>
                <a:ea typeface="標楷體" charset="0"/>
                <a:cs typeface="標楷體" charset="0"/>
              </a:rPr>
              <a:t>年。另外車站用地</a:t>
            </a:r>
            <a:r>
              <a:rPr lang="en-US" altLang="zh-TW" sz="2000" b="1" dirty="0">
                <a:latin typeface="標楷體" charset="0"/>
                <a:ea typeface="標楷體" charset="0"/>
                <a:cs typeface="標楷體" charset="0"/>
              </a:rPr>
              <a:t>(</a:t>
            </a:r>
            <a:r>
              <a:rPr lang="zh-TW" altLang="en-US" sz="2000" b="1" dirty="0">
                <a:latin typeface="標楷體" charset="0"/>
                <a:ea typeface="標楷體" charset="0"/>
                <a:cs typeface="標楷體" charset="0"/>
              </a:rPr>
              <a:t>桃園、新竹、台中、嘉義與台南</a:t>
            </a:r>
            <a:r>
              <a:rPr lang="en-US" altLang="zh-TW" sz="2000" b="1" dirty="0">
                <a:latin typeface="標楷體" charset="0"/>
                <a:ea typeface="標楷體" charset="0"/>
                <a:cs typeface="標楷體" charset="0"/>
              </a:rPr>
              <a:t>)</a:t>
            </a:r>
            <a:r>
              <a:rPr lang="zh-TW" altLang="en-US" sz="2000" b="1" dirty="0">
                <a:latin typeface="標楷體" charset="0"/>
                <a:ea typeface="標楷體" charset="0"/>
                <a:cs typeface="標楷體" charset="0"/>
              </a:rPr>
              <a:t>開發經營期間與高鐵興建營運特許權期間相同；事業發展用地開發經營期間為土地交付日起算</a:t>
            </a:r>
            <a:r>
              <a:rPr lang="en-US" altLang="zh-TW" sz="2000" b="1" dirty="0">
                <a:latin typeface="標楷體" charset="0"/>
                <a:ea typeface="標楷體" charset="0"/>
                <a:cs typeface="標楷體" charset="0"/>
              </a:rPr>
              <a:t>50</a:t>
            </a:r>
            <a:r>
              <a:rPr lang="zh-TW" altLang="en-US" sz="2000" b="1" dirty="0">
                <a:latin typeface="標楷體" charset="0"/>
                <a:ea typeface="標楷體" charset="0"/>
                <a:cs typeface="標楷體" charset="0"/>
              </a:rPr>
              <a:t>年。</a:t>
            </a:r>
          </a:p>
          <a:p>
            <a:pPr marL="276225" indent="-276225" eaLnBrk="1" hangingPunct="1">
              <a:spcBef>
                <a:spcPct val="0"/>
              </a:spcBef>
              <a:buClr>
                <a:schemeClr val="tx1"/>
              </a:buClr>
              <a:buFont typeface="Wingdings" charset="0"/>
              <a:buChar char="n"/>
            </a:pPr>
            <a:r>
              <a:rPr lang="en-US" altLang="zh-TW" sz="2000" b="1" dirty="0">
                <a:solidFill>
                  <a:srgbClr val="FF0000"/>
                </a:solidFill>
                <a:latin typeface="標楷體" charset="0"/>
                <a:ea typeface="標楷體" charset="0"/>
                <a:cs typeface="標楷體" charset="0"/>
              </a:rPr>
              <a:t>2007</a:t>
            </a:r>
            <a:r>
              <a:rPr lang="zh-TW" altLang="en-US" sz="2000" b="1" dirty="0">
                <a:solidFill>
                  <a:srgbClr val="FF0000"/>
                </a:solidFill>
                <a:latin typeface="標楷體" charset="0"/>
                <a:ea typeface="標楷體" charset="0"/>
                <a:cs typeface="標楷體" charset="0"/>
              </a:rPr>
              <a:t>年</a:t>
            </a:r>
            <a:r>
              <a:rPr lang="en-US" altLang="zh-TW" sz="2000" b="1" dirty="0">
                <a:solidFill>
                  <a:srgbClr val="FF0000"/>
                </a:solidFill>
                <a:latin typeface="標楷體" charset="0"/>
                <a:ea typeface="標楷體" charset="0"/>
                <a:cs typeface="標楷體" charset="0"/>
              </a:rPr>
              <a:t>3</a:t>
            </a:r>
            <a:r>
              <a:rPr lang="zh-TW" altLang="en-US" sz="2000" b="1" dirty="0">
                <a:solidFill>
                  <a:srgbClr val="FF0000"/>
                </a:solidFill>
                <a:latin typeface="標楷體" charset="0"/>
                <a:ea typeface="標楷體" charset="0"/>
                <a:cs typeface="標楷體" charset="0"/>
              </a:rPr>
              <a:t>月</a:t>
            </a:r>
            <a:r>
              <a:rPr lang="en-US" altLang="zh-TW" sz="2000" b="1" dirty="0">
                <a:solidFill>
                  <a:srgbClr val="FF0000"/>
                </a:solidFill>
                <a:latin typeface="標楷體" charset="0"/>
                <a:ea typeface="標楷體" charset="0"/>
                <a:cs typeface="標楷體" charset="0"/>
              </a:rPr>
              <a:t>2</a:t>
            </a:r>
            <a:r>
              <a:rPr lang="zh-TW" altLang="en-US" sz="2000" b="1" dirty="0">
                <a:solidFill>
                  <a:srgbClr val="FF0000"/>
                </a:solidFill>
                <a:latin typeface="標楷體" charset="0"/>
                <a:ea typeface="標楷體" charset="0"/>
                <a:cs typeface="標楷體" charset="0"/>
              </a:rPr>
              <a:t>日全線通車營運</a:t>
            </a:r>
            <a:r>
              <a:rPr lang="zh-TW" altLang="en-US" sz="2000" b="1" dirty="0">
                <a:latin typeface="標楷體" charset="0"/>
                <a:ea typeface="標楷體" charset="0"/>
                <a:cs typeface="標楷體" charset="0"/>
              </a:rPr>
              <a:t>。</a:t>
            </a:r>
          </a:p>
          <a:p>
            <a:pPr marL="276225" indent="-276225" eaLnBrk="1" hangingPunct="1">
              <a:spcBef>
                <a:spcPct val="0"/>
              </a:spcBef>
              <a:buFont typeface="Wingdings" charset="0"/>
              <a:buChar char="n"/>
            </a:pPr>
            <a:r>
              <a:rPr lang="zh-TW" altLang="en-US" sz="2000" b="1" dirty="0">
                <a:latin typeface="標楷體" charset="0"/>
                <a:ea typeface="標楷體" charset="0"/>
                <a:cs typeface="標楷體" charset="0"/>
              </a:rPr>
              <a:t>營運路線長度：</a:t>
            </a:r>
            <a:r>
              <a:rPr lang="en-US" altLang="zh-TW" sz="2000" b="1" dirty="0">
                <a:latin typeface="標楷體" charset="0"/>
                <a:ea typeface="標楷體" charset="0"/>
                <a:cs typeface="標楷體" charset="0"/>
              </a:rPr>
              <a:t>345</a:t>
            </a:r>
            <a:r>
              <a:rPr lang="zh-TW" altLang="en-US" sz="2000" b="1" dirty="0">
                <a:latin typeface="標楷體" charset="0"/>
                <a:ea typeface="標楷體" charset="0"/>
                <a:cs typeface="標楷體" charset="0"/>
              </a:rPr>
              <a:t>公里</a:t>
            </a:r>
            <a:r>
              <a:rPr lang="zh-TW" sz="2000" b="1" dirty="0">
                <a:latin typeface="標楷體" charset="0"/>
                <a:ea typeface="標楷體" charset="0"/>
                <a:cs typeface="標楷體" charset="0"/>
              </a:rPr>
              <a:t>。</a:t>
            </a:r>
            <a:endParaRPr lang="zh-TW" altLang="en-US" sz="2000" b="1" dirty="0">
              <a:latin typeface="標楷體" charset="0"/>
              <a:ea typeface="標楷體" charset="0"/>
              <a:cs typeface="標楷體" charset="0"/>
            </a:endParaRPr>
          </a:p>
          <a:p>
            <a:pPr marL="276225" indent="-276225" eaLnBrk="1" hangingPunct="1">
              <a:spcBef>
                <a:spcPct val="0"/>
              </a:spcBef>
              <a:buFont typeface="Wingdings" charset="0"/>
              <a:buChar char="n"/>
            </a:pPr>
            <a:r>
              <a:rPr lang="zh-TW" altLang="en-US" sz="2000" b="1" dirty="0">
                <a:latin typeface="標楷體" charset="0"/>
                <a:ea typeface="標楷體" charset="0"/>
                <a:cs typeface="標楷體" charset="0"/>
              </a:rPr>
              <a:t>車站數：台</a:t>
            </a:r>
            <a:r>
              <a:rPr lang="zh-TW" sz="2000" b="1" dirty="0">
                <a:latin typeface="標楷體" charset="0"/>
                <a:ea typeface="標楷體" charset="0"/>
                <a:cs typeface="標楷體" charset="0"/>
              </a:rPr>
              <a:t>北、桃園、新竹、</a:t>
            </a:r>
            <a:r>
              <a:rPr lang="zh-TW" altLang="en-US" sz="2000" b="1" dirty="0">
                <a:latin typeface="標楷體" charset="0"/>
                <a:ea typeface="標楷體" charset="0"/>
                <a:cs typeface="標楷體" charset="0"/>
              </a:rPr>
              <a:t>台</a:t>
            </a:r>
            <a:r>
              <a:rPr lang="zh-TW" sz="2000" b="1" dirty="0">
                <a:latin typeface="標楷體" charset="0"/>
                <a:ea typeface="標楷體" charset="0"/>
                <a:cs typeface="標楷體" charset="0"/>
              </a:rPr>
              <a:t>中、嘉義、台南及高雄等</a:t>
            </a:r>
            <a:r>
              <a:rPr lang="en-US" altLang="zh-TW" sz="2000" b="1" dirty="0">
                <a:latin typeface="標楷體" charset="0"/>
                <a:ea typeface="標楷體" charset="0"/>
                <a:cs typeface="標楷體" charset="0"/>
              </a:rPr>
              <a:t>7</a:t>
            </a:r>
            <a:r>
              <a:rPr lang="zh-TW" sz="2000" b="1" dirty="0">
                <a:latin typeface="標楷體" charset="0"/>
                <a:ea typeface="標楷體" charset="0"/>
                <a:cs typeface="標楷體" charset="0"/>
              </a:rPr>
              <a:t>站。 (台北、板橋、新</a:t>
            </a:r>
            <a:r>
              <a:rPr lang="zh-TW" altLang="en-US" sz="2000" b="1" dirty="0">
                <a:latin typeface="標楷體" charset="0"/>
                <a:ea typeface="標楷體" charset="0"/>
                <a:cs typeface="標楷體" charset="0"/>
              </a:rPr>
              <a:t>烏日</a:t>
            </a:r>
            <a:r>
              <a:rPr lang="zh-TW" sz="2000" b="1" dirty="0">
                <a:latin typeface="標楷體" charset="0"/>
                <a:ea typeface="標楷體" charset="0"/>
                <a:cs typeface="標楷體" charset="0"/>
              </a:rPr>
              <a:t>、</a:t>
            </a:r>
            <a:r>
              <a:rPr lang="zh-TW" altLang="en-US" sz="2000" b="1" dirty="0">
                <a:latin typeface="標楷體" charset="0"/>
                <a:ea typeface="標楷體" charset="0"/>
                <a:cs typeface="標楷體" charset="0"/>
              </a:rPr>
              <a:t>左營</a:t>
            </a:r>
            <a:r>
              <a:rPr lang="zh-TW" sz="2000" b="1" dirty="0">
                <a:latin typeface="標楷體" charset="0"/>
                <a:ea typeface="標楷體" charset="0"/>
                <a:cs typeface="標楷體" charset="0"/>
              </a:rPr>
              <a:t>與</a:t>
            </a:r>
            <a:r>
              <a:rPr lang="zh-TW" altLang="en-US" sz="2000" b="1" dirty="0">
                <a:latin typeface="標楷體" charset="0"/>
                <a:ea typeface="標楷體" charset="0"/>
                <a:cs typeface="標楷體" charset="0"/>
              </a:rPr>
              <a:t>臺</a:t>
            </a:r>
            <a:r>
              <a:rPr lang="zh-TW" sz="2000" b="1" dirty="0">
                <a:latin typeface="標楷體" charset="0"/>
                <a:ea typeface="標楷體" charset="0"/>
                <a:cs typeface="標楷體" charset="0"/>
              </a:rPr>
              <a:t>鐵共站)</a:t>
            </a:r>
            <a:endParaRPr lang="en-US" altLang="zh-TW" sz="2000" b="1" dirty="0">
              <a:latin typeface="標楷體" charset="0"/>
              <a:ea typeface="標楷體" charset="0"/>
              <a:cs typeface="標楷體" charset="0"/>
            </a:endParaRPr>
          </a:p>
          <a:p>
            <a:pPr marL="276225" indent="-276225" eaLnBrk="1" hangingPunct="1">
              <a:spcBef>
                <a:spcPct val="0"/>
              </a:spcBef>
              <a:buFont typeface="Wingdings" charset="0"/>
              <a:buChar char="n"/>
            </a:pPr>
            <a:r>
              <a:rPr lang="zh-TW" altLang="en-US" sz="2000" b="1" dirty="0">
                <a:latin typeface="標楷體" charset="0"/>
                <a:ea typeface="標楷體" charset="0"/>
                <a:cs typeface="標楷體" charset="0"/>
              </a:rPr>
              <a:t>每日平均旅客量約</a:t>
            </a:r>
            <a:r>
              <a:rPr lang="en-US" altLang="zh-TW" sz="2000" b="1" dirty="0">
                <a:latin typeface="標楷體" charset="0"/>
                <a:ea typeface="標楷體" charset="0"/>
                <a:cs typeface="標楷體" charset="0"/>
              </a:rPr>
              <a:t>12</a:t>
            </a:r>
            <a:r>
              <a:rPr lang="zh-TW" altLang="en-US" sz="2000" b="1" dirty="0">
                <a:latin typeface="標楷體" charset="0"/>
                <a:ea typeface="標楷體" charset="0"/>
                <a:cs typeface="標楷體" charset="0"/>
              </a:rPr>
              <a:t>萬人次。</a:t>
            </a:r>
            <a:endParaRPr lang="zh-TW" altLang="en-US" sz="1600" b="1" dirty="0">
              <a:latin typeface="標楷體" charset="0"/>
              <a:ea typeface="標楷體" charset="0"/>
              <a:cs typeface="標楷體" charset="0"/>
            </a:endParaRPr>
          </a:p>
          <a:p>
            <a:pPr marL="276225" indent="-276225" eaLnBrk="1" hangingPunct="1">
              <a:spcBef>
                <a:spcPct val="0"/>
              </a:spcBef>
              <a:buFont typeface="Wingdings" charset="0"/>
              <a:buChar char="n"/>
            </a:pPr>
            <a:r>
              <a:rPr lang="zh-TW" altLang="en-US" sz="2000" b="1" dirty="0">
                <a:latin typeface="標楷體" charset="0"/>
                <a:ea typeface="標楷體" charset="0"/>
                <a:cs typeface="標楷體" charset="0"/>
              </a:rPr>
              <a:t>經營主體：</a:t>
            </a:r>
            <a:r>
              <a:rPr lang="zh-TW" altLang="en-US" sz="2000" b="1" dirty="0">
                <a:solidFill>
                  <a:srgbClr val="FF0000"/>
                </a:solidFill>
                <a:latin typeface="標楷體" charset="0"/>
                <a:ea typeface="標楷體" charset="0"/>
                <a:cs typeface="標楷體" charset="0"/>
              </a:rPr>
              <a:t>台灣高速鐵路股份有限公司</a:t>
            </a:r>
            <a:r>
              <a:rPr lang="zh-TW" altLang="en-US" sz="2000" b="1" dirty="0">
                <a:latin typeface="標楷體" charset="0"/>
                <a:ea typeface="標楷體" charset="0"/>
                <a:cs typeface="標楷體" charset="0"/>
              </a:rPr>
              <a:t>。</a:t>
            </a:r>
          </a:p>
          <a:p>
            <a:pPr marL="276225" indent="-276225" eaLnBrk="1" hangingPunct="1">
              <a:spcBef>
                <a:spcPct val="0"/>
              </a:spcBef>
              <a:buFont typeface="Wingdings" charset="0"/>
              <a:buChar char="n"/>
            </a:pPr>
            <a:r>
              <a:rPr lang="zh-TW" altLang="en-US" sz="2000" b="1" dirty="0">
                <a:latin typeface="標楷體" charset="0"/>
                <a:ea typeface="標楷體" charset="0"/>
                <a:cs typeface="標楷體" charset="0"/>
              </a:rPr>
              <a:t>未來增設</a:t>
            </a:r>
            <a:r>
              <a:rPr lang="zh-TW" sz="2000" b="1" dirty="0">
                <a:latin typeface="標楷體" charset="0"/>
                <a:ea typeface="標楷體" charset="0"/>
                <a:cs typeface="標楷體" charset="0"/>
              </a:rPr>
              <a:t>苗栗</a:t>
            </a:r>
            <a:r>
              <a:rPr lang="zh-TW" altLang="en-US" sz="2000" b="1" dirty="0">
                <a:latin typeface="標楷體" charset="0"/>
                <a:ea typeface="標楷體" charset="0"/>
                <a:cs typeface="標楷體" charset="0"/>
              </a:rPr>
              <a:t>、</a:t>
            </a:r>
            <a:r>
              <a:rPr lang="zh-TW" sz="2000" b="1" dirty="0">
                <a:latin typeface="標楷體" charset="0"/>
                <a:ea typeface="標楷體" charset="0"/>
                <a:cs typeface="標楷體" charset="0"/>
              </a:rPr>
              <a:t>彰化</a:t>
            </a:r>
            <a:r>
              <a:rPr lang="zh-TW" altLang="en-US" sz="2000" b="1" dirty="0">
                <a:latin typeface="標楷體" charset="0"/>
                <a:ea typeface="標楷體" charset="0"/>
                <a:cs typeface="標楷體" charset="0"/>
              </a:rPr>
              <a:t>、</a:t>
            </a:r>
            <a:r>
              <a:rPr lang="zh-TW" sz="2000" b="1" dirty="0">
                <a:latin typeface="標楷體" charset="0"/>
                <a:ea typeface="標楷體" charset="0"/>
                <a:cs typeface="標楷體" charset="0"/>
              </a:rPr>
              <a:t>雲林</a:t>
            </a:r>
            <a:r>
              <a:rPr lang="zh-TW" altLang="en-US" sz="2000" b="1" dirty="0">
                <a:latin typeface="標楷體" charset="0"/>
                <a:ea typeface="標楷體" charset="0"/>
                <a:cs typeface="標楷體" charset="0"/>
              </a:rPr>
              <a:t>及南港營運輔助站。</a:t>
            </a:r>
          </a:p>
        </p:txBody>
      </p:sp>
      <p:sp>
        <p:nvSpPr>
          <p:cNvPr id="16389" name="Text Box 3"/>
          <p:cNvSpPr txBox="1">
            <a:spLocks noChangeArrowheads="1"/>
          </p:cNvSpPr>
          <p:nvPr/>
        </p:nvSpPr>
        <p:spPr bwMode="auto">
          <a:xfrm>
            <a:off x="0" y="6524625"/>
            <a:ext cx="3952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b="1" u="sng">
                <a:solidFill>
                  <a:schemeClr val="tx1"/>
                </a:solidFill>
                <a:latin typeface="Arial" charset="0"/>
                <a:ea typeface="新細明體" charset="0"/>
                <a:cs typeface="新細明體" charset="0"/>
              </a:defRPr>
            </a:lvl1pPr>
            <a:lvl2pPr marL="742950" indent="-285750" eaLnBrk="0" hangingPunct="0">
              <a:defRPr kumimoji="1" b="1" u="sng">
                <a:solidFill>
                  <a:schemeClr val="tx1"/>
                </a:solidFill>
                <a:latin typeface="Arial" charset="0"/>
                <a:ea typeface="新細明體" charset="0"/>
                <a:cs typeface="新細明體" charset="0"/>
              </a:defRPr>
            </a:lvl2pPr>
            <a:lvl3pPr marL="1143000" indent="-228600" eaLnBrk="0" hangingPunct="0">
              <a:defRPr kumimoji="1" b="1" u="sng">
                <a:solidFill>
                  <a:schemeClr val="tx1"/>
                </a:solidFill>
                <a:latin typeface="Arial" charset="0"/>
                <a:ea typeface="新細明體" charset="0"/>
                <a:cs typeface="新細明體" charset="0"/>
              </a:defRPr>
            </a:lvl3pPr>
            <a:lvl4pPr marL="1600200" indent="-228600" eaLnBrk="0" hangingPunct="0">
              <a:defRPr kumimoji="1" b="1" u="sng">
                <a:solidFill>
                  <a:schemeClr val="tx1"/>
                </a:solidFill>
                <a:latin typeface="Arial" charset="0"/>
                <a:ea typeface="新細明體" charset="0"/>
                <a:cs typeface="新細明體" charset="0"/>
              </a:defRPr>
            </a:lvl4pPr>
            <a:lvl5pPr marL="2057400" indent="-228600" eaLnBrk="0" hangingPunct="0">
              <a:defRPr kumimoji="1" b="1" u="sng">
                <a:solidFill>
                  <a:schemeClr val="tx1"/>
                </a:solidFill>
                <a:latin typeface="Arial" charset="0"/>
                <a:ea typeface="新細明體" charset="0"/>
                <a:cs typeface="新細明體" charset="0"/>
              </a:defRPr>
            </a:lvl5pPr>
            <a:lvl6pPr marL="2514600" indent="-228600" eaLnBrk="0" fontAlgn="base" hangingPunct="0">
              <a:spcBef>
                <a:spcPct val="0"/>
              </a:spcBef>
              <a:spcAft>
                <a:spcPct val="0"/>
              </a:spcAft>
              <a:defRPr kumimoji="1" b="1" u="sng">
                <a:solidFill>
                  <a:schemeClr val="tx1"/>
                </a:solidFill>
                <a:latin typeface="Arial" charset="0"/>
                <a:ea typeface="新細明體" charset="0"/>
                <a:cs typeface="新細明體" charset="0"/>
              </a:defRPr>
            </a:lvl6pPr>
            <a:lvl7pPr marL="2971800" indent="-228600" eaLnBrk="0" fontAlgn="base" hangingPunct="0">
              <a:spcBef>
                <a:spcPct val="0"/>
              </a:spcBef>
              <a:spcAft>
                <a:spcPct val="0"/>
              </a:spcAft>
              <a:defRPr kumimoji="1" b="1" u="sng">
                <a:solidFill>
                  <a:schemeClr val="tx1"/>
                </a:solidFill>
                <a:latin typeface="Arial" charset="0"/>
                <a:ea typeface="新細明體" charset="0"/>
                <a:cs typeface="新細明體" charset="0"/>
              </a:defRPr>
            </a:lvl7pPr>
            <a:lvl8pPr marL="3429000" indent="-228600" eaLnBrk="0" fontAlgn="base" hangingPunct="0">
              <a:spcBef>
                <a:spcPct val="0"/>
              </a:spcBef>
              <a:spcAft>
                <a:spcPct val="0"/>
              </a:spcAft>
              <a:defRPr kumimoji="1" b="1" u="sng">
                <a:solidFill>
                  <a:schemeClr val="tx1"/>
                </a:solidFill>
                <a:latin typeface="Arial" charset="0"/>
                <a:ea typeface="新細明體" charset="0"/>
                <a:cs typeface="新細明體" charset="0"/>
              </a:defRPr>
            </a:lvl8pPr>
            <a:lvl9pPr marL="3886200" indent="-228600" eaLnBrk="0" fontAlgn="base" hangingPunct="0">
              <a:spcBef>
                <a:spcPct val="0"/>
              </a:spcBef>
              <a:spcAft>
                <a:spcPct val="0"/>
              </a:spcAft>
              <a:defRPr kumimoji="1" b="1" u="sng">
                <a:solidFill>
                  <a:schemeClr val="tx1"/>
                </a:solidFill>
                <a:latin typeface="Arial" charset="0"/>
                <a:ea typeface="新細明體" charset="0"/>
                <a:cs typeface="新細明體" charset="0"/>
              </a:defRPr>
            </a:lvl9pPr>
          </a:lstStyle>
          <a:p>
            <a:pPr eaLnBrk="1" hangingPunct="1">
              <a:spcBef>
                <a:spcPct val="50000"/>
              </a:spcBef>
            </a:pPr>
            <a:r>
              <a:rPr lang="en-US" altLang="zh-TW" sz="1400" u="none">
                <a:solidFill>
                  <a:schemeClr val="bg1"/>
                </a:solidFill>
                <a:latin typeface="Arial Unicode MS" charset="0"/>
                <a:cs typeface="Arial Unicode MS" charset="0"/>
              </a:rPr>
              <a:t>13</a:t>
            </a:r>
          </a:p>
        </p:txBody>
      </p:sp>
      <p:pic>
        <p:nvPicPr>
          <p:cNvPr id="163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205172"/>
            <a:ext cx="32639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2810" name="Text Box 74"/>
          <p:cNvSpPr txBox="1">
            <a:spLocks noChangeArrowheads="1"/>
          </p:cNvSpPr>
          <p:nvPr/>
        </p:nvSpPr>
        <p:spPr bwMode="auto">
          <a:xfrm>
            <a:off x="215900" y="337385"/>
            <a:ext cx="5580063" cy="646331"/>
          </a:xfrm>
          <a:prstGeom prst="rect">
            <a:avLst/>
          </a:prstGeom>
          <a:noFill/>
          <a:ln w="9525">
            <a:noFill/>
            <a:miter lim="800000"/>
            <a:headEnd/>
            <a:tailEnd/>
          </a:ln>
          <a:effectLst/>
        </p:spPr>
        <p:txBody>
          <a:bodyPr>
            <a:spAutoFit/>
          </a:bodyPr>
          <a:lstStyle/>
          <a:p>
            <a:pPr>
              <a:spcBef>
                <a:spcPct val="50000"/>
              </a:spcBef>
              <a:defRPr/>
            </a:pPr>
            <a:r>
              <a:rPr lang="zh-TW" altLang="en-US" sz="3600" u="none" dirty="0" smtClean="0">
                <a:solidFill>
                  <a:schemeClr val="tx2"/>
                </a:solidFill>
                <a:ea typeface="標楷體" pitchFamily="65" charset="-120"/>
                <a:cs typeface="+mn-cs"/>
              </a:rPr>
              <a:t>台灣高鐵</a:t>
            </a:r>
            <a:endParaRPr lang="zh-TW" altLang="en-US" sz="3600" u="none" dirty="0">
              <a:solidFill>
                <a:schemeClr val="tx2"/>
              </a:solidFill>
              <a:ea typeface="標楷體" pitchFamily="65" charset="-120"/>
              <a:cs typeface="+mn-cs"/>
            </a:endParaRPr>
          </a:p>
        </p:txBody>
      </p:sp>
      <p:sp>
        <p:nvSpPr>
          <p:cNvPr id="16392" name="Text Box 75"/>
          <p:cNvSpPr txBox="1">
            <a:spLocks noChangeArrowheads="1"/>
          </p:cNvSpPr>
          <p:nvPr/>
        </p:nvSpPr>
        <p:spPr bwMode="auto">
          <a:xfrm>
            <a:off x="539750" y="6206528"/>
            <a:ext cx="3455988"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b="1" u="sng">
                <a:solidFill>
                  <a:schemeClr val="tx1"/>
                </a:solidFill>
                <a:latin typeface="Arial" charset="0"/>
                <a:ea typeface="新細明體" charset="0"/>
                <a:cs typeface="新細明體" charset="0"/>
              </a:defRPr>
            </a:lvl1pPr>
            <a:lvl2pPr marL="742950" indent="-285750" eaLnBrk="0" hangingPunct="0">
              <a:defRPr kumimoji="1" b="1" u="sng">
                <a:solidFill>
                  <a:schemeClr val="tx1"/>
                </a:solidFill>
                <a:latin typeface="Arial" charset="0"/>
                <a:ea typeface="新細明體" charset="0"/>
                <a:cs typeface="新細明體" charset="0"/>
              </a:defRPr>
            </a:lvl2pPr>
            <a:lvl3pPr marL="1143000" indent="-228600" eaLnBrk="0" hangingPunct="0">
              <a:defRPr kumimoji="1" b="1" u="sng">
                <a:solidFill>
                  <a:schemeClr val="tx1"/>
                </a:solidFill>
                <a:latin typeface="Arial" charset="0"/>
                <a:ea typeface="新細明體" charset="0"/>
                <a:cs typeface="新細明體" charset="0"/>
              </a:defRPr>
            </a:lvl3pPr>
            <a:lvl4pPr marL="1600200" indent="-228600" eaLnBrk="0" hangingPunct="0">
              <a:defRPr kumimoji="1" b="1" u="sng">
                <a:solidFill>
                  <a:schemeClr val="tx1"/>
                </a:solidFill>
                <a:latin typeface="Arial" charset="0"/>
                <a:ea typeface="新細明體" charset="0"/>
                <a:cs typeface="新細明體" charset="0"/>
              </a:defRPr>
            </a:lvl4pPr>
            <a:lvl5pPr marL="2057400" indent="-228600" eaLnBrk="0" hangingPunct="0">
              <a:defRPr kumimoji="1" b="1" u="sng">
                <a:solidFill>
                  <a:schemeClr val="tx1"/>
                </a:solidFill>
                <a:latin typeface="Arial" charset="0"/>
                <a:ea typeface="新細明體" charset="0"/>
                <a:cs typeface="新細明體" charset="0"/>
              </a:defRPr>
            </a:lvl5pPr>
            <a:lvl6pPr marL="2514600" indent="-228600" eaLnBrk="0" fontAlgn="base" hangingPunct="0">
              <a:spcBef>
                <a:spcPct val="0"/>
              </a:spcBef>
              <a:spcAft>
                <a:spcPct val="0"/>
              </a:spcAft>
              <a:defRPr kumimoji="1" b="1" u="sng">
                <a:solidFill>
                  <a:schemeClr val="tx1"/>
                </a:solidFill>
                <a:latin typeface="Arial" charset="0"/>
                <a:ea typeface="新細明體" charset="0"/>
                <a:cs typeface="新細明體" charset="0"/>
              </a:defRPr>
            </a:lvl6pPr>
            <a:lvl7pPr marL="2971800" indent="-228600" eaLnBrk="0" fontAlgn="base" hangingPunct="0">
              <a:spcBef>
                <a:spcPct val="0"/>
              </a:spcBef>
              <a:spcAft>
                <a:spcPct val="0"/>
              </a:spcAft>
              <a:defRPr kumimoji="1" b="1" u="sng">
                <a:solidFill>
                  <a:schemeClr val="tx1"/>
                </a:solidFill>
                <a:latin typeface="Arial" charset="0"/>
                <a:ea typeface="新細明體" charset="0"/>
                <a:cs typeface="新細明體" charset="0"/>
              </a:defRPr>
            </a:lvl7pPr>
            <a:lvl8pPr marL="3429000" indent="-228600" eaLnBrk="0" fontAlgn="base" hangingPunct="0">
              <a:spcBef>
                <a:spcPct val="0"/>
              </a:spcBef>
              <a:spcAft>
                <a:spcPct val="0"/>
              </a:spcAft>
              <a:defRPr kumimoji="1" b="1" u="sng">
                <a:solidFill>
                  <a:schemeClr val="tx1"/>
                </a:solidFill>
                <a:latin typeface="Arial" charset="0"/>
                <a:ea typeface="新細明體" charset="0"/>
                <a:cs typeface="新細明體" charset="0"/>
              </a:defRPr>
            </a:lvl8pPr>
            <a:lvl9pPr marL="3886200" indent="-228600" eaLnBrk="0" fontAlgn="base" hangingPunct="0">
              <a:spcBef>
                <a:spcPct val="0"/>
              </a:spcBef>
              <a:spcAft>
                <a:spcPct val="0"/>
              </a:spcAft>
              <a:defRPr kumimoji="1" b="1" u="sng">
                <a:solidFill>
                  <a:schemeClr val="tx1"/>
                </a:solidFill>
                <a:latin typeface="Arial" charset="0"/>
                <a:ea typeface="新細明體" charset="0"/>
                <a:cs typeface="新細明體" charset="0"/>
              </a:defRPr>
            </a:lvl9pPr>
          </a:lstStyle>
          <a:p>
            <a:pPr eaLnBrk="1" hangingPunct="1"/>
            <a:r>
              <a:rPr lang="zh-TW" altLang="en-US" sz="1400" u="none" dirty="0">
                <a:ea typeface="標楷體" charset="0"/>
                <a:cs typeface="標楷體" charset="0"/>
              </a:rPr>
              <a:t>資料來源：交通部高速鐵路工程局</a:t>
            </a:r>
          </a:p>
          <a:p>
            <a:pPr eaLnBrk="1" hangingPunct="1"/>
            <a:r>
              <a:rPr lang="zh-TW" altLang="en-US" sz="1400" u="none" dirty="0">
                <a:ea typeface="標楷體" charset="0"/>
                <a:cs typeface="標楷體" charset="0"/>
              </a:rPr>
              <a:t>                  台灣高速鐵路股份有限公司</a:t>
            </a:r>
          </a:p>
        </p:txBody>
      </p:sp>
    </p:spTree>
    <p:extLst>
      <p:ext uri="{BB962C8B-B14F-4D97-AF65-F5344CB8AC3E}">
        <p14:creationId xmlns:p14="http://schemas.microsoft.com/office/powerpoint/2010/main" val="301523081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圖片 195" descr="第三階段.bmp"/>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88297" y="100946"/>
            <a:ext cx="5618375" cy="6697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5" name="Text Box 3"/>
          <p:cNvSpPr txBox="1">
            <a:spLocks noChangeArrowheads="1"/>
          </p:cNvSpPr>
          <p:nvPr/>
        </p:nvSpPr>
        <p:spPr bwMode="auto">
          <a:xfrm>
            <a:off x="0" y="6524625"/>
            <a:ext cx="3952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b="1" u="sng">
                <a:solidFill>
                  <a:schemeClr val="tx1"/>
                </a:solidFill>
                <a:latin typeface="Arial" charset="0"/>
                <a:ea typeface="新細明體" charset="0"/>
                <a:cs typeface="新細明體" charset="0"/>
              </a:defRPr>
            </a:lvl1pPr>
            <a:lvl2pPr marL="742950" indent="-285750" eaLnBrk="0" hangingPunct="0">
              <a:defRPr kumimoji="1" b="1" u="sng">
                <a:solidFill>
                  <a:schemeClr val="tx1"/>
                </a:solidFill>
                <a:latin typeface="Arial" charset="0"/>
                <a:ea typeface="新細明體" charset="0"/>
                <a:cs typeface="新細明體" charset="0"/>
              </a:defRPr>
            </a:lvl2pPr>
            <a:lvl3pPr marL="1143000" indent="-228600" eaLnBrk="0" hangingPunct="0">
              <a:defRPr kumimoji="1" b="1" u="sng">
                <a:solidFill>
                  <a:schemeClr val="tx1"/>
                </a:solidFill>
                <a:latin typeface="Arial" charset="0"/>
                <a:ea typeface="新細明體" charset="0"/>
                <a:cs typeface="新細明體" charset="0"/>
              </a:defRPr>
            </a:lvl3pPr>
            <a:lvl4pPr marL="1600200" indent="-228600" eaLnBrk="0" hangingPunct="0">
              <a:defRPr kumimoji="1" b="1" u="sng">
                <a:solidFill>
                  <a:schemeClr val="tx1"/>
                </a:solidFill>
                <a:latin typeface="Arial" charset="0"/>
                <a:ea typeface="新細明體" charset="0"/>
                <a:cs typeface="新細明體" charset="0"/>
              </a:defRPr>
            </a:lvl4pPr>
            <a:lvl5pPr marL="2057400" indent="-228600" eaLnBrk="0" hangingPunct="0">
              <a:defRPr kumimoji="1" b="1" u="sng">
                <a:solidFill>
                  <a:schemeClr val="tx1"/>
                </a:solidFill>
                <a:latin typeface="Arial" charset="0"/>
                <a:ea typeface="新細明體" charset="0"/>
                <a:cs typeface="新細明體" charset="0"/>
              </a:defRPr>
            </a:lvl5pPr>
            <a:lvl6pPr marL="2514600" indent="-228600" eaLnBrk="0" fontAlgn="base" hangingPunct="0">
              <a:spcBef>
                <a:spcPct val="0"/>
              </a:spcBef>
              <a:spcAft>
                <a:spcPct val="0"/>
              </a:spcAft>
              <a:defRPr kumimoji="1" b="1" u="sng">
                <a:solidFill>
                  <a:schemeClr val="tx1"/>
                </a:solidFill>
                <a:latin typeface="Arial" charset="0"/>
                <a:ea typeface="新細明體" charset="0"/>
                <a:cs typeface="新細明體" charset="0"/>
              </a:defRPr>
            </a:lvl6pPr>
            <a:lvl7pPr marL="2971800" indent="-228600" eaLnBrk="0" fontAlgn="base" hangingPunct="0">
              <a:spcBef>
                <a:spcPct val="0"/>
              </a:spcBef>
              <a:spcAft>
                <a:spcPct val="0"/>
              </a:spcAft>
              <a:defRPr kumimoji="1" b="1" u="sng">
                <a:solidFill>
                  <a:schemeClr val="tx1"/>
                </a:solidFill>
                <a:latin typeface="Arial" charset="0"/>
                <a:ea typeface="新細明體" charset="0"/>
                <a:cs typeface="新細明體" charset="0"/>
              </a:defRPr>
            </a:lvl7pPr>
            <a:lvl8pPr marL="3429000" indent="-228600" eaLnBrk="0" fontAlgn="base" hangingPunct="0">
              <a:spcBef>
                <a:spcPct val="0"/>
              </a:spcBef>
              <a:spcAft>
                <a:spcPct val="0"/>
              </a:spcAft>
              <a:defRPr kumimoji="1" b="1" u="sng">
                <a:solidFill>
                  <a:schemeClr val="tx1"/>
                </a:solidFill>
                <a:latin typeface="Arial" charset="0"/>
                <a:ea typeface="新細明體" charset="0"/>
                <a:cs typeface="新細明體" charset="0"/>
              </a:defRPr>
            </a:lvl8pPr>
            <a:lvl9pPr marL="3886200" indent="-228600" eaLnBrk="0" fontAlgn="base" hangingPunct="0">
              <a:spcBef>
                <a:spcPct val="0"/>
              </a:spcBef>
              <a:spcAft>
                <a:spcPct val="0"/>
              </a:spcAft>
              <a:defRPr kumimoji="1" b="1" u="sng">
                <a:solidFill>
                  <a:schemeClr val="tx1"/>
                </a:solidFill>
                <a:latin typeface="Arial" charset="0"/>
                <a:ea typeface="新細明體" charset="0"/>
                <a:cs typeface="新細明體" charset="0"/>
              </a:defRPr>
            </a:lvl9pPr>
          </a:lstStyle>
          <a:p>
            <a:pPr eaLnBrk="1" hangingPunct="1">
              <a:spcBef>
                <a:spcPct val="50000"/>
              </a:spcBef>
            </a:pPr>
            <a:r>
              <a:rPr lang="en-US" altLang="zh-TW" sz="1400" u="none">
                <a:solidFill>
                  <a:schemeClr val="bg1"/>
                </a:solidFill>
                <a:latin typeface="Arial Unicode MS" charset="0"/>
                <a:cs typeface="Arial Unicode MS" charset="0"/>
              </a:rPr>
              <a:t>14</a:t>
            </a:r>
          </a:p>
        </p:txBody>
      </p:sp>
      <p:sp>
        <p:nvSpPr>
          <p:cNvPr id="373771" name="Text Box 11"/>
          <p:cNvSpPr txBox="1">
            <a:spLocks noChangeArrowheads="1"/>
          </p:cNvSpPr>
          <p:nvPr/>
        </p:nvSpPr>
        <p:spPr bwMode="auto">
          <a:xfrm>
            <a:off x="202533" y="275139"/>
            <a:ext cx="2663216" cy="646331"/>
          </a:xfrm>
          <a:prstGeom prst="rect">
            <a:avLst/>
          </a:prstGeom>
          <a:noFill/>
          <a:ln w="9525">
            <a:noFill/>
            <a:miter lim="800000"/>
            <a:headEnd/>
            <a:tailEnd/>
          </a:ln>
          <a:effectLst/>
        </p:spPr>
        <p:txBody>
          <a:bodyPr wrap="square">
            <a:spAutoFit/>
          </a:bodyPr>
          <a:lstStyle/>
          <a:p>
            <a:pPr>
              <a:spcBef>
                <a:spcPct val="50000"/>
              </a:spcBef>
              <a:defRPr/>
            </a:pPr>
            <a:r>
              <a:rPr lang="zh-TW" altLang="en-US" sz="3600" u="none" dirty="0" smtClean="0">
                <a:solidFill>
                  <a:srgbClr val="D1282E"/>
                </a:solidFill>
                <a:latin typeface="Arial" pitchFamily="34" charset="0"/>
                <a:ea typeface="標楷體" pitchFamily="65" charset="-120"/>
                <a:cs typeface="+mn-cs"/>
              </a:rPr>
              <a:t>臺北捷</a:t>
            </a:r>
            <a:r>
              <a:rPr lang="zh-TW" altLang="en-US" sz="3600" u="none" dirty="0">
                <a:solidFill>
                  <a:srgbClr val="D1282E"/>
                </a:solidFill>
                <a:latin typeface="Arial" pitchFamily="34" charset="0"/>
                <a:ea typeface="標楷體" pitchFamily="65" charset="-120"/>
                <a:cs typeface="+mn-cs"/>
              </a:rPr>
              <a:t>運</a:t>
            </a:r>
          </a:p>
        </p:txBody>
      </p:sp>
      <p:sp>
        <p:nvSpPr>
          <p:cNvPr id="17417" name="Text Box 12"/>
          <p:cNvSpPr txBox="1">
            <a:spLocks noChangeArrowheads="1"/>
          </p:cNvSpPr>
          <p:nvPr/>
        </p:nvSpPr>
        <p:spPr bwMode="auto">
          <a:xfrm>
            <a:off x="242836" y="5658636"/>
            <a:ext cx="270775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b="1" u="sng">
                <a:solidFill>
                  <a:schemeClr val="tx1"/>
                </a:solidFill>
                <a:latin typeface="Arial" charset="0"/>
                <a:ea typeface="新細明體" charset="0"/>
                <a:cs typeface="新細明體" charset="0"/>
              </a:defRPr>
            </a:lvl1pPr>
            <a:lvl2pPr marL="742950" indent="-285750" eaLnBrk="0" hangingPunct="0">
              <a:defRPr kumimoji="1" b="1" u="sng">
                <a:solidFill>
                  <a:schemeClr val="tx1"/>
                </a:solidFill>
                <a:latin typeface="Arial" charset="0"/>
                <a:ea typeface="新細明體" charset="0"/>
                <a:cs typeface="新細明體" charset="0"/>
              </a:defRPr>
            </a:lvl2pPr>
            <a:lvl3pPr marL="1143000" indent="-228600" eaLnBrk="0" hangingPunct="0">
              <a:defRPr kumimoji="1" b="1" u="sng">
                <a:solidFill>
                  <a:schemeClr val="tx1"/>
                </a:solidFill>
                <a:latin typeface="Arial" charset="0"/>
                <a:ea typeface="新細明體" charset="0"/>
                <a:cs typeface="新細明體" charset="0"/>
              </a:defRPr>
            </a:lvl3pPr>
            <a:lvl4pPr marL="1600200" indent="-228600" eaLnBrk="0" hangingPunct="0">
              <a:defRPr kumimoji="1" b="1" u="sng">
                <a:solidFill>
                  <a:schemeClr val="tx1"/>
                </a:solidFill>
                <a:latin typeface="Arial" charset="0"/>
                <a:ea typeface="新細明體" charset="0"/>
                <a:cs typeface="新細明體" charset="0"/>
              </a:defRPr>
            </a:lvl4pPr>
            <a:lvl5pPr marL="2057400" indent="-228600" eaLnBrk="0" hangingPunct="0">
              <a:defRPr kumimoji="1" b="1" u="sng">
                <a:solidFill>
                  <a:schemeClr val="tx1"/>
                </a:solidFill>
                <a:latin typeface="Arial" charset="0"/>
                <a:ea typeface="新細明體" charset="0"/>
                <a:cs typeface="新細明體" charset="0"/>
              </a:defRPr>
            </a:lvl5pPr>
            <a:lvl6pPr marL="2514600" indent="-228600" eaLnBrk="0" fontAlgn="base" hangingPunct="0">
              <a:spcBef>
                <a:spcPct val="0"/>
              </a:spcBef>
              <a:spcAft>
                <a:spcPct val="0"/>
              </a:spcAft>
              <a:defRPr kumimoji="1" b="1" u="sng">
                <a:solidFill>
                  <a:schemeClr val="tx1"/>
                </a:solidFill>
                <a:latin typeface="Arial" charset="0"/>
                <a:ea typeface="新細明體" charset="0"/>
                <a:cs typeface="新細明體" charset="0"/>
              </a:defRPr>
            </a:lvl6pPr>
            <a:lvl7pPr marL="2971800" indent="-228600" eaLnBrk="0" fontAlgn="base" hangingPunct="0">
              <a:spcBef>
                <a:spcPct val="0"/>
              </a:spcBef>
              <a:spcAft>
                <a:spcPct val="0"/>
              </a:spcAft>
              <a:defRPr kumimoji="1" b="1" u="sng">
                <a:solidFill>
                  <a:schemeClr val="tx1"/>
                </a:solidFill>
                <a:latin typeface="Arial" charset="0"/>
                <a:ea typeface="新細明體" charset="0"/>
                <a:cs typeface="新細明體" charset="0"/>
              </a:defRPr>
            </a:lvl7pPr>
            <a:lvl8pPr marL="3429000" indent="-228600" eaLnBrk="0" fontAlgn="base" hangingPunct="0">
              <a:spcBef>
                <a:spcPct val="0"/>
              </a:spcBef>
              <a:spcAft>
                <a:spcPct val="0"/>
              </a:spcAft>
              <a:defRPr kumimoji="1" b="1" u="sng">
                <a:solidFill>
                  <a:schemeClr val="tx1"/>
                </a:solidFill>
                <a:latin typeface="Arial" charset="0"/>
                <a:ea typeface="新細明體" charset="0"/>
                <a:cs typeface="新細明體" charset="0"/>
              </a:defRPr>
            </a:lvl8pPr>
            <a:lvl9pPr marL="3886200" indent="-228600" eaLnBrk="0" fontAlgn="base" hangingPunct="0">
              <a:spcBef>
                <a:spcPct val="0"/>
              </a:spcBef>
              <a:spcAft>
                <a:spcPct val="0"/>
              </a:spcAft>
              <a:defRPr kumimoji="1" b="1" u="sng">
                <a:solidFill>
                  <a:schemeClr val="tx1"/>
                </a:solidFill>
                <a:latin typeface="Arial" charset="0"/>
                <a:ea typeface="新細明體" charset="0"/>
                <a:cs typeface="新細明體" charset="0"/>
              </a:defRPr>
            </a:lvl9pPr>
          </a:lstStyle>
          <a:p>
            <a:pPr eaLnBrk="1" hangingPunct="1"/>
            <a:r>
              <a:rPr lang="zh-TW" altLang="en-US" sz="1400" u="none" dirty="0">
                <a:ea typeface="標楷體" charset="0"/>
                <a:cs typeface="標楷體" charset="0"/>
              </a:rPr>
              <a:t>資料來源</a:t>
            </a:r>
            <a:r>
              <a:rPr lang="zh-TW" altLang="en-US" sz="1400" u="none" dirty="0" smtClean="0">
                <a:ea typeface="標楷體" charset="0"/>
                <a:cs typeface="標楷體" charset="0"/>
              </a:rPr>
              <a:t>：</a:t>
            </a:r>
            <a:endParaRPr lang="en-US" altLang="zh-TW" sz="1400" u="none" dirty="0" smtClean="0">
              <a:ea typeface="標楷體" charset="0"/>
              <a:cs typeface="標楷體" charset="0"/>
            </a:endParaRPr>
          </a:p>
          <a:p>
            <a:pPr eaLnBrk="1" hangingPunct="1"/>
            <a:r>
              <a:rPr lang="zh-TW" altLang="en-US" sz="1400" u="none" dirty="0" smtClean="0">
                <a:ea typeface="標楷體" charset="0"/>
                <a:cs typeface="標楷體" charset="0"/>
              </a:rPr>
              <a:t>臺</a:t>
            </a:r>
            <a:r>
              <a:rPr lang="zh-TW" altLang="en-US" sz="1400" u="none" dirty="0">
                <a:ea typeface="標楷體" charset="0"/>
                <a:cs typeface="標楷體" charset="0"/>
              </a:rPr>
              <a:t>北市政府捷運工程局</a:t>
            </a:r>
          </a:p>
          <a:p>
            <a:pPr eaLnBrk="1" hangingPunct="1"/>
            <a:r>
              <a:rPr lang="zh-TW" altLang="en-US" sz="1400" u="none" dirty="0" smtClean="0">
                <a:ea typeface="標楷體" charset="0"/>
                <a:cs typeface="標楷體" charset="0"/>
              </a:rPr>
              <a:t>臺</a:t>
            </a:r>
            <a:r>
              <a:rPr lang="zh-TW" altLang="en-US" sz="1400" u="none" dirty="0">
                <a:ea typeface="標楷體" charset="0"/>
                <a:cs typeface="標楷體" charset="0"/>
              </a:rPr>
              <a:t>北大眾捷運股份有限公司</a:t>
            </a:r>
          </a:p>
        </p:txBody>
      </p:sp>
    </p:spTree>
    <p:extLst>
      <p:ext uri="{BB962C8B-B14F-4D97-AF65-F5344CB8AC3E}">
        <p14:creationId xmlns:p14="http://schemas.microsoft.com/office/powerpoint/2010/main" val="326610336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a:t>什麼是土木工程？</a:t>
            </a:r>
          </a:p>
        </p:txBody>
      </p:sp>
      <p:sp>
        <p:nvSpPr>
          <p:cNvPr id="3" name="Content Placeholder 2"/>
          <p:cNvSpPr>
            <a:spLocks noGrp="1"/>
          </p:cNvSpPr>
          <p:nvPr>
            <p:ph idx="1"/>
          </p:nvPr>
        </p:nvSpPr>
        <p:spPr/>
        <p:txBody>
          <a:bodyPr/>
          <a:lstStyle/>
          <a:p>
            <a:r>
              <a:rPr lang="zh-TW" altLang="zh-TW" dirty="0"/>
              <a:t>土木工程的內涵廣泛而多元，</a:t>
            </a:r>
            <a:r>
              <a:rPr lang="en-US" altLang="zh-TW" dirty="0"/>
              <a:t>Civil Engineering</a:t>
            </a:r>
            <a:r>
              <a:rPr lang="zh-TW" altLang="zh-TW" dirty="0"/>
              <a:t>意味著與社會、城市、民生息息相關，一個受過訓練，學養俱佳的土木工程師，其創新的思考力與精湛的技能對各項工程的建設發展有深遠的影響。諸如：規劃效率便捷的大眾運輸系統，建立全島公路網、高速鐵路及都市捷運；開鑿穿越崇山峻嶺的隧道，挑戰工程的極限；興建各式實用美觀及安全的現代建築，追求技術的精進；開發各項水利工程，預測防範暴雨颱洪對百姓身家性命的威脅</a:t>
            </a:r>
            <a:r>
              <a:rPr lang="en-US" altLang="zh-TW" dirty="0"/>
              <a:t>…</a:t>
            </a:r>
            <a:r>
              <a:rPr lang="zh-TW" altLang="zh-TW" dirty="0"/>
              <a:t>等，所以土木工程是文明的創造者，地球的雕刻家</a:t>
            </a:r>
            <a:r>
              <a:rPr lang="zh-TW" altLang="zh-TW" dirty="0" smtClean="0"/>
              <a:t>。</a:t>
            </a:r>
            <a:endParaRPr lang="en-US" altLang="zh-TW" dirty="0" smtClean="0"/>
          </a:p>
          <a:p>
            <a:endParaRPr lang="en-US" altLang="zh-TW" dirty="0"/>
          </a:p>
          <a:p>
            <a:r>
              <a:rPr lang="en-US" altLang="zh-TW" dirty="0">
                <a:hlinkClick r:id="rId2"/>
              </a:rPr>
              <a:t>http://tw.youtube.com/watch?v=9KmkYS35UuE</a:t>
            </a:r>
            <a:endParaRPr lang="zh-TW" altLang="en-US" dirty="0"/>
          </a:p>
        </p:txBody>
      </p:sp>
    </p:spTree>
    <p:extLst>
      <p:ext uri="{BB962C8B-B14F-4D97-AF65-F5344CB8AC3E}">
        <p14:creationId xmlns:p14="http://schemas.microsoft.com/office/powerpoint/2010/main" val="327019627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543800" cy="1147445"/>
          </a:xfrm>
        </p:spPr>
        <p:txBody>
          <a:bodyPr/>
          <a:lstStyle/>
          <a:p>
            <a:r>
              <a:rPr lang="en-US" altLang="zh-TW" dirty="0"/>
              <a:t>W</a:t>
            </a:r>
            <a:r>
              <a:rPr lang="en-US" altLang="zh-TW" dirty="0" smtClean="0"/>
              <a:t>hat is Civil Engineering?</a:t>
            </a:r>
            <a:endParaRPr lang="zh-TW" altLang="en-US" dirty="0"/>
          </a:p>
        </p:txBody>
      </p:sp>
      <p:sp>
        <p:nvSpPr>
          <p:cNvPr id="3" name="Content Placeholder 2"/>
          <p:cNvSpPr>
            <a:spLocks noGrp="1"/>
          </p:cNvSpPr>
          <p:nvPr>
            <p:ph idx="1"/>
          </p:nvPr>
        </p:nvSpPr>
        <p:spPr>
          <a:xfrm>
            <a:off x="457200" y="1609720"/>
            <a:ext cx="7620000" cy="4919668"/>
          </a:xfrm>
        </p:spPr>
        <p:txBody>
          <a:bodyPr/>
          <a:lstStyle/>
          <a:p>
            <a:pPr marL="0" indent="0">
              <a:buNone/>
            </a:pPr>
            <a:r>
              <a:rPr lang="en-US" altLang="zh-TW" dirty="0" smtClean="0"/>
              <a:t>Civil Engineering is the </a:t>
            </a:r>
            <a:r>
              <a:rPr lang="en-US" altLang="zh-TW" u="sng" dirty="0" smtClean="0"/>
              <a:t>planning</a:t>
            </a:r>
            <a:r>
              <a:rPr lang="en-US" altLang="zh-TW" dirty="0" smtClean="0"/>
              <a:t>, </a:t>
            </a:r>
            <a:r>
              <a:rPr lang="en-US" altLang="zh-TW" u="sng" dirty="0" smtClean="0"/>
              <a:t>design</a:t>
            </a:r>
            <a:r>
              <a:rPr lang="en-US" altLang="zh-TW" dirty="0" smtClean="0"/>
              <a:t>, </a:t>
            </a:r>
            <a:r>
              <a:rPr lang="en-US" altLang="zh-TW" u="sng" dirty="0" smtClean="0"/>
              <a:t>construction</a:t>
            </a:r>
            <a:r>
              <a:rPr lang="en-US" altLang="zh-TW" dirty="0" smtClean="0"/>
              <a:t> and </a:t>
            </a:r>
            <a:r>
              <a:rPr lang="en-US" altLang="zh-TW" u="sng" dirty="0" smtClean="0"/>
              <a:t>maintenance</a:t>
            </a:r>
            <a:r>
              <a:rPr lang="en-US" altLang="zh-TW" dirty="0" smtClean="0"/>
              <a:t> of public works such as buildings, roads, bridges, water and energy systems as well as public facilities like ports, railways and airports.</a:t>
            </a:r>
          </a:p>
          <a:p>
            <a:pPr marL="0" indent="0">
              <a:buNone/>
            </a:pPr>
            <a:r>
              <a:rPr lang="en-US" altLang="zh-TW" dirty="0" smtClean="0"/>
              <a:t>Structure Engineering</a:t>
            </a:r>
            <a:r>
              <a:rPr lang="zh-TW" altLang="en-US" dirty="0" smtClean="0"/>
              <a:t>（結構工程）</a:t>
            </a:r>
            <a:endParaRPr lang="en-US" altLang="zh-TW" dirty="0" smtClean="0"/>
          </a:p>
          <a:p>
            <a:pPr marL="0" indent="0">
              <a:buNone/>
            </a:pPr>
            <a:r>
              <a:rPr lang="en-US" altLang="zh-TW" dirty="0" smtClean="0"/>
              <a:t>Geotechnical Engineering</a:t>
            </a:r>
            <a:r>
              <a:rPr lang="zh-TW" altLang="en-US" dirty="0" smtClean="0"/>
              <a:t>（大地工程）</a:t>
            </a:r>
            <a:endParaRPr lang="en-US" altLang="zh-TW" dirty="0" smtClean="0"/>
          </a:p>
          <a:p>
            <a:pPr marL="0" indent="0">
              <a:buNone/>
            </a:pPr>
            <a:r>
              <a:rPr lang="en-US" altLang="zh-TW" dirty="0" smtClean="0"/>
              <a:t>Water Resource Engineering</a:t>
            </a:r>
            <a:r>
              <a:rPr lang="zh-TW" altLang="en-US" dirty="0" smtClean="0"/>
              <a:t>（水資源工程）</a:t>
            </a:r>
            <a:endParaRPr lang="en-US" altLang="zh-TW" dirty="0" smtClean="0"/>
          </a:p>
          <a:p>
            <a:pPr marL="0" indent="0">
              <a:buNone/>
            </a:pPr>
            <a:r>
              <a:rPr lang="en-US" altLang="zh-TW" dirty="0" smtClean="0"/>
              <a:t>Transportation Engineering</a:t>
            </a:r>
            <a:r>
              <a:rPr lang="zh-TW" altLang="en-US" dirty="0" smtClean="0"/>
              <a:t>（交通工程）</a:t>
            </a:r>
            <a:endParaRPr lang="en-US" altLang="zh-TW" dirty="0" smtClean="0"/>
          </a:p>
          <a:p>
            <a:pPr marL="0" indent="0">
              <a:buNone/>
            </a:pPr>
            <a:r>
              <a:rPr lang="en-US" altLang="zh-TW" dirty="0" smtClean="0"/>
              <a:t>Surveying Engineering</a:t>
            </a:r>
            <a:r>
              <a:rPr lang="zh-TW" altLang="en-US" dirty="0" smtClean="0"/>
              <a:t>（測量工程）</a:t>
            </a:r>
            <a:endParaRPr lang="en-US" altLang="zh-TW" dirty="0" smtClean="0"/>
          </a:p>
          <a:p>
            <a:pPr marL="0" indent="0">
              <a:buNone/>
            </a:pPr>
            <a:r>
              <a:rPr lang="en-US" altLang="zh-TW" dirty="0" smtClean="0"/>
              <a:t>Construction Management</a:t>
            </a:r>
            <a:r>
              <a:rPr lang="zh-TW" altLang="en-US" dirty="0" smtClean="0"/>
              <a:t>（營建管理）</a:t>
            </a:r>
            <a:endParaRPr lang="en-US" altLang="zh-TW" dirty="0" smtClean="0"/>
          </a:p>
          <a:p>
            <a:pPr marL="0" indent="0">
              <a:buNone/>
            </a:pPr>
            <a:r>
              <a:rPr lang="en-US" altLang="zh-TW" dirty="0" smtClean="0"/>
              <a:t>Environmental Engineering</a:t>
            </a:r>
            <a:r>
              <a:rPr lang="zh-TW" altLang="en-US" dirty="0" smtClean="0"/>
              <a:t>（環境工程）</a:t>
            </a:r>
            <a:endParaRPr lang="en-US" altLang="zh-TW" dirty="0" smtClean="0"/>
          </a:p>
          <a:p>
            <a:pPr marL="0" indent="0">
              <a:buNone/>
            </a:pPr>
            <a:endParaRPr lang="en-US" altLang="zh-TW" dirty="0" smtClean="0"/>
          </a:p>
        </p:txBody>
      </p:sp>
    </p:spTree>
    <p:extLst>
      <p:ext uri="{BB962C8B-B14F-4D97-AF65-F5344CB8AC3E}">
        <p14:creationId xmlns:p14="http://schemas.microsoft.com/office/powerpoint/2010/main" val="122038783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結構工程</a:t>
            </a:r>
            <a:endParaRPr lang="zh-TW" altLang="en-US" dirty="0"/>
          </a:p>
        </p:txBody>
      </p:sp>
      <p:sp>
        <p:nvSpPr>
          <p:cNvPr id="3" name="Content Placeholder 2"/>
          <p:cNvSpPr>
            <a:spLocks noGrp="1"/>
          </p:cNvSpPr>
          <p:nvPr>
            <p:ph idx="1"/>
          </p:nvPr>
        </p:nvSpPr>
        <p:spPr/>
        <p:txBody>
          <a:bodyPr/>
          <a:lstStyle/>
          <a:p>
            <a:r>
              <a:rPr lang="zh-TW" altLang="zh-TW" dirty="0"/>
              <a:t>台北</a:t>
            </a:r>
            <a:r>
              <a:rPr lang="en-US" altLang="zh-TW" dirty="0"/>
              <a:t>101</a:t>
            </a:r>
            <a:r>
              <a:rPr lang="zh-TW" altLang="zh-TW" dirty="0"/>
              <a:t>大樓頂樓為什麼要裝一顆重達</a:t>
            </a:r>
            <a:r>
              <a:rPr lang="en-US" altLang="zh-TW" dirty="0"/>
              <a:t>660</a:t>
            </a:r>
            <a:r>
              <a:rPr lang="zh-TW" altLang="zh-TW" dirty="0"/>
              <a:t>噸的大球？小巨蛋中央為什麼可以不落柱？日本明石海峽大橋是如何設計才能成為世界上跨距最長的橋樑？房屋與橋樑要怎麼設計才能抵抗地震與強風的侵襲？為什麼混凝土裡頭要放鋼筋？</a:t>
            </a:r>
          </a:p>
          <a:p>
            <a:r>
              <a:rPr lang="zh-TW" altLang="zh-TW" dirty="0"/>
              <a:t>結構組關心的課題涵蓋甚廣，包括工程材料的特性、結構物受外力作用下每個部分的受力與變形分析、怎麼安排結構系統、怎麼設計樑、柱、版、牆等結構元件去抵禦不同的外力等等皆在其中。外力可以是結構體與設備的自重、地震力、風力、爆炸力、溫度造成的應力。結構物的尺度大可至高樓、橋樑，小可至工程材料（如混凝土）的內部微觀結構。簡單的說，房屋、橋樑要用什麼材料蓋、用什麼結構系統、尺寸多大，才能站的穩、立的久，就是結構人的任務。</a:t>
            </a:r>
            <a:endParaRPr lang="zh-TW" altLang="en-US" dirty="0"/>
          </a:p>
        </p:txBody>
      </p:sp>
    </p:spTree>
    <p:extLst>
      <p:ext uri="{BB962C8B-B14F-4D97-AF65-F5344CB8AC3E}">
        <p14:creationId xmlns:p14="http://schemas.microsoft.com/office/powerpoint/2010/main" val="227770699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p:cNvGraphicFramePr>
            <a:graphicFrameLocks noChangeAspect="1"/>
          </p:cNvGraphicFramePr>
          <p:nvPr>
            <p:extLst>
              <p:ext uri="{D42A27DB-BD31-4B8C-83A1-F6EECF244321}">
                <p14:modId xmlns:p14="http://schemas.microsoft.com/office/powerpoint/2010/main" val="2177135723"/>
              </p:ext>
            </p:extLst>
          </p:nvPr>
        </p:nvGraphicFramePr>
        <p:xfrm>
          <a:off x="85728" y="1727221"/>
          <a:ext cx="8842633" cy="3424218"/>
        </p:xfrm>
        <a:graphic>
          <a:graphicData uri="http://schemas.openxmlformats.org/presentationml/2006/ole">
            <mc:AlternateContent xmlns:mc="http://schemas.openxmlformats.org/markup-compatibility/2006">
              <mc:Choice xmlns:v="urn:schemas-microsoft-com:vml" Requires="v">
                <p:oleObj spid="_x0000_s1066" name="Document" r:id="rId3" imgW="9589243" imgH="3712463" progId="Word.Document.12">
                  <p:embed/>
                </p:oleObj>
              </mc:Choice>
              <mc:Fallback>
                <p:oleObj name="Document" r:id="rId3" imgW="9589243" imgH="3712463" progId="Word.Document.12">
                  <p:embed/>
                  <p:pic>
                    <p:nvPicPr>
                      <p:cNvPr id="0" name=""/>
                      <p:cNvPicPr/>
                      <p:nvPr/>
                    </p:nvPicPr>
                    <p:blipFill>
                      <a:blip r:embed="rId4"/>
                      <a:stretch>
                        <a:fillRect/>
                      </a:stretch>
                    </p:blipFill>
                    <p:spPr>
                      <a:xfrm>
                        <a:off x="85728" y="1727221"/>
                        <a:ext cx="8842633" cy="3424218"/>
                      </a:xfrm>
                      <a:prstGeom prst="rect">
                        <a:avLst/>
                      </a:prstGeom>
                    </p:spPr>
                  </p:pic>
                </p:oleObj>
              </mc:Fallback>
            </mc:AlternateContent>
          </a:graphicData>
        </a:graphic>
      </p:graphicFrame>
      <p:sp>
        <p:nvSpPr>
          <p:cNvPr id="7" name="Title 1"/>
          <p:cNvSpPr>
            <a:spLocks noGrp="1"/>
          </p:cNvSpPr>
          <p:nvPr>
            <p:ph type="title"/>
          </p:nvPr>
        </p:nvSpPr>
        <p:spPr>
          <a:xfrm>
            <a:off x="457200" y="152718"/>
            <a:ext cx="5791200" cy="1371600"/>
          </a:xfrm>
        </p:spPr>
        <p:txBody>
          <a:bodyPr/>
          <a:lstStyle/>
          <a:p>
            <a:r>
              <a:rPr lang="zh-TW" altLang="en-US" dirty="0" smtClean="0"/>
              <a:t>結構工程</a:t>
            </a:r>
            <a:endParaRPr lang="zh-TW" altLang="en-US" dirty="0"/>
          </a:p>
        </p:txBody>
      </p:sp>
    </p:spTree>
    <p:extLst>
      <p:ext uri="{BB962C8B-B14F-4D97-AF65-F5344CB8AC3E}">
        <p14:creationId xmlns:p14="http://schemas.microsoft.com/office/powerpoint/2010/main" val="253785173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大地工程</a:t>
            </a:r>
            <a:endParaRPr lang="zh-TW" altLang="en-US" dirty="0"/>
          </a:p>
        </p:txBody>
      </p:sp>
      <p:sp>
        <p:nvSpPr>
          <p:cNvPr id="3" name="Content Placeholder 2"/>
          <p:cNvSpPr>
            <a:spLocks noGrp="1"/>
          </p:cNvSpPr>
          <p:nvPr>
            <p:ph idx="1"/>
          </p:nvPr>
        </p:nvSpPr>
        <p:spPr>
          <a:xfrm>
            <a:off x="457200" y="1657350"/>
            <a:ext cx="7620000" cy="4772025"/>
          </a:xfrm>
        </p:spPr>
        <p:txBody>
          <a:bodyPr>
            <a:normAutofit fontScale="92500" lnSpcReduction="10000"/>
          </a:bodyPr>
          <a:lstStyle/>
          <a:p>
            <a:r>
              <a:rPr lang="zh-TW" altLang="en-US" dirty="0"/>
              <a:t>大地工程為與「地工技術」有關的工程。而「地工技術」係使用科學方法以及工程學理以獲取地殼材料之特性，並加以分析與利用以解決土木工程問題俾使其更適於人類居住的一門應用科學。約可分為三大方向</a:t>
            </a:r>
            <a:r>
              <a:rPr lang="en-US" altLang="zh-TW" dirty="0"/>
              <a:t>:</a:t>
            </a:r>
          </a:p>
          <a:p>
            <a:r>
              <a:rPr lang="zh-TW" altLang="en-US" dirty="0"/>
              <a:t>一、基礎與地下空間問題研究：</a:t>
            </a:r>
          </a:p>
          <a:p>
            <a:r>
              <a:rPr lang="zh-TW" altLang="en-US" dirty="0"/>
              <a:t>涵蓋軟弱岩石行為、基礎與深開挖問題、隧道與地下開挖綜合研究、地下維生管線開挖與維護、大地工程之性能設計等。</a:t>
            </a:r>
          </a:p>
          <a:p>
            <a:r>
              <a:rPr lang="zh-TW" altLang="en-US" dirty="0"/>
              <a:t>二、環境地工及永續發展之研究：</a:t>
            </a:r>
          </a:p>
          <a:p>
            <a:r>
              <a:rPr lang="zh-TW" altLang="en-US" dirty="0"/>
              <a:t>涵蓋環境地工及生態工程技術、大地現地試驗等。</a:t>
            </a:r>
          </a:p>
          <a:p>
            <a:r>
              <a:rPr lang="zh-TW" altLang="en-US" dirty="0"/>
              <a:t>三、大地災害科技整合研究：</a:t>
            </a:r>
          </a:p>
          <a:p>
            <a:r>
              <a:rPr lang="zh-TW" altLang="en-US" dirty="0"/>
              <a:t>涵蓋坡地災害科技整合研究、土壤動態特性與液化研究、地盤受震反應與土結構互制研究、遙測大地工程應用研究、地質災害</a:t>
            </a:r>
          </a:p>
          <a:p>
            <a:r>
              <a:rPr lang="zh-TW" altLang="en-US" dirty="0"/>
              <a:t>與科技整合研究等。</a:t>
            </a:r>
          </a:p>
          <a:p>
            <a:endParaRPr lang="zh-TW" altLang="en-US" dirty="0"/>
          </a:p>
        </p:txBody>
      </p:sp>
    </p:spTree>
    <p:extLst>
      <p:ext uri="{BB962C8B-B14F-4D97-AF65-F5344CB8AC3E}">
        <p14:creationId xmlns:p14="http://schemas.microsoft.com/office/powerpoint/2010/main" val="582072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大地工程</a:t>
            </a:r>
            <a:endParaRPr lang="zh-TW" alt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308861376"/>
              </p:ext>
            </p:extLst>
          </p:nvPr>
        </p:nvGraphicFramePr>
        <p:xfrm>
          <a:off x="196197" y="1510882"/>
          <a:ext cx="8640755" cy="5089944"/>
        </p:xfrm>
        <a:graphic>
          <a:graphicData uri="http://schemas.openxmlformats.org/presentationml/2006/ole">
            <mc:AlternateContent xmlns:mc="http://schemas.openxmlformats.org/markup-compatibility/2006">
              <mc:Choice xmlns:v="urn:schemas-microsoft-com:vml" Requires="v">
                <p:oleObj spid="_x0000_s7200" name="Document" r:id="rId3" imgW="9565541" imgH="5641329" progId="Word.Document.12">
                  <p:embed/>
                </p:oleObj>
              </mc:Choice>
              <mc:Fallback>
                <p:oleObj name="Document" r:id="rId3" imgW="9565541" imgH="5641329" progId="Word.Document.12">
                  <p:embed/>
                  <p:pic>
                    <p:nvPicPr>
                      <p:cNvPr id="0" name=""/>
                      <p:cNvPicPr/>
                      <p:nvPr/>
                    </p:nvPicPr>
                    <p:blipFill>
                      <a:blip r:embed="rId4"/>
                      <a:stretch>
                        <a:fillRect/>
                      </a:stretch>
                    </p:blipFill>
                    <p:spPr>
                      <a:xfrm>
                        <a:off x="196197" y="1510882"/>
                        <a:ext cx="8640755" cy="5089944"/>
                      </a:xfrm>
                      <a:prstGeom prst="rect">
                        <a:avLst/>
                      </a:prstGeom>
                    </p:spPr>
                  </p:pic>
                </p:oleObj>
              </mc:Fallback>
            </mc:AlternateContent>
          </a:graphicData>
        </a:graphic>
      </p:graphicFrame>
    </p:spTree>
    <p:extLst>
      <p:ext uri="{BB962C8B-B14F-4D97-AF65-F5344CB8AC3E}">
        <p14:creationId xmlns:p14="http://schemas.microsoft.com/office/powerpoint/2010/main" val="415684684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水利工程</a:t>
            </a:r>
            <a:endParaRPr lang="zh-TW" altLang="en-US" dirty="0"/>
          </a:p>
        </p:txBody>
      </p:sp>
      <p:sp>
        <p:nvSpPr>
          <p:cNvPr id="3" name="Content Placeholder 2"/>
          <p:cNvSpPr>
            <a:spLocks noGrp="1"/>
          </p:cNvSpPr>
          <p:nvPr>
            <p:ph idx="1"/>
          </p:nvPr>
        </p:nvSpPr>
        <p:spPr/>
        <p:txBody>
          <a:bodyPr/>
          <a:lstStyle/>
          <a:p>
            <a:pPr marL="342900" indent="-342900">
              <a:buFont typeface="Arial" pitchFamily="34" charset="0"/>
              <a:buChar char="•"/>
            </a:pPr>
            <a:r>
              <a:rPr lang="zh-TW" altLang="zh-TW" dirty="0" smtClean="0"/>
              <a:t>治</a:t>
            </a:r>
            <a:r>
              <a:rPr lang="zh-TW" altLang="zh-TW" dirty="0"/>
              <a:t>水： 淹水問題、地層下陷、土石流、乾旱、地下水整治、海岸侵蝕與防禦、海嘯預警與防範、颱風暴雨。</a:t>
            </a:r>
          </a:p>
          <a:p>
            <a:pPr marL="342900" indent="-342900">
              <a:buFont typeface="Arial" pitchFamily="34" charset="0"/>
              <a:buChar char="•"/>
            </a:pPr>
            <a:r>
              <a:rPr lang="zh-TW" altLang="zh-TW" dirty="0" smtClean="0"/>
              <a:t>利</a:t>
            </a:r>
            <a:r>
              <a:rPr lang="zh-TW" altLang="zh-TW" dirty="0"/>
              <a:t>水： 水庫發電、灌溉排水、港埠航運。</a:t>
            </a:r>
          </a:p>
          <a:p>
            <a:pPr marL="342900" indent="-342900">
              <a:buFont typeface="Arial" pitchFamily="34" charset="0"/>
              <a:buChar char="•"/>
            </a:pPr>
            <a:r>
              <a:rPr lang="zh-TW" altLang="zh-TW" dirty="0" smtClean="0"/>
              <a:t>親</a:t>
            </a:r>
            <a:r>
              <a:rPr lang="zh-TW" altLang="zh-TW" dirty="0"/>
              <a:t>水： 濕地復育、水利生態保育。</a:t>
            </a:r>
          </a:p>
          <a:p>
            <a:pPr marL="342900" indent="-342900">
              <a:buFont typeface="Arial" pitchFamily="34" charset="0"/>
              <a:buChar char="•"/>
            </a:pPr>
            <a:r>
              <a:rPr lang="zh-TW" altLang="zh-TW" dirty="0" smtClean="0"/>
              <a:t>能</a:t>
            </a:r>
            <a:r>
              <a:rPr lang="zh-TW" altLang="zh-TW" dirty="0"/>
              <a:t>源： 水庫發電、海上風力發電、風力及波浪潮汐發電。</a:t>
            </a:r>
          </a:p>
          <a:p>
            <a:pPr marL="342900" indent="-342900">
              <a:buFont typeface="Arial" pitchFamily="34" charset="0"/>
              <a:buChar char="•"/>
            </a:pPr>
            <a:r>
              <a:rPr lang="zh-TW" altLang="zh-TW" dirty="0" smtClean="0"/>
              <a:t>水</a:t>
            </a:r>
            <a:r>
              <a:rPr lang="zh-TW" altLang="zh-TW" dirty="0"/>
              <a:t>資源： 水資源管理與調配、水庫蓄水利用、海水淡化場、雨水、地下水資源。</a:t>
            </a:r>
            <a:endParaRPr lang="zh-TW" altLang="en-US" dirty="0"/>
          </a:p>
        </p:txBody>
      </p:sp>
    </p:spTree>
    <p:extLst>
      <p:ext uri="{BB962C8B-B14F-4D97-AF65-F5344CB8AC3E}">
        <p14:creationId xmlns:p14="http://schemas.microsoft.com/office/powerpoint/2010/main" val="375650627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水利工程</a:t>
            </a:r>
            <a:endParaRPr lang="zh-TW" alt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2290050917"/>
              </p:ext>
            </p:extLst>
          </p:nvPr>
        </p:nvGraphicFramePr>
        <p:xfrm>
          <a:off x="107155" y="1708785"/>
          <a:ext cx="8765383" cy="3506153"/>
        </p:xfrm>
        <a:graphic>
          <a:graphicData uri="http://schemas.openxmlformats.org/presentationml/2006/ole">
            <mc:AlternateContent xmlns:mc="http://schemas.openxmlformats.org/markup-compatibility/2006">
              <mc:Choice xmlns:v="urn:schemas-microsoft-com:vml" Requires="v">
                <p:oleObj spid="_x0000_s2088" name="Document" r:id="rId3" imgW="9565541" imgH="3830697" progId="Word.Document.12">
                  <p:embed/>
                </p:oleObj>
              </mc:Choice>
              <mc:Fallback>
                <p:oleObj name="Document" r:id="rId3" imgW="9565541" imgH="3830697" progId="Word.Document.12">
                  <p:embed/>
                  <p:pic>
                    <p:nvPicPr>
                      <p:cNvPr id="0" name=""/>
                      <p:cNvPicPr/>
                      <p:nvPr/>
                    </p:nvPicPr>
                    <p:blipFill>
                      <a:blip r:embed="rId4"/>
                      <a:stretch>
                        <a:fillRect/>
                      </a:stretch>
                    </p:blipFill>
                    <p:spPr>
                      <a:xfrm>
                        <a:off x="107155" y="1708785"/>
                        <a:ext cx="8765383" cy="3506153"/>
                      </a:xfrm>
                      <a:prstGeom prst="rect">
                        <a:avLst/>
                      </a:prstGeom>
                    </p:spPr>
                  </p:pic>
                </p:oleObj>
              </mc:Fallback>
            </mc:AlternateContent>
          </a:graphicData>
        </a:graphic>
      </p:graphicFrame>
    </p:spTree>
    <p:extLst>
      <p:ext uri="{BB962C8B-B14F-4D97-AF65-F5344CB8AC3E}">
        <p14:creationId xmlns:p14="http://schemas.microsoft.com/office/powerpoint/2010/main" val="384869981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交通工程</a:t>
            </a:r>
            <a:endParaRPr lang="zh-TW" altLang="en-US" dirty="0"/>
          </a:p>
        </p:txBody>
      </p:sp>
      <p:sp>
        <p:nvSpPr>
          <p:cNvPr id="3" name="Content Placeholder 2"/>
          <p:cNvSpPr>
            <a:spLocks noGrp="1"/>
          </p:cNvSpPr>
          <p:nvPr>
            <p:ph idx="1"/>
          </p:nvPr>
        </p:nvSpPr>
        <p:spPr/>
        <p:txBody>
          <a:bodyPr/>
          <a:lstStyle/>
          <a:p>
            <a:r>
              <a:rPr lang="zh-TW" altLang="zh-TW" dirty="0"/>
              <a:t>「交通」一詞廣義來看是相互往來的意思，而與土木工程學息息相關的領域就是運輸。現在絕大部份的運輸量仍由公路、鐵路、航空、水運及管線五種系統所承擔。因此在把人、貨物藉由運輸工具從此地運往彼地的過程中，如何規劃、設計、建造、營運、管理、控制及維修等就是土木系交通組的範疇。</a:t>
            </a:r>
            <a:endParaRPr lang="zh-TW" altLang="en-US" dirty="0"/>
          </a:p>
        </p:txBody>
      </p:sp>
    </p:spTree>
    <p:extLst>
      <p:ext uri="{BB962C8B-B14F-4D97-AF65-F5344CB8AC3E}">
        <p14:creationId xmlns:p14="http://schemas.microsoft.com/office/powerpoint/2010/main" val="314013668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交通工程</a:t>
            </a:r>
            <a:endParaRPr lang="zh-TW" alt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2353448427"/>
              </p:ext>
            </p:extLst>
          </p:nvPr>
        </p:nvGraphicFramePr>
        <p:xfrm>
          <a:off x="157657" y="1556653"/>
          <a:ext cx="8661135" cy="4429810"/>
        </p:xfrm>
        <a:graphic>
          <a:graphicData uri="http://schemas.openxmlformats.org/presentationml/2006/ole">
            <mc:AlternateContent xmlns:mc="http://schemas.openxmlformats.org/markup-compatibility/2006">
              <mc:Choice xmlns:v="urn:schemas-microsoft-com:vml" Requires="v">
                <p:oleObj spid="_x0000_s3110" name="Document" r:id="rId3" imgW="9615100" imgH="4924358" progId="Word.Document.12">
                  <p:embed/>
                </p:oleObj>
              </mc:Choice>
              <mc:Fallback>
                <p:oleObj name="Document" r:id="rId3" imgW="9615100" imgH="4924358" progId="Word.Document.12">
                  <p:embed/>
                  <p:pic>
                    <p:nvPicPr>
                      <p:cNvPr id="0" name=""/>
                      <p:cNvPicPr/>
                      <p:nvPr/>
                    </p:nvPicPr>
                    <p:blipFill>
                      <a:blip r:embed="rId4"/>
                      <a:stretch>
                        <a:fillRect/>
                      </a:stretch>
                    </p:blipFill>
                    <p:spPr>
                      <a:xfrm>
                        <a:off x="157657" y="1556653"/>
                        <a:ext cx="8661135" cy="4429810"/>
                      </a:xfrm>
                      <a:prstGeom prst="rect">
                        <a:avLst/>
                      </a:prstGeom>
                    </p:spPr>
                  </p:pic>
                </p:oleObj>
              </mc:Fallback>
            </mc:AlternateContent>
          </a:graphicData>
        </a:graphic>
      </p:graphicFrame>
    </p:spTree>
    <p:extLst>
      <p:ext uri="{BB962C8B-B14F-4D97-AF65-F5344CB8AC3E}">
        <p14:creationId xmlns:p14="http://schemas.microsoft.com/office/powerpoint/2010/main" val="270479323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測量工程</a:t>
            </a:r>
            <a:endParaRPr lang="zh-TW" altLang="en-US" dirty="0"/>
          </a:p>
        </p:txBody>
      </p:sp>
      <p:sp>
        <p:nvSpPr>
          <p:cNvPr id="3" name="Content Placeholder 2"/>
          <p:cNvSpPr>
            <a:spLocks noGrp="1"/>
          </p:cNvSpPr>
          <p:nvPr>
            <p:ph idx="1"/>
          </p:nvPr>
        </p:nvSpPr>
        <p:spPr/>
        <p:txBody>
          <a:bodyPr/>
          <a:lstStyle/>
          <a:p>
            <a:r>
              <a:rPr lang="zh-TW" altLang="zh-TW" dirty="0"/>
              <a:t>測量是測定點與點之間的相對位置，在土木工程中是極重要的一環，在施工的各個階段， 會一直不斷的進行許多測量，從最開始的土地劃定，到完工後建物的檢查等等。在業界的應用上有地圖測繪、地籍測量、檢核建物施工、移動物體在地海空的定位、地物的定位、隧道、下水道鋪設等。尤其近年來許多工程都是在地面下施工，測量的重要性不言而喻，如果測量錯誤，將導致極大的損失。</a:t>
            </a:r>
            <a:endParaRPr lang="zh-TW" altLang="en-US" dirty="0"/>
          </a:p>
        </p:txBody>
      </p:sp>
    </p:spTree>
    <p:extLst>
      <p:ext uri="{BB962C8B-B14F-4D97-AF65-F5344CB8AC3E}">
        <p14:creationId xmlns:p14="http://schemas.microsoft.com/office/powerpoint/2010/main" val="10151356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測量工程</a:t>
            </a:r>
            <a:endParaRPr lang="zh-TW" alt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191726809"/>
              </p:ext>
            </p:extLst>
          </p:nvPr>
        </p:nvGraphicFramePr>
        <p:xfrm>
          <a:off x="279415" y="1625664"/>
          <a:ext cx="8393098" cy="4303648"/>
        </p:xfrm>
        <a:graphic>
          <a:graphicData uri="http://schemas.openxmlformats.org/presentationml/2006/ole">
            <mc:AlternateContent xmlns:mc="http://schemas.openxmlformats.org/markup-compatibility/2006">
              <mc:Choice xmlns:v="urn:schemas-microsoft-com:vml" Requires="v">
                <p:oleObj spid="_x0000_s4132" name="Document" r:id="rId3" imgW="9656399" imgH="4957881" progId="Word.Document.12">
                  <p:embed/>
                </p:oleObj>
              </mc:Choice>
              <mc:Fallback>
                <p:oleObj name="Document" r:id="rId3" imgW="9656399" imgH="4957881" progId="Word.Document.12">
                  <p:embed/>
                  <p:pic>
                    <p:nvPicPr>
                      <p:cNvPr id="0" name=""/>
                      <p:cNvPicPr/>
                      <p:nvPr/>
                    </p:nvPicPr>
                    <p:blipFill>
                      <a:blip r:embed="rId4"/>
                      <a:stretch>
                        <a:fillRect/>
                      </a:stretch>
                    </p:blipFill>
                    <p:spPr>
                      <a:xfrm>
                        <a:off x="279415" y="1625664"/>
                        <a:ext cx="8393098" cy="4303648"/>
                      </a:xfrm>
                      <a:prstGeom prst="rect">
                        <a:avLst/>
                      </a:prstGeom>
                    </p:spPr>
                  </p:pic>
                </p:oleObj>
              </mc:Fallback>
            </mc:AlternateContent>
          </a:graphicData>
        </a:graphic>
      </p:graphicFrame>
    </p:spTree>
    <p:extLst>
      <p:ext uri="{BB962C8B-B14F-4D97-AF65-F5344CB8AC3E}">
        <p14:creationId xmlns:p14="http://schemas.microsoft.com/office/powerpoint/2010/main" val="42286334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電腦輔助工程</a:t>
            </a:r>
            <a:endParaRPr lang="zh-TW" altLang="en-US" dirty="0"/>
          </a:p>
        </p:txBody>
      </p:sp>
      <p:sp>
        <p:nvSpPr>
          <p:cNvPr id="3" name="Content Placeholder 2"/>
          <p:cNvSpPr>
            <a:spLocks noGrp="1"/>
          </p:cNvSpPr>
          <p:nvPr>
            <p:ph idx="1"/>
          </p:nvPr>
        </p:nvSpPr>
        <p:spPr/>
        <p:txBody>
          <a:bodyPr/>
          <a:lstStyle/>
          <a:p>
            <a:r>
              <a:rPr lang="zh-TW" altLang="zh-TW" dirty="0"/>
              <a:t>用人腦來計算複雜的結構力學真的可靠嗎？你還在為</a:t>
            </a:r>
            <a:r>
              <a:rPr lang="en-US" altLang="zh-TW" dirty="0"/>
              <a:t>2D</a:t>
            </a:r>
            <a:r>
              <a:rPr lang="zh-TW" altLang="zh-TW" dirty="0"/>
              <a:t>設計圖之間淺在的構件碰撞風險煩惱嗎？讓我們到電腦輔助工程組一探究竟吧！</a:t>
            </a:r>
          </a:p>
          <a:p>
            <a:r>
              <a:rPr lang="zh-TW" altLang="zh-TW" dirty="0"/>
              <a:t>現今電腦輔助工程領域之研究，已涵蓋土木工程各專業領域之資訊應用研究，包括結構工程中之結構分析數值方法、計算力學、電腦繪圖、電腦輔助幾何設計等領域，只要是利用資訊科技來幫助工程師更有效率且更經濟地達成工程上任務的相關研究，都是「電腦輔助工程」之研究範疇。</a:t>
            </a:r>
            <a:endParaRPr lang="zh-TW" altLang="en-US" dirty="0"/>
          </a:p>
        </p:txBody>
      </p:sp>
    </p:spTree>
    <p:extLst>
      <p:ext uri="{BB962C8B-B14F-4D97-AF65-F5344CB8AC3E}">
        <p14:creationId xmlns:p14="http://schemas.microsoft.com/office/powerpoint/2010/main" val="328591996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電腦輔助工程</a:t>
            </a:r>
            <a:endParaRPr lang="zh-TW" alt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2245003030"/>
              </p:ext>
            </p:extLst>
          </p:nvPr>
        </p:nvGraphicFramePr>
        <p:xfrm>
          <a:off x="171335" y="1819274"/>
          <a:ext cx="8756240" cy="4624389"/>
        </p:xfrm>
        <a:graphic>
          <a:graphicData uri="http://schemas.openxmlformats.org/presentationml/2006/ole">
            <mc:AlternateContent xmlns:mc="http://schemas.openxmlformats.org/markup-compatibility/2006">
              <mc:Choice xmlns:v="urn:schemas-microsoft-com:vml" Requires="v">
                <p:oleObj spid="_x0000_s5154" name="Document" r:id="rId3" imgW="9592835" imgH="5073952" progId="Word.Document.12">
                  <p:embed/>
                </p:oleObj>
              </mc:Choice>
              <mc:Fallback>
                <p:oleObj name="Document" r:id="rId3" imgW="9592835" imgH="5073952" progId="Word.Document.12">
                  <p:embed/>
                  <p:pic>
                    <p:nvPicPr>
                      <p:cNvPr id="0" name=""/>
                      <p:cNvPicPr/>
                      <p:nvPr/>
                    </p:nvPicPr>
                    <p:blipFill>
                      <a:blip r:embed="rId4"/>
                      <a:stretch>
                        <a:fillRect/>
                      </a:stretch>
                    </p:blipFill>
                    <p:spPr>
                      <a:xfrm>
                        <a:off x="171335" y="1819274"/>
                        <a:ext cx="8756240" cy="4624389"/>
                      </a:xfrm>
                      <a:prstGeom prst="rect">
                        <a:avLst/>
                      </a:prstGeom>
                    </p:spPr>
                  </p:pic>
                </p:oleObj>
              </mc:Fallback>
            </mc:AlternateContent>
          </a:graphicData>
        </a:graphic>
      </p:graphicFrame>
    </p:spTree>
    <p:extLst>
      <p:ext uri="{BB962C8B-B14F-4D97-AF65-F5344CB8AC3E}">
        <p14:creationId xmlns:p14="http://schemas.microsoft.com/office/powerpoint/2010/main" val="317489905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營建管理</a:t>
            </a:r>
            <a:endParaRPr lang="zh-TW" altLang="en-US" dirty="0"/>
          </a:p>
        </p:txBody>
      </p:sp>
      <p:sp>
        <p:nvSpPr>
          <p:cNvPr id="3" name="Content Placeholder 2"/>
          <p:cNvSpPr>
            <a:spLocks noGrp="1"/>
          </p:cNvSpPr>
          <p:nvPr>
            <p:ph idx="1"/>
          </p:nvPr>
        </p:nvSpPr>
        <p:spPr/>
        <p:txBody>
          <a:bodyPr/>
          <a:lstStyle/>
          <a:p>
            <a:r>
              <a:rPr lang="zh-TW" altLang="zh-TW" dirty="0"/>
              <a:t>在公共工程與私人廠房設施的規劃、設計、採購、施工、移交、營運、維修當中，如何透過適當的管理而在整個工程生命週期中擔當協調整合的角色呢？</a:t>
            </a:r>
          </a:p>
          <a:p>
            <a:r>
              <a:rPr lang="zh-TW" altLang="zh-TW" dirty="0"/>
              <a:t>營建工程管理旨在達成 「品質好」、「速度快」、「成本低」、「安全性高」的四項要求。因此在教學研究上，大致可分成營建管理與分析、營建技術與材料兩大方面。營建管理依處理範圍之不同又可分工地管理、工程專案管理、工程單位經營管理、營建產業管理四大類，各有其教學內容及研究重點。</a:t>
            </a:r>
            <a:endParaRPr lang="zh-TW" altLang="en-US" dirty="0"/>
          </a:p>
        </p:txBody>
      </p:sp>
    </p:spTree>
    <p:extLst>
      <p:ext uri="{BB962C8B-B14F-4D97-AF65-F5344CB8AC3E}">
        <p14:creationId xmlns:p14="http://schemas.microsoft.com/office/powerpoint/2010/main" val="1108389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營建管理</a:t>
            </a:r>
            <a:endParaRPr lang="zh-TW" alt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1094313036"/>
              </p:ext>
            </p:extLst>
          </p:nvPr>
        </p:nvGraphicFramePr>
        <p:xfrm>
          <a:off x="171449" y="1685926"/>
          <a:ext cx="8718879" cy="3519339"/>
        </p:xfrm>
        <a:graphic>
          <a:graphicData uri="http://schemas.openxmlformats.org/presentationml/2006/ole">
            <mc:AlternateContent xmlns:mc="http://schemas.openxmlformats.org/markup-compatibility/2006">
              <mc:Choice xmlns:v="urn:schemas-microsoft-com:vml" Requires="v">
                <p:oleObj spid="_x0000_s6176" name="Document" r:id="rId3" imgW="9682974" imgH="3913605" progId="Word.Document.12">
                  <p:embed/>
                </p:oleObj>
              </mc:Choice>
              <mc:Fallback>
                <p:oleObj name="Document" r:id="rId3" imgW="9682974" imgH="3913605" progId="Word.Document.12">
                  <p:embed/>
                  <p:pic>
                    <p:nvPicPr>
                      <p:cNvPr id="0" name=""/>
                      <p:cNvPicPr/>
                      <p:nvPr/>
                    </p:nvPicPr>
                    <p:blipFill>
                      <a:blip r:embed="rId4"/>
                      <a:stretch>
                        <a:fillRect/>
                      </a:stretch>
                    </p:blipFill>
                    <p:spPr>
                      <a:xfrm>
                        <a:off x="171449" y="1685926"/>
                        <a:ext cx="8718879" cy="3519339"/>
                      </a:xfrm>
                      <a:prstGeom prst="rect">
                        <a:avLst/>
                      </a:prstGeom>
                    </p:spPr>
                  </p:pic>
                </p:oleObj>
              </mc:Fallback>
            </mc:AlternateContent>
          </a:graphicData>
        </a:graphic>
      </p:graphicFrame>
    </p:spTree>
    <p:extLst>
      <p:ext uri="{BB962C8B-B14F-4D97-AF65-F5344CB8AC3E}">
        <p14:creationId xmlns:p14="http://schemas.microsoft.com/office/powerpoint/2010/main" val="4518112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內容版面配置區 2"/>
          <p:cNvSpPr txBox="1">
            <a:spLocks/>
          </p:cNvSpPr>
          <p:nvPr/>
        </p:nvSpPr>
        <p:spPr bwMode="auto">
          <a:xfrm>
            <a:off x="395288" y="836613"/>
            <a:ext cx="9288462" cy="5184775"/>
          </a:xfrm>
          <a:prstGeom prst="rect">
            <a:avLst/>
          </a:prstGeom>
          <a:ln>
            <a:miter lim="800000"/>
            <a:headEnd/>
            <a:tailEnd/>
          </a:ln>
        </p:spPr>
        <p:txBody>
          <a:bodyPr/>
          <a:lstStyle/>
          <a:p>
            <a:pPr marL="342900" indent="-342900" eaLnBrk="0" hangingPunct="0">
              <a:spcBef>
                <a:spcPts val="800"/>
              </a:spcBef>
              <a:spcAft>
                <a:spcPts val="1200"/>
              </a:spcAft>
              <a:buFont typeface="Wingdings" pitchFamily="2" charset="2"/>
              <a:buNone/>
              <a:defRPr/>
            </a:pPr>
            <a:r>
              <a:rPr lang="zh-TW" altLang="en-US" sz="2800" kern="0" dirty="0">
                <a:solidFill>
                  <a:schemeClr val="accent2">
                    <a:lumMod val="60000"/>
                    <a:lumOff val="40000"/>
                  </a:schemeClr>
                </a:solidFill>
                <a:latin typeface="華康中黑體" pitchFamily="49" charset="-120"/>
                <a:ea typeface="華康中黑體" pitchFamily="49" charset="-120"/>
                <a:cs typeface="Times New Roman" pitchFamily="18" charset="0"/>
              </a:rPr>
              <a:t>▃</a:t>
            </a:r>
            <a:r>
              <a:rPr lang="zh-TW" altLang="en-US" sz="2800" kern="0" dirty="0">
                <a:latin typeface="華康中黑體" pitchFamily="49" charset="-120"/>
                <a:ea typeface="華康中黑體" pitchFamily="49" charset="-120"/>
                <a:cs typeface="Times New Roman" pitchFamily="18" charset="0"/>
              </a:rPr>
              <a:t> </a:t>
            </a:r>
            <a:r>
              <a:rPr lang="zh-TW" altLang="zh-TW" sz="2400" kern="0" dirty="0">
                <a:latin typeface="華康中黑體" pitchFamily="49" charset="-120"/>
                <a:ea typeface="華康中黑體" pitchFamily="49" charset="-120"/>
                <a:cs typeface="Times New Roman" pitchFamily="18" charset="0"/>
              </a:rPr>
              <a:t>一</a:t>
            </a:r>
            <a:r>
              <a:rPr lang="zh-TW" altLang="en-US" sz="2400" kern="0" dirty="0">
                <a:latin typeface="華康中黑體" pitchFamily="49" charset="-120"/>
                <a:ea typeface="華康中黑體" pitchFamily="49" charset="-120"/>
                <a:cs typeface="Times New Roman" pitchFamily="18" charset="0"/>
              </a:rPr>
              <a:t>、</a:t>
            </a:r>
            <a:r>
              <a:rPr lang="zh-TW" altLang="zh-TW" sz="2400" kern="0" dirty="0">
                <a:latin typeface="華康中黑體" pitchFamily="49" charset="-120"/>
                <a:ea typeface="華康中黑體" pitchFamily="49" charset="-120"/>
                <a:cs typeface="Times New Roman" pitchFamily="18" charset="0"/>
              </a:rPr>
              <a:t>二年級以基本學科之訓練為主</a:t>
            </a:r>
          </a:p>
          <a:p>
            <a:pPr marL="342900" indent="-342900" eaLnBrk="0" hangingPunct="0">
              <a:spcBef>
                <a:spcPts val="800"/>
              </a:spcBef>
              <a:buFont typeface="Wingdings" pitchFamily="2" charset="2"/>
              <a:buNone/>
              <a:defRPr/>
            </a:pPr>
            <a:r>
              <a:rPr lang="zh-TW" altLang="en-US" sz="2400" kern="0" dirty="0">
                <a:solidFill>
                  <a:schemeClr val="accent2">
                    <a:lumMod val="60000"/>
                    <a:lumOff val="40000"/>
                  </a:schemeClr>
                </a:solidFill>
                <a:latin typeface="華康中黑體" pitchFamily="49" charset="-120"/>
                <a:ea typeface="華康中黑體" pitchFamily="49" charset="-120"/>
                <a:cs typeface="Times New Roman" pitchFamily="18" charset="0"/>
              </a:rPr>
              <a:t>▃</a:t>
            </a:r>
            <a:r>
              <a:rPr lang="zh-TW" altLang="en-US" sz="2400" kern="0" dirty="0">
                <a:latin typeface="華康中黑體" pitchFamily="49" charset="-120"/>
                <a:ea typeface="華康中黑體" pitchFamily="49" charset="-120"/>
                <a:cs typeface="Times New Roman" pitchFamily="18" charset="0"/>
              </a:rPr>
              <a:t> </a:t>
            </a:r>
            <a:r>
              <a:rPr lang="zh-TW" altLang="zh-TW" sz="2400" kern="0" dirty="0">
                <a:latin typeface="華康中黑體" pitchFamily="49" charset="-120"/>
                <a:ea typeface="華康中黑體" pitchFamily="49" charset="-120"/>
                <a:cs typeface="Times New Roman" pitchFamily="18" charset="0"/>
              </a:rPr>
              <a:t>三</a:t>
            </a:r>
            <a:r>
              <a:rPr lang="zh-TW" altLang="en-US" sz="2400" kern="0" dirty="0">
                <a:latin typeface="華康中黑體" pitchFamily="49" charset="-120"/>
                <a:ea typeface="華康中黑體" pitchFamily="49" charset="-120"/>
                <a:cs typeface="Times New Roman" pitchFamily="18" charset="0"/>
              </a:rPr>
              <a:t>、</a:t>
            </a:r>
            <a:r>
              <a:rPr lang="zh-TW" altLang="zh-TW" sz="2400" kern="0" dirty="0">
                <a:latin typeface="華康中黑體" pitchFamily="49" charset="-120"/>
                <a:ea typeface="華康中黑體" pitchFamily="49" charset="-120"/>
                <a:cs typeface="Times New Roman" pitchFamily="18" charset="0"/>
              </a:rPr>
              <a:t>四年級著重各領域專業知識之傳授設群組課程，</a:t>
            </a:r>
            <a:endParaRPr lang="en-US" altLang="zh-TW" sz="2400" kern="0" dirty="0">
              <a:latin typeface="華康中黑體" pitchFamily="49" charset="-120"/>
              <a:ea typeface="華康中黑體" pitchFamily="49" charset="-120"/>
              <a:cs typeface="Times New Roman" pitchFamily="18" charset="0"/>
            </a:endParaRPr>
          </a:p>
          <a:p>
            <a:pPr marL="342900" indent="-342900" eaLnBrk="0" hangingPunct="0">
              <a:spcBef>
                <a:spcPts val="800"/>
              </a:spcBef>
              <a:spcAft>
                <a:spcPts val="600"/>
              </a:spcAft>
              <a:buFont typeface="Wingdings" pitchFamily="2" charset="2"/>
              <a:buNone/>
              <a:defRPr/>
            </a:pPr>
            <a:r>
              <a:rPr lang="en-US" altLang="zh-TW" sz="2400" kern="0" dirty="0">
                <a:latin typeface="華康中黑體" pitchFamily="49" charset="-120"/>
                <a:ea typeface="華康中黑體" pitchFamily="49" charset="-120"/>
                <a:cs typeface="Times New Roman" pitchFamily="18" charset="0"/>
              </a:rPr>
              <a:t>   </a:t>
            </a:r>
            <a:r>
              <a:rPr lang="zh-TW" altLang="zh-TW" sz="2400" kern="0" dirty="0">
                <a:latin typeface="華康中黑體" pitchFamily="49" charset="-120"/>
                <a:ea typeface="華康中黑體" pitchFamily="49" charset="-120"/>
                <a:cs typeface="Times New Roman" pitchFamily="18" charset="0"/>
              </a:rPr>
              <a:t>學生得依</a:t>
            </a:r>
            <a:r>
              <a:rPr lang="zh-TW" altLang="en-US" sz="2400" kern="0" dirty="0">
                <a:latin typeface="華康中黑體" pitchFamily="49" charset="-120"/>
                <a:ea typeface="華康中黑體" pitchFamily="49" charset="-120"/>
                <a:cs typeface="Times New Roman" pitchFamily="18" charset="0"/>
              </a:rPr>
              <a:t>個人</a:t>
            </a:r>
            <a:r>
              <a:rPr lang="zh-TW" altLang="zh-TW" sz="2400" kern="0" dirty="0">
                <a:latin typeface="華康中黑體" pitchFamily="49" charset="-120"/>
                <a:ea typeface="華康中黑體" pitchFamily="49" charset="-120"/>
                <a:cs typeface="Times New Roman" pitchFamily="18" charset="0"/>
              </a:rPr>
              <a:t>興趣向土木工程各分科及相關領域發展</a:t>
            </a:r>
          </a:p>
          <a:p>
            <a:pPr marL="342900" indent="-342900" eaLnBrk="0" hangingPunct="0">
              <a:spcBef>
                <a:spcPts val="800"/>
              </a:spcBef>
              <a:spcAft>
                <a:spcPts val="1200"/>
              </a:spcAft>
              <a:buFont typeface="Wingdings" pitchFamily="2" charset="2"/>
              <a:buNone/>
              <a:defRPr/>
            </a:pPr>
            <a:r>
              <a:rPr lang="zh-TW" altLang="en-US" sz="2400" kern="0" dirty="0">
                <a:solidFill>
                  <a:schemeClr val="accent2">
                    <a:lumMod val="60000"/>
                    <a:lumOff val="40000"/>
                  </a:schemeClr>
                </a:solidFill>
                <a:latin typeface="華康中黑體" pitchFamily="49" charset="-120"/>
                <a:ea typeface="華康中黑體" pitchFamily="49" charset="-120"/>
                <a:cs typeface="Times New Roman" pitchFamily="18" charset="0"/>
              </a:rPr>
              <a:t>▃</a:t>
            </a:r>
            <a:r>
              <a:rPr lang="zh-TW" altLang="en-US" sz="2400" kern="0" dirty="0">
                <a:latin typeface="華康中黑體" pitchFamily="49" charset="-120"/>
                <a:ea typeface="華康中黑體" pitchFamily="49" charset="-120"/>
                <a:cs typeface="Times New Roman" pitchFamily="18" charset="0"/>
              </a:rPr>
              <a:t> </a:t>
            </a:r>
            <a:r>
              <a:rPr lang="zh-TW" altLang="zh-TW" sz="2400" kern="0" dirty="0">
                <a:latin typeface="華康中黑體" pitchFamily="49" charset="-120"/>
                <a:ea typeface="華康中黑體" pitchFamily="49" charset="-120"/>
                <a:cs typeface="Times New Roman" pitchFamily="18" charset="0"/>
              </a:rPr>
              <a:t>建築課程</a:t>
            </a:r>
            <a:r>
              <a:rPr lang="zh-TW" altLang="en-US" sz="2400" kern="0" dirty="0">
                <a:latin typeface="華康中黑體" pitchFamily="49" charset="-120"/>
                <a:ea typeface="華康中黑體" pitchFamily="49" charset="-120"/>
                <a:cs typeface="Times New Roman" pitchFamily="18" charset="0"/>
              </a:rPr>
              <a:t>：</a:t>
            </a:r>
            <a:r>
              <a:rPr lang="zh-TW" altLang="zh-TW" sz="2400" kern="0" dirty="0">
                <a:latin typeface="華康中黑體" pitchFamily="49" charset="-120"/>
                <a:ea typeface="華康中黑體" pitchFamily="49" charset="-120"/>
                <a:cs typeface="Times New Roman" pitchFamily="18" charset="0"/>
              </a:rPr>
              <a:t>台灣科技大學建築系校際選課</a:t>
            </a:r>
            <a:endParaRPr lang="en-US" altLang="zh-TW" sz="2400" kern="0" dirty="0">
              <a:latin typeface="華康中黑體" pitchFamily="49" charset="-120"/>
              <a:ea typeface="華康中黑體" pitchFamily="49" charset="-120"/>
              <a:cs typeface="Times New Roman" pitchFamily="18" charset="0"/>
            </a:endParaRPr>
          </a:p>
          <a:p>
            <a:pPr marL="342900" indent="-342900" eaLnBrk="0" hangingPunct="0">
              <a:spcBef>
                <a:spcPts val="800"/>
              </a:spcBef>
              <a:buFont typeface="Wingdings" pitchFamily="2" charset="2"/>
              <a:buNone/>
              <a:defRPr/>
            </a:pPr>
            <a:r>
              <a:rPr lang="zh-TW" altLang="en-US" sz="2400" kern="0" dirty="0">
                <a:solidFill>
                  <a:schemeClr val="accent2">
                    <a:lumMod val="60000"/>
                    <a:lumOff val="40000"/>
                  </a:schemeClr>
                </a:solidFill>
                <a:latin typeface="華康中黑體" pitchFamily="49" charset="-120"/>
                <a:ea typeface="華康中黑體" pitchFamily="49" charset="-120"/>
                <a:cs typeface="Times New Roman" pitchFamily="18" charset="0"/>
              </a:rPr>
              <a:t>▃</a:t>
            </a:r>
            <a:r>
              <a:rPr lang="zh-TW" altLang="en-US" sz="2400" kern="0" dirty="0">
                <a:latin typeface="華康中黑體" pitchFamily="49" charset="-120"/>
                <a:ea typeface="華康中黑體" pitchFamily="49" charset="-120"/>
                <a:cs typeface="Times New Roman" pitchFamily="18" charset="0"/>
              </a:rPr>
              <a:t> 實務課程：</a:t>
            </a:r>
            <a:r>
              <a:rPr lang="en-US" altLang="zh-TW" sz="2400" kern="0" dirty="0">
                <a:latin typeface="華康中黑體" pitchFamily="49" charset="-120"/>
                <a:ea typeface="華康中黑體" pitchFamily="49" charset="-120"/>
                <a:cs typeface="Times New Roman" pitchFamily="18" charset="0"/>
              </a:rPr>
              <a:t>2007</a:t>
            </a:r>
            <a:r>
              <a:rPr lang="zh-TW" altLang="en-US" sz="2400" kern="0" dirty="0">
                <a:latin typeface="華康中黑體" pitchFamily="49" charset="-120"/>
                <a:ea typeface="華康中黑體" pitchFamily="49" charset="-120"/>
                <a:cs typeface="Times New Roman" pitchFamily="18" charset="0"/>
              </a:rPr>
              <a:t>年起開授「</a:t>
            </a:r>
            <a:r>
              <a:rPr lang="zh-TW" altLang="en-US" sz="2400" kern="0" dirty="0">
                <a:solidFill>
                  <a:srgbClr val="C00000"/>
                </a:solidFill>
                <a:latin typeface="華康中黑體" pitchFamily="49" charset="-120"/>
                <a:ea typeface="華康中黑體" pitchFamily="49" charset="-120"/>
                <a:cs typeface="Times New Roman" pitchFamily="18" charset="0"/>
              </a:rPr>
              <a:t>土木工程實務與實習</a:t>
            </a:r>
            <a:r>
              <a:rPr lang="zh-TW" altLang="en-US" sz="2400" kern="0" dirty="0">
                <a:latin typeface="華康中黑體" pitchFamily="49" charset="-120"/>
                <a:ea typeface="華康中黑體" pitchFamily="49" charset="-120"/>
                <a:cs typeface="Times New Roman" pitchFamily="18" charset="0"/>
              </a:rPr>
              <a:t>」上課及</a:t>
            </a:r>
            <a:endParaRPr lang="en-US" altLang="zh-TW" sz="2400" kern="0" dirty="0">
              <a:latin typeface="華康中黑體" pitchFamily="49" charset="-120"/>
              <a:ea typeface="華康中黑體" pitchFamily="49" charset="-120"/>
              <a:cs typeface="Times New Roman" pitchFamily="18" charset="0"/>
            </a:endParaRPr>
          </a:p>
          <a:p>
            <a:pPr marL="342900" indent="-342900" eaLnBrk="0" hangingPunct="0">
              <a:spcBef>
                <a:spcPts val="800"/>
              </a:spcBef>
              <a:spcAft>
                <a:spcPts val="1200"/>
              </a:spcAft>
              <a:buFont typeface="Wingdings" pitchFamily="2" charset="2"/>
              <a:buNone/>
              <a:defRPr/>
            </a:pPr>
            <a:r>
              <a:rPr lang="en-US" altLang="zh-TW" sz="2400" kern="0" dirty="0">
                <a:latin typeface="華康中黑體" pitchFamily="49" charset="-120"/>
                <a:ea typeface="華康中黑體" pitchFamily="49" charset="-120"/>
                <a:cs typeface="Times New Roman" pitchFamily="18" charset="0"/>
              </a:rPr>
              <a:t>   </a:t>
            </a:r>
            <a:r>
              <a:rPr lang="zh-TW" altLang="en-US" sz="2400" kern="0" dirty="0">
                <a:latin typeface="華康中黑體" pitchFamily="49" charset="-120"/>
                <a:ea typeface="華康中黑體" pitchFamily="49" charset="-120"/>
                <a:cs typeface="Times New Roman" pitchFamily="18" charset="0"/>
              </a:rPr>
              <a:t>暑假公司實習</a:t>
            </a:r>
            <a:r>
              <a:rPr lang="en-US" altLang="zh-TW" sz="2400" kern="0" dirty="0">
                <a:latin typeface="華康中黑體" pitchFamily="49" charset="-120"/>
                <a:ea typeface="華康中黑體" pitchFamily="49" charset="-120"/>
                <a:cs typeface="Times New Roman" pitchFamily="18" charset="0"/>
              </a:rPr>
              <a:t>2</a:t>
            </a:r>
            <a:r>
              <a:rPr lang="zh-TW" altLang="en-US" sz="2400" kern="0" dirty="0">
                <a:latin typeface="華康中黑體" pitchFamily="49" charset="-120"/>
                <a:ea typeface="華康中黑體" pitchFamily="49" charset="-120"/>
                <a:cs typeface="Times New Roman" pitchFamily="18" charset="0"/>
              </a:rPr>
              <a:t>個月</a:t>
            </a:r>
            <a:endParaRPr lang="en-US" altLang="zh-TW" sz="2400" kern="0" dirty="0">
              <a:latin typeface="華康中黑體" pitchFamily="49" charset="-120"/>
              <a:ea typeface="華康中黑體" pitchFamily="49" charset="-120"/>
              <a:cs typeface="Times New Roman" pitchFamily="18" charset="0"/>
            </a:endParaRPr>
          </a:p>
          <a:p>
            <a:pPr marL="531813" indent="-531813" eaLnBrk="0" hangingPunct="0">
              <a:buFont typeface="Wingdings" pitchFamily="2" charset="2"/>
              <a:buNone/>
              <a:defRPr/>
            </a:pPr>
            <a:r>
              <a:rPr lang="zh-TW" altLang="en-US" sz="2400" kern="0" dirty="0">
                <a:solidFill>
                  <a:schemeClr val="accent2">
                    <a:lumMod val="60000"/>
                    <a:lumOff val="40000"/>
                  </a:schemeClr>
                </a:solidFill>
                <a:latin typeface="華康中黑體" pitchFamily="49" charset="-120"/>
                <a:ea typeface="華康中黑體" pitchFamily="49" charset="-120"/>
                <a:cs typeface="Times New Roman" pitchFamily="18" charset="0"/>
              </a:rPr>
              <a:t>▃ </a:t>
            </a:r>
            <a:r>
              <a:rPr lang="en-US" altLang="zh-TW" sz="2400" kern="0" dirty="0">
                <a:latin typeface="華康中黑體" pitchFamily="49" charset="-120"/>
                <a:ea typeface="華康中黑體" pitchFamily="49" charset="-120"/>
                <a:cs typeface="Times New Roman" pitchFamily="18" charset="0"/>
              </a:rPr>
              <a:t>2010</a:t>
            </a:r>
            <a:r>
              <a:rPr lang="zh-TW" altLang="en-US" sz="2400" kern="0" dirty="0">
                <a:latin typeface="華康中黑體" pitchFamily="49" charset="-120"/>
                <a:ea typeface="華康中黑體" pitchFamily="49" charset="-120"/>
                <a:cs typeface="Times New Roman" pitchFamily="18" charset="0"/>
              </a:rPr>
              <a:t>學年度於大學部大一上結合</a:t>
            </a:r>
            <a:r>
              <a:rPr lang="zh-TW" altLang="en-US" sz="2400" kern="0" dirty="0">
                <a:solidFill>
                  <a:srgbClr val="C00000"/>
                </a:solidFill>
                <a:latin typeface="華康中黑體" pitchFamily="49" charset="-120"/>
                <a:ea typeface="華康中黑體" pitchFamily="49" charset="-120"/>
                <a:cs typeface="Times New Roman" pitchFamily="18" charset="0"/>
              </a:rPr>
              <a:t>工程概論 </a:t>
            </a:r>
            <a:endParaRPr lang="en-US" altLang="zh-TW" sz="2400" kern="0" dirty="0">
              <a:solidFill>
                <a:srgbClr val="C00000"/>
              </a:solidFill>
              <a:latin typeface="華康中黑體" pitchFamily="49" charset="-120"/>
              <a:ea typeface="華康中黑體" pitchFamily="49" charset="-120"/>
              <a:cs typeface="Times New Roman" pitchFamily="18" charset="0"/>
            </a:endParaRPr>
          </a:p>
          <a:p>
            <a:pPr marL="531813" indent="-531813" eaLnBrk="0" hangingPunct="0">
              <a:buFont typeface="Wingdings" pitchFamily="2" charset="2"/>
              <a:buNone/>
              <a:defRPr/>
            </a:pPr>
            <a:r>
              <a:rPr lang="zh-TW" altLang="en-US" sz="2400" kern="0" dirty="0">
                <a:solidFill>
                  <a:srgbClr val="C00000"/>
                </a:solidFill>
                <a:latin typeface="華康中黑體" pitchFamily="49" charset="-120"/>
                <a:ea typeface="華康中黑體" pitchFamily="49" charset="-120"/>
                <a:cs typeface="Times New Roman" pitchFamily="18" charset="0"/>
              </a:rPr>
              <a:t>   </a:t>
            </a:r>
            <a:r>
              <a:rPr lang="en-US" altLang="zh-TW" sz="2400" kern="0" dirty="0">
                <a:solidFill>
                  <a:srgbClr val="C00000"/>
                </a:solidFill>
                <a:latin typeface="華康中黑體" pitchFamily="49" charset="-120"/>
                <a:ea typeface="華康中黑體" pitchFamily="49" charset="-120"/>
                <a:cs typeface="Times New Roman" pitchFamily="18" charset="0"/>
              </a:rPr>
              <a:t>(</a:t>
            </a:r>
            <a:r>
              <a:rPr lang="zh-TW" altLang="en-US" sz="2400" kern="0" dirty="0">
                <a:solidFill>
                  <a:srgbClr val="C00000"/>
                </a:solidFill>
                <a:latin typeface="華康中黑體" pitchFamily="49" charset="-120"/>
                <a:ea typeface="華康中黑體" pitchFamily="49" charset="-120"/>
                <a:cs typeface="Times New Roman" pitchFamily="18" charset="0"/>
              </a:rPr>
              <a:t>改為土木工程概念設計</a:t>
            </a:r>
            <a:r>
              <a:rPr lang="en-US" altLang="zh-TW" sz="2400" kern="0" dirty="0">
                <a:solidFill>
                  <a:srgbClr val="C00000"/>
                </a:solidFill>
                <a:latin typeface="華康中黑體" pitchFamily="49" charset="-120"/>
                <a:ea typeface="華康中黑體" pitchFamily="49" charset="-120"/>
                <a:cs typeface="Times New Roman" pitchFamily="18" charset="0"/>
              </a:rPr>
              <a:t>)</a:t>
            </a:r>
            <a:r>
              <a:rPr lang="zh-TW" altLang="en-US" sz="2400" kern="0" dirty="0">
                <a:latin typeface="華康中黑體" pitchFamily="49" charset="-120"/>
                <a:ea typeface="華康中黑體" pitchFamily="49" charset="-120"/>
                <a:cs typeface="Times New Roman" pitchFamily="18" charset="0"/>
              </a:rPr>
              <a:t>、圖學及測量課三課程於工程概論</a:t>
            </a:r>
            <a:endParaRPr lang="en-US" altLang="zh-TW" sz="2400" kern="0" dirty="0">
              <a:latin typeface="華康中黑體" pitchFamily="49" charset="-120"/>
              <a:ea typeface="華康中黑體" pitchFamily="49" charset="-120"/>
              <a:cs typeface="Times New Roman" pitchFamily="18" charset="0"/>
            </a:endParaRPr>
          </a:p>
          <a:p>
            <a:pPr marL="531813" indent="-531813" eaLnBrk="0" hangingPunct="0">
              <a:buFont typeface="Wingdings" pitchFamily="2" charset="2"/>
              <a:buNone/>
              <a:defRPr/>
            </a:pPr>
            <a:r>
              <a:rPr lang="zh-TW" altLang="en-US" sz="2400" kern="0" dirty="0">
                <a:latin typeface="華康中黑體" pitchFamily="49" charset="-120"/>
                <a:ea typeface="華康中黑體" pitchFamily="49" charset="-120"/>
                <a:cs typeface="Times New Roman" pitchFamily="18" charset="0"/>
              </a:rPr>
              <a:t>   期末設計，且改採互動式小班教學；</a:t>
            </a:r>
            <a:endParaRPr lang="en-US" altLang="zh-TW" sz="2400" kern="0" dirty="0">
              <a:latin typeface="華康中黑體" pitchFamily="49" charset="-120"/>
              <a:ea typeface="華康中黑體" pitchFamily="49" charset="-120"/>
              <a:cs typeface="Times New Roman" pitchFamily="18" charset="0"/>
            </a:endParaRPr>
          </a:p>
          <a:p>
            <a:pPr marL="531813" indent="-531813" eaLnBrk="0" hangingPunct="0">
              <a:buFont typeface="Wingdings" pitchFamily="2" charset="2"/>
              <a:buNone/>
              <a:defRPr/>
            </a:pPr>
            <a:r>
              <a:rPr lang="zh-TW" altLang="en-US" sz="2400" kern="0" dirty="0">
                <a:latin typeface="華康中黑體" pitchFamily="49" charset="-120"/>
                <a:ea typeface="華康中黑體" pitchFamily="49" charset="-120"/>
                <a:cs typeface="Times New Roman" pitchFamily="18" charset="0"/>
              </a:rPr>
              <a:t>   增設大一下</a:t>
            </a:r>
            <a:r>
              <a:rPr lang="zh-TW" altLang="en-US" sz="2400" kern="0" dirty="0">
                <a:solidFill>
                  <a:srgbClr val="C00000"/>
                </a:solidFill>
                <a:latin typeface="華康中黑體" pitchFamily="49" charset="-120"/>
                <a:ea typeface="華康中黑體" pitchFamily="49" charset="-120"/>
                <a:cs typeface="Times New Roman" pitchFamily="18" charset="0"/>
              </a:rPr>
              <a:t>土木工程基本實作</a:t>
            </a:r>
            <a:r>
              <a:rPr lang="zh-TW" altLang="en-US" sz="2400" kern="0" dirty="0">
                <a:latin typeface="華康中黑體" pitchFamily="49" charset="-120"/>
                <a:ea typeface="華康中黑體" pitchFamily="49" charset="-120"/>
                <a:cs typeface="Times New Roman" pitchFamily="18" charset="0"/>
              </a:rPr>
              <a:t>，及</a:t>
            </a:r>
            <a:endParaRPr lang="en-US" altLang="zh-TW" sz="2400" kern="0" dirty="0">
              <a:latin typeface="華康中黑體" pitchFamily="49" charset="-120"/>
              <a:ea typeface="華康中黑體" pitchFamily="49" charset="-120"/>
              <a:cs typeface="Times New Roman" pitchFamily="18" charset="0"/>
            </a:endParaRPr>
          </a:p>
          <a:p>
            <a:pPr marL="450850" eaLnBrk="0" hangingPunct="0">
              <a:defRPr/>
            </a:pPr>
            <a:r>
              <a:rPr lang="zh-TW" altLang="en-US" sz="2400" kern="0" dirty="0">
                <a:latin typeface="華康中黑體" pitchFamily="49" charset="-120"/>
                <a:ea typeface="華康中黑體" pitchFamily="49" charset="-120"/>
                <a:cs typeface="Times New Roman" pitchFamily="18" charset="0"/>
              </a:rPr>
              <a:t>大三、大四增設</a:t>
            </a:r>
            <a:r>
              <a:rPr lang="zh-TW" altLang="en-US" sz="2400" kern="0" dirty="0">
                <a:solidFill>
                  <a:srgbClr val="C00000"/>
                </a:solidFill>
                <a:latin typeface="華康中黑體" pitchFamily="49" charset="-120"/>
                <a:ea typeface="華康中黑體" pitchFamily="49" charset="-120"/>
                <a:cs typeface="Times New Roman" pitchFamily="18" charset="0"/>
              </a:rPr>
              <a:t>土木工程設計實務</a:t>
            </a:r>
            <a:endParaRPr lang="en-US" altLang="zh-TW" sz="2400" kern="0" dirty="0">
              <a:solidFill>
                <a:srgbClr val="C00000"/>
              </a:solidFill>
              <a:latin typeface="華康中黑體" pitchFamily="49" charset="-120"/>
              <a:ea typeface="華康中黑體" pitchFamily="49" charset="-120"/>
              <a:cs typeface="Times New Roman" pitchFamily="18" charset="0"/>
            </a:endParaRPr>
          </a:p>
          <a:p>
            <a:pPr marL="342900" indent="-342900" eaLnBrk="0" hangingPunct="0">
              <a:spcBef>
                <a:spcPts val="600"/>
              </a:spcBef>
              <a:buFont typeface="Wingdings" pitchFamily="2" charset="2"/>
              <a:buNone/>
              <a:defRPr/>
            </a:pPr>
            <a:endParaRPr lang="en-US" altLang="zh-TW" sz="2800" kern="0" dirty="0">
              <a:latin typeface="華康中黑體" pitchFamily="49" charset="-120"/>
              <a:ea typeface="華康中黑體" pitchFamily="49" charset="-120"/>
              <a:cs typeface="Times New Roman" pitchFamily="18" charset="0"/>
            </a:endParaRPr>
          </a:p>
        </p:txBody>
      </p:sp>
      <p:sp>
        <p:nvSpPr>
          <p:cNvPr id="18436" name="Text Box 5"/>
          <p:cNvSpPr txBox="1">
            <a:spLocks noChangeArrowheads="1"/>
          </p:cNvSpPr>
          <p:nvPr/>
        </p:nvSpPr>
        <p:spPr bwMode="auto">
          <a:xfrm>
            <a:off x="755650" y="260350"/>
            <a:ext cx="3262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r>
              <a:rPr lang="zh-TW" altLang="en-US" sz="3200" b="1">
                <a:solidFill>
                  <a:srgbClr val="FF6600"/>
                </a:solidFill>
                <a:latin typeface="華康中黑體" pitchFamily="49" charset="-120"/>
                <a:ea typeface="華康中黑體" pitchFamily="49" charset="-120"/>
                <a:cs typeface="Times New Roman" pitchFamily="18" charset="0"/>
              </a:rPr>
              <a:t>大學部 </a:t>
            </a:r>
            <a:r>
              <a:rPr lang="zh-TW" altLang="zh-TW" sz="3200" b="1">
                <a:solidFill>
                  <a:srgbClr val="FF6600"/>
                </a:solidFill>
                <a:latin typeface="華康中黑體" pitchFamily="49" charset="-120"/>
                <a:ea typeface="華康中黑體" pitchFamily="49" charset="-120"/>
                <a:cs typeface="Times New Roman" pitchFamily="18" charset="0"/>
              </a:rPr>
              <a:t>課程特色</a:t>
            </a:r>
            <a:endParaRPr lang="zh-TW" altLang="en-US" sz="3200" b="1">
              <a:solidFill>
                <a:srgbClr val="FF6600"/>
              </a:solidFill>
              <a:latin typeface="華康中黑體" pitchFamily="49" charset="-120"/>
              <a:ea typeface="華康中黑體" pitchFamily="49" charset="-120"/>
              <a:cs typeface="Times New Roman" pitchFamily="18" charset="0"/>
            </a:endParaRPr>
          </a:p>
        </p:txBody>
      </p:sp>
    </p:spTree>
    <p:extLst>
      <p:ext uri="{BB962C8B-B14F-4D97-AF65-F5344CB8AC3E}">
        <p14:creationId xmlns:p14="http://schemas.microsoft.com/office/powerpoint/2010/main" val="389982162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矩形 3"/>
          <p:cNvSpPr>
            <a:spLocks noChangeArrowheads="1"/>
          </p:cNvSpPr>
          <p:nvPr/>
        </p:nvSpPr>
        <p:spPr bwMode="auto">
          <a:xfrm>
            <a:off x="827088" y="188913"/>
            <a:ext cx="30067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TW" altLang="en-US" b="1" dirty="0">
                <a:solidFill>
                  <a:srgbClr val="FF6600"/>
                </a:solidFill>
                <a:ea typeface="華康中黑體" pitchFamily="49" charset="-120"/>
              </a:rPr>
              <a:t>大一</a:t>
            </a:r>
            <a:r>
              <a:rPr lang="en-US" altLang="zh-TW" b="1" dirty="0">
                <a:solidFill>
                  <a:srgbClr val="FF6600"/>
                </a:solidFill>
                <a:ea typeface="華康中黑體" pitchFamily="49" charset="-120"/>
              </a:rPr>
              <a:t>(</a:t>
            </a:r>
            <a:r>
              <a:rPr lang="zh-TW" altLang="en-US" b="1" dirty="0">
                <a:solidFill>
                  <a:srgbClr val="FF6600"/>
                </a:solidFill>
                <a:ea typeface="華康中黑體" pitchFamily="49" charset="-120"/>
              </a:rPr>
              <a:t>上</a:t>
            </a:r>
            <a:r>
              <a:rPr lang="en-US" altLang="zh-TW" b="1" dirty="0">
                <a:solidFill>
                  <a:srgbClr val="FF6600"/>
                </a:solidFill>
                <a:ea typeface="華康中黑體" pitchFamily="49" charset="-120"/>
              </a:rPr>
              <a:t>)</a:t>
            </a:r>
            <a:r>
              <a:rPr lang="zh-TW" altLang="en-US" b="1" dirty="0">
                <a:solidFill>
                  <a:srgbClr val="FF6600"/>
                </a:solidFill>
                <a:ea typeface="華康中黑體" pitchFamily="49" charset="-120"/>
              </a:rPr>
              <a:t>工程概論  工程參觀</a:t>
            </a:r>
          </a:p>
        </p:txBody>
      </p:sp>
      <p:pic>
        <p:nvPicPr>
          <p:cNvPr id="19459" name="圖片 4" descr="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1138" y="690680"/>
            <a:ext cx="400050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圖片 5" descr="2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32363" y="682743"/>
            <a:ext cx="3744912" cy="281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圖片 6" descr="3.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9388" y="3425943"/>
            <a:ext cx="4013200" cy="266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圖片 7" descr="1.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927600" y="3546593"/>
            <a:ext cx="3821113" cy="2544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248900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2"/>
          <p:cNvSpPr>
            <a:spLocks noChangeArrowheads="1"/>
          </p:cNvSpPr>
          <p:nvPr/>
        </p:nvSpPr>
        <p:spPr bwMode="auto">
          <a:xfrm>
            <a:off x="339365" y="454362"/>
            <a:ext cx="83457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lgn="ctr"/>
            <a:r>
              <a:rPr lang="zh-TW" altLang="en-US" sz="2400" b="1" dirty="0" smtClean="0">
                <a:solidFill>
                  <a:srgbClr val="FF6600"/>
                </a:solidFill>
                <a:ea typeface="華康中黑體" pitchFamily="49" charset="-120"/>
              </a:rPr>
              <a:t>大</a:t>
            </a:r>
            <a:r>
              <a:rPr lang="zh-TW" altLang="en-US" sz="2400" b="1" dirty="0">
                <a:solidFill>
                  <a:srgbClr val="FF6600"/>
                </a:solidFill>
                <a:ea typeface="華康中黑體" pitchFamily="49" charset="-120"/>
              </a:rPr>
              <a:t>一 </a:t>
            </a:r>
            <a:r>
              <a:rPr lang="en-US" altLang="zh-TW" sz="2400" b="1" dirty="0">
                <a:solidFill>
                  <a:srgbClr val="FF6600"/>
                </a:solidFill>
                <a:ea typeface="華康中黑體" pitchFamily="49" charset="-120"/>
              </a:rPr>
              <a:t>(</a:t>
            </a:r>
            <a:r>
              <a:rPr lang="zh-TW" altLang="en-US" sz="2400" b="1" dirty="0">
                <a:solidFill>
                  <a:srgbClr val="FF6600"/>
                </a:solidFill>
                <a:ea typeface="華康中黑體" pitchFamily="49" charset="-120"/>
              </a:rPr>
              <a:t>下</a:t>
            </a:r>
            <a:r>
              <a:rPr lang="en-US" altLang="zh-TW" sz="2400" b="1" dirty="0">
                <a:solidFill>
                  <a:srgbClr val="FF6600"/>
                </a:solidFill>
                <a:ea typeface="華康中黑體" pitchFamily="49" charset="-120"/>
              </a:rPr>
              <a:t>)</a:t>
            </a:r>
            <a:r>
              <a:rPr lang="zh-TW" altLang="en-US" sz="2400" b="1" dirty="0">
                <a:solidFill>
                  <a:srgbClr val="FF6600"/>
                </a:solidFill>
                <a:ea typeface="華康中黑體" pitchFamily="49" charset="-120"/>
              </a:rPr>
              <a:t> 土木工程基本實作：設計、製作、 測試、競賽</a:t>
            </a:r>
            <a:endParaRPr lang="en-US" altLang="zh-TW" sz="2400" b="1" dirty="0">
              <a:solidFill>
                <a:srgbClr val="FF6600"/>
              </a:solidFill>
              <a:ea typeface="華康中黑體" pitchFamily="49" charset="-120"/>
            </a:endParaRPr>
          </a:p>
        </p:txBody>
      </p:sp>
      <p:sp>
        <p:nvSpPr>
          <p:cNvPr id="20485" name="Rectangle 13"/>
          <p:cNvSpPr>
            <a:spLocks noChangeArrowheads="1"/>
          </p:cNvSpPr>
          <p:nvPr/>
        </p:nvSpPr>
        <p:spPr bwMode="auto">
          <a:xfrm>
            <a:off x="0" y="-237807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zh-TW" altLang="en-US"/>
          </a:p>
        </p:txBody>
      </p:sp>
      <p:sp>
        <p:nvSpPr>
          <p:cNvPr id="20488" name="Rectangle 16"/>
          <p:cNvSpPr>
            <a:spLocks noChangeArrowheads="1"/>
          </p:cNvSpPr>
          <p:nvPr/>
        </p:nvSpPr>
        <p:spPr bwMode="auto">
          <a:xfrm>
            <a:off x="4389438" y="3297238"/>
            <a:ext cx="22225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r>
              <a:rPr lang="zh-TW" altLang="en-US" sz="1200">
                <a:latin typeface="Times New Roman" pitchFamily="18" charset="0"/>
                <a:cs typeface="Times New Roman" pitchFamily="18" charset="0"/>
              </a:rPr>
              <a:t> </a:t>
            </a:r>
            <a:endParaRPr lang="zh-TW" altLang="en-US" sz="2400">
              <a:cs typeface="Times New Roman" pitchFamily="18" charset="0"/>
            </a:endParaRPr>
          </a:p>
        </p:txBody>
      </p:sp>
      <p:sp>
        <p:nvSpPr>
          <p:cNvPr id="20490" name="Rectangle 18"/>
          <p:cNvSpPr>
            <a:spLocks noChangeArrowheads="1"/>
          </p:cNvSpPr>
          <p:nvPr/>
        </p:nvSpPr>
        <p:spPr bwMode="auto">
          <a:xfrm>
            <a:off x="4460875" y="7172325"/>
            <a:ext cx="2222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r>
              <a:rPr lang="zh-TW" altLang="en-US" sz="1200">
                <a:latin typeface="Times New Roman" pitchFamily="18" charset="0"/>
                <a:cs typeface="Times New Roman" pitchFamily="18" charset="0"/>
              </a:rPr>
              <a:t> </a:t>
            </a:r>
            <a:endParaRPr lang="zh-TW" altLang="en-US" sz="2400">
              <a:cs typeface="Times New Roman" pitchFamily="18" charset="0"/>
            </a:endParaRPr>
          </a:p>
        </p:txBody>
      </p:sp>
      <p:pic>
        <p:nvPicPr>
          <p:cNvPr id="20491" name="Picture 2" descr="DSC_289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1106488"/>
            <a:ext cx="3576637" cy="239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2" name="Picture 3" descr="H:\Stones\DSC_00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5850" y="1125538"/>
            <a:ext cx="3563938" cy="238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3" name="Picture 2" descr="DSC_2462lowerRes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3644900"/>
            <a:ext cx="3540125"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4" name="Picture 2" descr="DSC_6458lowerReso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2363" y="3644900"/>
            <a:ext cx="3527425" cy="2341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238022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Stones\DSC_278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620713"/>
            <a:ext cx="3671888" cy="2459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2" descr="DSC_1969smallerResol"/>
          <p:cNvPicPr>
            <a:picLocks noChangeAspect="1" noChangeArrowheads="1"/>
          </p:cNvPicPr>
          <p:nvPr/>
        </p:nvPicPr>
        <p:blipFill>
          <a:blip r:embed="rId3">
            <a:lum bright="20000" contrast="20000"/>
            <a:extLst>
              <a:ext uri="{28A0092B-C50C-407E-A947-70E740481C1C}">
                <a14:useLocalDpi xmlns:a14="http://schemas.microsoft.com/office/drawing/2010/main" val="0"/>
              </a:ext>
            </a:extLst>
          </a:blip>
          <a:srcRect/>
          <a:stretch>
            <a:fillRect/>
          </a:stretch>
        </p:blipFill>
        <p:spPr bwMode="auto">
          <a:xfrm>
            <a:off x="4716463" y="620713"/>
            <a:ext cx="3656012"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5" descr="model_shell3Constantinos KaimakliotisJHUlowerRes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3278188"/>
            <a:ext cx="3671888"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6" descr="DSC_9214lowResol"/>
          <p:cNvPicPr>
            <a:picLocks noChangeAspect="1" noChangeArrowheads="1"/>
          </p:cNvPicPr>
          <p:nvPr/>
        </p:nvPicPr>
        <p:blipFill>
          <a:blip r:embed="rId5">
            <a:extLst>
              <a:ext uri="{28A0092B-C50C-407E-A947-70E740481C1C}">
                <a14:useLocalDpi xmlns:a14="http://schemas.microsoft.com/office/drawing/2010/main" val="0"/>
              </a:ext>
            </a:extLst>
          </a:blip>
          <a:srcRect l="2214" r="8121"/>
          <a:stretch>
            <a:fillRect/>
          </a:stretch>
        </p:blipFill>
        <p:spPr bwMode="auto">
          <a:xfrm>
            <a:off x="4730750" y="3213100"/>
            <a:ext cx="3657600" cy="282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360104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圖片 2" descr="DSC_367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8313" y="620713"/>
            <a:ext cx="3895725" cy="259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圖片 3" descr="DSC_373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620713"/>
            <a:ext cx="3887788" cy="258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圖片 4" descr="DSC_3732.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8313" y="3429000"/>
            <a:ext cx="3895725" cy="25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圖片 5" descr="DSC_3732.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87900" y="3429000"/>
            <a:ext cx="3895725" cy="25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799914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投影片編號版面配置區 5"/>
          <p:cNvSpPr txBox="1">
            <a:spLocks/>
          </p:cNvSpPr>
          <p:nvPr/>
        </p:nvSpPr>
        <p:spPr bwMode="auto">
          <a:xfrm>
            <a:off x="65532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lang="fr-FR" altLang="zh-TW"/>
          </a:p>
        </p:txBody>
      </p:sp>
      <p:pic>
        <p:nvPicPr>
          <p:cNvPr id="23556" name="Picture 6" descr="JiufenBirdEyeViewDJen"/>
          <p:cNvPicPr>
            <a:picLocks noChangeAspect="1" noChangeArrowheads="1"/>
          </p:cNvPicPr>
          <p:nvPr/>
        </p:nvPicPr>
        <p:blipFill>
          <a:blip r:embed="rId2">
            <a:extLst>
              <a:ext uri="{28A0092B-C50C-407E-A947-70E740481C1C}">
                <a14:useLocalDpi xmlns:a14="http://schemas.microsoft.com/office/drawing/2010/main" val="0"/>
              </a:ext>
            </a:extLst>
          </a:blip>
          <a:srcRect t="39125"/>
          <a:stretch>
            <a:fillRect/>
          </a:stretch>
        </p:blipFill>
        <p:spPr bwMode="auto">
          <a:xfrm>
            <a:off x="455613" y="1330325"/>
            <a:ext cx="5326062" cy="19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5" descr="maokong-gondola-1SourceTaiwanderfu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3463" y="1316038"/>
            <a:ext cx="2622550" cy="196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4" descr="PC130258"/>
          <p:cNvPicPr>
            <a:picLocks noChangeAspect="1" noChangeArrowheads="1"/>
          </p:cNvPicPr>
          <p:nvPr/>
        </p:nvPicPr>
        <p:blipFill>
          <a:blip r:embed="rId4">
            <a:extLst>
              <a:ext uri="{28A0092B-C50C-407E-A947-70E740481C1C}">
                <a14:useLocalDpi xmlns:a14="http://schemas.microsoft.com/office/drawing/2010/main" val="0"/>
              </a:ext>
            </a:extLst>
          </a:blip>
          <a:srcRect r="6036"/>
          <a:stretch>
            <a:fillRect/>
          </a:stretch>
        </p:blipFill>
        <p:spPr bwMode="auto">
          <a:xfrm>
            <a:off x="455613" y="3500438"/>
            <a:ext cx="2608262" cy="210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9" name="Picture 3" descr="Figure01_2006102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08363" y="3500438"/>
            <a:ext cx="5327650" cy="210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0" name="Rectangle 7"/>
          <p:cNvSpPr>
            <a:spLocks noChangeArrowheads="1"/>
          </p:cNvSpPr>
          <p:nvPr/>
        </p:nvSpPr>
        <p:spPr bwMode="auto">
          <a:xfrm>
            <a:off x="0" y="18415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zh-TW" altLang="en-US"/>
          </a:p>
        </p:txBody>
      </p:sp>
      <p:sp>
        <p:nvSpPr>
          <p:cNvPr id="23561" name="Rectangle 8"/>
          <p:cNvSpPr>
            <a:spLocks noChangeArrowheads="1"/>
          </p:cNvSpPr>
          <p:nvPr/>
        </p:nvSpPr>
        <p:spPr bwMode="auto">
          <a:xfrm>
            <a:off x="0" y="1546225"/>
            <a:ext cx="2222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zh-TW" altLang="en-US" sz="1200">
                <a:latin typeface="Times New Roman" pitchFamily="18" charset="0"/>
                <a:cs typeface="Times New Roman" pitchFamily="18" charset="0"/>
              </a:rPr>
              <a:t> </a:t>
            </a:r>
            <a:endParaRPr lang="zh-TW" altLang="en-US" sz="2400">
              <a:cs typeface="Times New Roman" pitchFamily="18" charset="0"/>
            </a:endParaRPr>
          </a:p>
        </p:txBody>
      </p:sp>
      <p:sp>
        <p:nvSpPr>
          <p:cNvPr id="23562" name="Rectangle 9"/>
          <p:cNvSpPr>
            <a:spLocks noChangeArrowheads="1"/>
          </p:cNvSpPr>
          <p:nvPr/>
        </p:nvSpPr>
        <p:spPr bwMode="auto">
          <a:xfrm>
            <a:off x="0" y="3192463"/>
            <a:ext cx="11441113" cy="6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zh-TW" altLang="en-US"/>
          </a:p>
        </p:txBody>
      </p:sp>
      <p:sp>
        <p:nvSpPr>
          <p:cNvPr id="23563" name="Rectangle 10"/>
          <p:cNvSpPr>
            <a:spLocks noChangeArrowheads="1"/>
          </p:cNvSpPr>
          <p:nvPr/>
        </p:nvSpPr>
        <p:spPr bwMode="auto">
          <a:xfrm>
            <a:off x="0" y="4659313"/>
            <a:ext cx="22225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zh-TW" altLang="en-US" sz="1200">
                <a:latin typeface="Times New Roman" pitchFamily="18" charset="0"/>
                <a:cs typeface="Times New Roman" pitchFamily="18" charset="0"/>
              </a:rPr>
              <a:t> </a:t>
            </a:r>
            <a:endParaRPr lang="zh-TW" altLang="en-US" sz="2400">
              <a:cs typeface="Times New Roman" pitchFamily="18" charset="0"/>
            </a:endParaRPr>
          </a:p>
        </p:txBody>
      </p:sp>
      <p:sp>
        <p:nvSpPr>
          <p:cNvPr id="23564" name="Rectangle 11"/>
          <p:cNvSpPr>
            <a:spLocks noChangeArrowheads="1"/>
          </p:cNvSpPr>
          <p:nvPr/>
        </p:nvSpPr>
        <p:spPr bwMode="auto">
          <a:xfrm>
            <a:off x="0" y="6400800"/>
            <a:ext cx="25876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zh-TW" altLang="en-US" sz="1200">
                <a:latin typeface="Times New Roman" pitchFamily="18" charset="0"/>
                <a:cs typeface="Times New Roman" pitchFamily="18" charset="0"/>
              </a:rPr>
              <a:t> </a:t>
            </a:r>
            <a:r>
              <a:rPr lang="zh-TW" altLang="en-US" sz="900">
                <a:cs typeface="Times New Roman" pitchFamily="18" charset="0"/>
              </a:rPr>
              <a:t> </a:t>
            </a:r>
            <a:endParaRPr lang="zh-TW" altLang="en-US" sz="2400">
              <a:cs typeface="Times New Roman" pitchFamily="18" charset="0"/>
            </a:endParaRPr>
          </a:p>
        </p:txBody>
      </p:sp>
      <p:sp>
        <p:nvSpPr>
          <p:cNvPr id="23565" name="Rectangle 12"/>
          <p:cNvSpPr>
            <a:spLocks noChangeArrowheads="1"/>
          </p:cNvSpPr>
          <p:nvPr/>
        </p:nvSpPr>
        <p:spPr bwMode="auto">
          <a:xfrm>
            <a:off x="3035300" y="549275"/>
            <a:ext cx="6461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r>
              <a:rPr lang="zh-TW" altLang="en-US">
                <a:solidFill>
                  <a:srgbClr val="FFFFFF"/>
                </a:solidFill>
              </a:rPr>
              <a:t>大三</a:t>
            </a:r>
            <a:endParaRPr lang="en-US" altLang="zh-TW">
              <a:solidFill>
                <a:srgbClr val="FFFFFF"/>
              </a:solidFill>
            </a:endParaRPr>
          </a:p>
        </p:txBody>
      </p:sp>
      <p:sp>
        <p:nvSpPr>
          <p:cNvPr id="23566" name="Rectangle 2"/>
          <p:cNvSpPr>
            <a:spLocks noChangeArrowheads="1"/>
          </p:cNvSpPr>
          <p:nvPr/>
        </p:nvSpPr>
        <p:spPr bwMode="auto">
          <a:xfrm>
            <a:off x="395288" y="765175"/>
            <a:ext cx="65532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r>
              <a:rPr lang="zh-TW" altLang="en-US" sz="2800" b="1">
                <a:solidFill>
                  <a:srgbClr val="FF6600"/>
                </a:solidFill>
                <a:ea typeface="華康中黑體" pitchFamily="49" charset="-120"/>
              </a:rPr>
              <a:t>大三、大四 設計課：土木工程設計實務  </a:t>
            </a:r>
            <a:endParaRPr lang="en-US" altLang="zh-TW" sz="2800" b="1">
              <a:solidFill>
                <a:srgbClr val="FF6600"/>
              </a:solidFill>
              <a:ea typeface="華康中黑體" pitchFamily="49" charset="-120"/>
            </a:endParaRPr>
          </a:p>
        </p:txBody>
      </p:sp>
    </p:spTree>
    <p:extLst>
      <p:ext uri="{BB962C8B-B14F-4D97-AF65-F5344CB8AC3E}">
        <p14:creationId xmlns:p14="http://schemas.microsoft.com/office/powerpoint/2010/main" val="269409022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圖片 3" descr="PB060225_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1188" y="620713"/>
            <a:ext cx="3648075"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圖片 4" descr="RIMG0185_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16463" y="603250"/>
            <a:ext cx="3671887" cy="275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圖片 5" descr="DSC_79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8" y="3429000"/>
            <a:ext cx="3673475"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圖片 6" descr="RIMG0058lowerResol"/>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16463" y="3429000"/>
            <a:ext cx="3671887" cy="254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883099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矩形 3"/>
          <p:cNvSpPr>
            <a:spLocks noChangeArrowheads="1"/>
          </p:cNvSpPr>
          <p:nvPr/>
        </p:nvSpPr>
        <p:spPr bwMode="auto">
          <a:xfrm>
            <a:off x="857250" y="476250"/>
            <a:ext cx="614362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TW" altLang="en-US" sz="3200" b="1">
                <a:solidFill>
                  <a:srgbClr val="FF6600"/>
                </a:solidFill>
                <a:latin typeface="華康中黑體" pitchFamily="49" charset="-120"/>
                <a:ea typeface="華康中黑體" pitchFamily="49" charset="-120"/>
                <a:cs typeface="Times New Roman" pitchFamily="18" charset="0"/>
              </a:rPr>
              <a:t>活力四射 大學生活</a:t>
            </a:r>
          </a:p>
        </p:txBody>
      </p:sp>
      <p:sp>
        <p:nvSpPr>
          <p:cNvPr id="5" name="矩形 4"/>
          <p:cNvSpPr/>
          <p:nvPr/>
        </p:nvSpPr>
        <p:spPr>
          <a:xfrm>
            <a:off x="1071563" y="1262063"/>
            <a:ext cx="3186112" cy="369887"/>
          </a:xfrm>
          <a:prstGeom prst="rect">
            <a:avLst/>
          </a:prstGeom>
        </p:spPr>
        <p:txBody>
          <a:bodyPr wrap="none">
            <a:spAutoFit/>
          </a:bodyPr>
          <a:lstStyle/>
          <a:p>
            <a:pPr>
              <a:spcBef>
                <a:spcPct val="50000"/>
              </a:spcBef>
              <a:defRPr/>
            </a:pPr>
            <a:r>
              <a:rPr lang="zh-TW" altLang="en-US" b="1" dirty="0">
                <a:solidFill>
                  <a:srgbClr val="CC00CC"/>
                </a:solidFill>
                <a:effectLst>
                  <a:outerShdw blurRad="38100" dist="38100" dir="2700000" algn="tl">
                    <a:srgbClr val="C0C0C0"/>
                  </a:outerShdw>
                </a:effectLst>
                <a:latin typeface="標楷體" pitchFamily="65" charset="-120"/>
                <a:ea typeface="華康中黑體" pitchFamily="49" charset="-120"/>
              </a:rPr>
              <a:t>土木系系學會活動，台大最猛</a:t>
            </a:r>
            <a:endParaRPr lang="en-US" altLang="zh-TW" b="1" dirty="0">
              <a:solidFill>
                <a:srgbClr val="CC00CC"/>
              </a:solidFill>
              <a:effectLst>
                <a:outerShdw blurRad="38100" dist="38100" dir="2700000" algn="tl">
                  <a:srgbClr val="C0C0C0"/>
                </a:outerShdw>
              </a:effectLst>
              <a:latin typeface="標楷體" pitchFamily="65" charset="-120"/>
              <a:ea typeface="華康中黑體" pitchFamily="49" charset="-120"/>
            </a:endParaRPr>
          </a:p>
        </p:txBody>
      </p:sp>
      <p:sp>
        <p:nvSpPr>
          <p:cNvPr id="25604" name="矩形 5"/>
          <p:cNvSpPr>
            <a:spLocks noChangeArrowheads="1"/>
          </p:cNvSpPr>
          <p:nvPr/>
        </p:nvSpPr>
        <p:spPr bwMode="auto">
          <a:xfrm>
            <a:off x="1000125" y="1833563"/>
            <a:ext cx="2857500"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TW" altLang="en-US" sz="2400" b="1" dirty="0">
                <a:solidFill>
                  <a:schemeClr val="accent2"/>
                </a:solidFill>
                <a:latin typeface="標楷體" pitchFamily="65" charset="-120"/>
                <a:ea typeface="華康中黑體" pitchFamily="49" charset="-120"/>
              </a:rPr>
              <a:t>春季</a:t>
            </a:r>
            <a:r>
              <a:rPr lang="zh-TW" altLang="en-US" b="1" dirty="0">
                <a:solidFill>
                  <a:schemeClr val="accent2"/>
                </a:solidFill>
                <a:latin typeface="標楷體" pitchFamily="65" charset="-120"/>
                <a:ea typeface="華康中黑體" pitchFamily="49" charset="-120"/>
              </a:rPr>
              <a:t>     </a:t>
            </a:r>
            <a:r>
              <a:rPr lang="zh-TW" altLang="en-US" b="1" dirty="0">
                <a:solidFill>
                  <a:srgbClr val="FF3300"/>
                </a:solidFill>
                <a:latin typeface="標楷體" pitchFamily="65" charset="-120"/>
                <a:ea typeface="華康中黑體" pitchFamily="49" charset="-120"/>
              </a:rPr>
              <a:t>杜鵑花節</a:t>
            </a:r>
          </a:p>
          <a:p>
            <a:r>
              <a:rPr lang="zh-TW" altLang="en-US" b="1" dirty="0">
                <a:solidFill>
                  <a:srgbClr val="FF0066"/>
                </a:solidFill>
                <a:latin typeface="標楷體" pitchFamily="65" charset="-120"/>
                <a:ea typeface="華康中黑體" pitchFamily="49" charset="-120"/>
              </a:rPr>
              <a:t>          </a:t>
            </a:r>
            <a:r>
              <a:rPr lang="zh-TW" altLang="en-US" b="1" dirty="0">
                <a:solidFill>
                  <a:srgbClr val="FF3300"/>
                </a:solidFill>
                <a:latin typeface="標楷體" pitchFamily="65" charset="-120"/>
                <a:ea typeface="華康中黑體" pitchFamily="49" charset="-120"/>
              </a:rPr>
              <a:t>土木之夜</a:t>
            </a:r>
          </a:p>
          <a:p>
            <a:r>
              <a:rPr lang="zh-TW" altLang="en-US" b="1" dirty="0">
                <a:solidFill>
                  <a:srgbClr val="FF0066"/>
                </a:solidFill>
                <a:latin typeface="標楷體" pitchFamily="65" charset="-120"/>
                <a:ea typeface="華康中黑體" pitchFamily="49" charset="-120"/>
              </a:rPr>
              <a:t>          </a:t>
            </a:r>
            <a:r>
              <a:rPr lang="zh-TW" altLang="en-US" b="1" dirty="0">
                <a:solidFill>
                  <a:srgbClr val="FF3300"/>
                </a:solidFill>
                <a:latin typeface="標楷體" pitchFamily="65" charset="-120"/>
                <a:ea typeface="華康中黑體" pitchFamily="49" charset="-120"/>
              </a:rPr>
              <a:t>台大校運會</a:t>
            </a:r>
          </a:p>
          <a:p>
            <a:r>
              <a:rPr lang="zh-TW" altLang="en-US" b="1" dirty="0">
                <a:solidFill>
                  <a:srgbClr val="996633"/>
                </a:solidFill>
                <a:latin typeface="標楷體" pitchFamily="65" charset="-120"/>
                <a:ea typeface="華康中黑體" pitchFamily="49" charset="-120"/>
              </a:rPr>
              <a:t>          </a:t>
            </a:r>
            <a:r>
              <a:rPr lang="zh-TW" altLang="en-US" b="1" dirty="0">
                <a:solidFill>
                  <a:srgbClr val="FF3300"/>
                </a:solidFill>
                <a:latin typeface="標楷體" pitchFamily="65" charset="-120"/>
                <a:ea typeface="華康中黑體" pitchFamily="49" charset="-120"/>
              </a:rPr>
              <a:t>全國大土盃</a:t>
            </a:r>
            <a:endParaRPr lang="zh-TW" altLang="en-US" dirty="0">
              <a:ea typeface="華康中黑體" pitchFamily="49" charset="-120"/>
            </a:endParaRPr>
          </a:p>
        </p:txBody>
      </p:sp>
      <p:sp>
        <p:nvSpPr>
          <p:cNvPr id="25605" name="矩形 6"/>
          <p:cNvSpPr>
            <a:spLocks noChangeArrowheads="1"/>
          </p:cNvSpPr>
          <p:nvPr/>
        </p:nvSpPr>
        <p:spPr bwMode="auto">
          <a:xfrm>
            <a:off x="4214813" y="1833563"/>
            <a:ext cx="4572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TW" altLang="en-US" sz="2400" b="1">
                <a:solidFill>
                  <a:schemeClr val="accent2"/>
                </a:solidFill>
                <a:latin typeface="標楷體" pitchFamily="65" charset="-120"/>
                <a:ea typeface="華康中黑體" pitchFamily="49" charset="-120"/>
              </a:rPr>
              <a:t>夏季</a:t>
            </a:r>
            <a:r>
              <a:rPr lang="zh-TW" altLang="en-US" sz="2400" b="1">
                <a:solidFill>
                  <a:srgbClr val="707505"/>
                </a:solidFill>
                <a:latin typeface="標楷體" pitchFamily="65" charset="-120"/>
                <a:ea typeface="華康中黑體" pitchFamily="49" charset="-120"/>
              </a:rPr>
              <a:t> </a:t>
            </a:r>
            <a:r>
              <a:rPr lang="zh-TW" altLang="en-US" b="1">
                <a:solidFill>
                  <a:srgbClr val="707505"/>
                </a:solidFill>
                <a:latin typeface="標楷體" pitchFamily="65" charset="-120"/>
                <a:ea typeface="華康中黑體" pitchFamily="49" charset="-120"/>
              </a:rPr>
              <a:t>   </a:t>
            </a:r>
            <a:r>
              <a:rPr lang="zh-TW" altLang="en-US" b="1">
                <a:solidFill>
                  <a:srgbClr val="0000CC"/>
                </a:solidFill>
                <a:latin typeface="標楷體" pitchFamily="65" charset="-120"/>
                <a:ea typeface="華康中黑體" pitchFamily="49" charset="-120"/>
              </a:rPr>
              <a:t>台日韓學生國際交流</a:t>
            </a:r>
          </a:p>
          <a:p>
            <a:r>
              <a:rPr lang="zh-TW" altLang="en-US" b="1">
                <a:solidFill>
                  <a:srgbClr val="0000CC"/>
                </a:solidFill>
                <a:latin typeface="標楷體" pitchFamily="65" charset="-120"/>
                <a:ea typeface="華康中黑體" pitchFamily="49" charset="-120"/>
              </a:rPr>
              <a:t>          北中南區小迎新</a:t>
            </a:r>
          </a:p>
          <a:p>
            <a:r>
              <a:rPr lang="zh-TW" altLang="en-US" b="1">
                <a:solidFill>
                  <a:srgbClr val="0000CC"/>
                </a:solidFill>
                <a:latin typeface="標楷體" pitchFamily="65" charset="-120"/>
                <a:ea typeface="華康中黑體" pitchFamily="49" charset="-120"/>
              </a:rPr>
              <a:t>          聯合迎新宿營</a:t>
            </a:r>
            <a:endParaRPr lang="zh-TW" altLang="en-US">
              <a:ea typeface="華康中黑體" pitchFamily="49" charset="-120"/>
            </a:endParaRPr>
          </a:p>
        </p:txBody>
      </p:sp>
      <p:sp>
        <p:nvSpPr>
          <p:cNvPr id="25606" name="矩形 7"/>
          <p:cNvSpPr>
            <a:spLocks noChangeArrowheads="1"/>
          </p:cNvSpPr>
          <p:nvPr/>
        </p:nvSpPr>
        <p:spPr bwMode="auto">
          <a:xfrm>
            <a:off x="971550" y="3284538"/>
            <a:ext cx="3357563" cy="184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TW" altLang="en-US" sz="2400" b="1">
                <a:solidFill>
                  <a:schemeClr val="accent2"/>
                </a:solidFill>
                <a:latin typeface="標楷體" pitchFamily="65" charset="-120"/>
                <a:ea typeface="華康中黑體" pitchFamily="49" charset="-120"/>
              </a:rPr>
              <a:t>秋季 </a:t>
            </a:r>
            <a:r>
              <a:rPr lang="zh-TW" altLang="en-US" b="1">
                <a:solidFill>
                  <a:schemeClr val="accent2"/>
                </a:solidFill>
                <a:latin typeface="標楷體" pitchFamily="65" charset="-120"/>
                <a:ea typeface="華康中黑體" pitchFamily="49" charset="-120"/>
              </a:rPr>
              <a:t>    </a:t>
            </a:r>
            <a:r>
              <a:rPr lang="zh-TW" altLang="en-US" b="1">
                <a:solidFill>
                  <a:schemeClr val="hlink"/>
                </a:solidFill>
                <a:latin typeface="標楷體" pitchFamily="65" charset="-120"/>
                <a:ea typeface="華康中黑體" pitchFamily="49" charset="-120"/>
              </a:rPr>
              <a:t>小土盃運動會</a:t>
            </a:r>
          </a:p>
          <a:p>
            <a:r>
              <a:rPr lang="zh-TW" altLang="en-US" b="1">
                <a:solidFill>
                  <a:srgbClr val="00CC00"/>
                </a:solidFill>
                <a:latin typeface="標楷體" pitchFamily="65" charset="-120"/>
                <a:ea typeface="華康中黑體" pitchFamily="49" charset="-120"/>
              </a:rPr>
              <a:t>          </a:t>
            </a:r>
            <a:r>
              <a:rPr lang="zh-TW" altLang="en-US" b="1">
                <a:solidFill>
                  <a:schemeClr val="hlink"/>
                </a:solidFill>
                <a:latin typeface="標楷體" pitchFamily="65" charset="-120"/>
                <a:ea typeface="華康中黑體" pitchFamily="49" charset="-120"/>
              </a:rPr>
              <a:t>土木迎新晚會</a:t>
            </a:r>
          </a:p>
          <a:p>
            <a:r>
              <a:rPr lang="zh-TW" altLang="en-US" b="1">
                <a:solidFill>
                  <a:srgbClr val="00CC00"/>
                </a:solidFill>
                <a:latin typeface="標楷體" pitchFamily="65" charset="-120"/>
                <a:ea typeface="華康中黑體" pitchFamily="49" charset="-120"/>
              </a:rPr>
              <a:t>          </a:t>
            </a:r>
            <a:r>
              <a:rPr lang="zh-TW" altLang="en-US" b="1">
                <a:solidFill>
                  <a:schemeClr val="hlink"/>
                </a:solidFill>
                <a:latin typeface="標楷體" pitchFamily="65" charset="-120"/>
                <a:ea typeface="華康中黑體" pitchFamily="49" charset="-120"/>
              </a:rPr>
              <a:t>系烤肉大會</a:t>
            </a:r>
          </a:p>
          <a:p>
            <a:r>
              <a:rPr lang="zh-TW" altLang="en-US" b="1">
                <a:solidFill>
                  <a:schemeClr val="hlink"/>
                </a:solidFill>
                <a:latin typeface="標楷體" pitchFamily="65" charset="-120"/>
                <a:ea typeface="華康中黑體" pitchFamily="49" charset="-120"/>
              </a:rPr>
              <a:t>          小土妹餐會</a:t>
            </a:r>
          </a:p>
          <a:p>
            <a:r>
              <a:rPr lang="zh-TW" altLang="en-US" b="1">
                <a:solidFill>
                  <a:schemeClr val="hlink"/>
                </a:solidFill>
                <a:latin typeface="標楷體" pitchFamily="65" charset="-120"/>
                <a:ea typeface="華康中黑體" pitchFamily="49" charset="-120"/>
              </a:rPr>
              <a:t>          研究所座談會</a:t>
            </a:r>
          </a:p>
          <a:p>
            <a:endParaRPr lang="zh-TW" altLang="en-US" b="1">
              <a:solidFill>
                <a:schemeClr val="hlink"/>
              </a:solidFill>
              <a:latin typeface="標楷體" pitchFamily="65" charset="-120"/>
              <a:ea typeface="華康中黑體" pitchFamily="49" charset="-120"/>
            </a:endParaRPr>
          </a:p>
        </p:txBody>
      </p:sp>
      <p:sp>
        <p:nvSpPr>
          <p:cNvPr id="25607" name="矩形 8"/>
          <p:cNvSpPr>
            <a:spLocks noChangeArrowheads="1"/>
          </p:cNvSpPr>
          <p:nvPr/>
        </p:nvSpPr>
        <p:spPr bwMode="auto">
          <a:xfrm>
            <a:off x="4211638" y="3213100"/>
            <a:ext cx="3286125" cy="184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TW" altLang="en-US" sz="2400" b="1">
                <a:solidFill>
                  <a:schemeClr val="accent2"/>
                </a:solidFill>
                <a:latin typeface="標楷體" pitchFamily="65" charset="-120"/>
                <a:ea typeface="華康中黑體" pitchFamily="49" charset="-120"/>
              </a:rPr>
              <a:t>冬季 </a:t>
            </a:r>
            <a:r>
              <a:rPr lang="zh-TW" altLang="en-US" b="1">
                <a:solidFill>
                  <a:schemeClr val="accent2"/>
                </a:solidFill>
                <a:latin typeface="標楷體" pitchFamily="65" charset="-120"/>
                <a:ea typeface="華康中黑體" pitchFamily="49" charset="-120"/>
              </a:rPr>
              <a:t>   </a:t>
            </a:r>
            <a:r>
              <a:rPr lang="zh-TW" altLang="en-US" b="1">
                <a:solidFill>
                  <a:srgbClr val="D60093"/>
                </a:solidFill>
                <a:latin typeface="標楷體" pitchFamily="65" charset="-120"/>
                <a:ea typeface="華康中黑體" pitchFamily="49" charset="-120"/>
              </a:rPr>
              <a:t>校慶園遊會</a:t>
            </a:r>
          </a:p>
          <a:p>
            <a:r>
              <a:rPr lang="zh-TW" altLang="en-US" b="1">
                <a:solidFill>
                  <a:srgbClr val="D60093"/>
                </a:solidFill>
                <a:latin typeface="標楷體" pitchFamily="65" charset="-120"/>
                <a:ea typeface="華康中黑體" pitchFamily="49" charset="-120"/>
              </a:rPr>
              <a:t>         工程參觀</a:t>
            </a:r>
          </a:p>
          <a:p>
            <a:r>
              <a:rPr lang="zh-TW" altLang="en-US" b="1">
                <a:solidFill>
                  <a:srgbClr val="D60093"/>
                </a:solidFill>
                <a:latin typeface="標楷體" pitchFamily="65" charset="-120"/>
                <a:ea typeface="華康中黑體" pitchFamily="49" charset="-120"/>
              </a:rPr>
              <a:t>         系卡拉</a:t>
            </a:r>
            <a:r>
              <a:rPr lang="en-US" altLang="zh-TW" b="1">
                <a:solidFill>
                  <a:srgbClr val="D60093"/>
                </a:solidFill>
                <a:latin typeface="標楷體" pitchFamily="65" charset="-120"/>
                <a:ea typeface="華康中黑體" pitchFamily="49" charset="-120"/>
              </a:rPr>
              <a:t>OK</a:t>
            </a:r>
            <a:r>
              <a:rPr lang="zh-TW" altLang="en-US" b="1">
                <a:solidFill>
                  <a:srgbClr val="D60093"/>
                </a:solidFill>
                <a:latin typeface="標楷體" pitchFamily="65" charset="-120"/>
                <a:ea typeface="華康中黑體" pitchFamily="49" charset="-120"/>
              </a:rPr>
              <a:t>大賽</a:t>
            </a:r>
          </a:p>
          <a:p>
            <a:r>
              <a:rPr lang="zh-TW" altLang="en-US" b="1">
                <a:solidFill>
                  <a:srgbClr val="D60093"/>
                </a:solidFill>
                <a:latin typeface="標楷體" pitchFamily="65" charset="-120"/>
                <a:ea typeface="華康中黑體" pitchFamily="49" charset="-120"/>
              </a:rPr>
              <a:t>         學術競賽</a:t>
            </a:r>
          </a:p>
          <a:p>
            <a:r>
              <a:rPr lang="zh-TW" altLang="en-US" b="1">
                <a:solidFill>
                  <a:srgbClr val="D60093"/>
                </a:solidFill>
                <a:latin typeface="標楷體" pitchFamily="65" charset="-120"/>
                <a:ea typeface="華康中黑體" pitchFamily="49" charset="-120"/>
              </a:rPr>
              <a:t>         湯圓之夜</a:t>
            </a:r>
          </a:p>
          <a:p>
            <a:r>
              <a:rPr lang="zh-TW" altLang="en-US" b="1">
                <a:solidFill>
                  <a:srgbClr val="D60093"/>
                </a:solidFill>
                <a:latin typeface="標楷體" pitchFamily="65" charset="-120"/>
                <a:ea typeface="華康中黑體" pitchFamily="49" charset="-120"/>
              </a:rPr>
              <a:t>         台大土木營</a:t>
            </a:r>
          </a:p>
        </p:txBody>
      </p:sp>
      <p:sp>
        <p:nvSpPr>
          <p:cNvPr id="25608" name="矩形 9"/>
          <p:cNvSpPr>
            <a:spLocks noChangeArrowheads="1"/>
          </p:cNvSpPr>
          <p:nvPr/>
        </p:nvSpPr>
        <p:spPr bwMode="auto">
          <a:xfrm>
            <a:off x="928688" y="5119688"/>
            <a:ext cx="7572375"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TW" altLang="en-US" sz="2000" b="1">
                <a:solidFill>
                  <a:schemeClr val="tx2"/>
                </a:solidFill>
                <a:latin typeface="標楷體" pitchFamily="65" charset="-120"/>
                <a:ea typeface="華康中黑體" pitchFamily="49" charset="-120"/>
              </a:rPr>
              <a:t>土木系系隊</a:t>
            </a:r>
            <a:r>
              <a:rPr lang="en-US" altLang="zh-TW" sz="2000" b="1">
                <a:solidFill>
                  <a:schemeClr val="tx2"/>
                </a:solidFill>
                <a:latin typeface="標楷體" pitchFamily="65" charset="-120"/>
                <a:ea typeface="華康中黑體" pitchFamily="49" charset="-120"/>
              </a:rPr>
              <a:t>: </a:t>
            </a:r>
            <a:r>
              <a:rPr lang="zh-TW" altLang="en-US" b="1">
                <a:solidFill>
                  <a:srgbClr val="0033CC"/>
                </a:solidFill>
                <a:latin typeface="標楷體" pitchFamily="65" charset="-120"/>
                <a:ea typeface="華康中黑體" pitchFamily="49" charset="-120"/>
              </a:rPr>
              <a:t>棒球、男籃、女籃、足球、</a:t>
            </a:r>
          </a:p>
          <a:p>
            <a:r>
              <a:rPr lang="zh-TW" altLang="en-US" b="1">
                <a:solidFill>
                  <a:srgbClr val="0033CC"/>
                </a:solidFill>
                <a:latin typeface="標楷體" pitchFamily="65" charset="-120"/>
                <a:ea typeface="華康中黑體" pitchFamily="49" charset="-120"/>
              </a:rPr>
              <a:t>              桌球、男排、女排</a:t>
            </a:r>
            <a:r>
              <a:rPr lang="en-US" altLang="zh-TW" b="1">
                <a:solidFill>
                  <a:srgbClr val="0033CC"/>
                </a:solidFill>
                <a:latin typeface="標楷體" pitchFamily="65" charset="-120"/>
                <a:ea typeface="華康中黑體" pitchFamily="49" charset="-120"/>
              </a:rPr>
              <a:t>………</a:t>
            </a:r>
            <a:r>
              <a:rPr lang="zh-TW" altLang="en-US" b="1">
                <a:solidFill>
                  <a:srgbClr val="0033CC"/>
                </a:solidFill>
                <a:latin typeface="標楷體" pitchFamily="65" charset="-120"/>
                <a:ea typeface="華康中黑體" pitchFamily="49" charset="-120"/>
              </a:rPr>
              <a:t>應有盡有</a:t>
            </a:r>
            <a:r>
              <a:rPr lang="en-US" altLang="zh-TW" b="1">
                <a:solidFill>
                  <a:srgbClr val="0033CC"/>
                </a:solidFill>
                <a:latin typeface="標楷體" pitchFamily="65" charset="-120"/>
                <a:ea typeface="華康中黑體" pitchFamily="49" charset="-120"/>
              </a:rPr>
              <a:t>……</a:t>
            </a:r>
          </a:p>
        </p:txBody>
      </p:sp>
      <p:sp>
        <p:nvSpPr>
          <p:cNvPr id="2" name="TextBox 1">
            <a:hlinkClick r:id="rId3" action="ppaction://hlinkfile"/>
          </p:cNvPr>
          <p:cNvSpPr txBox="1"/>
          <p:nvPr/>
        </p:nvSpPr>
        <p:spPr>
          <a:xfrm>
            <a:off x="1027522" y="6193410"/>
            <a:ext cx="1338828" cy="369332"/>
          </a:xfrm>
          <a:prstGeom prst="rect">
            <a:avLst/>
          </a:prstGeom>
          <a:noFill/>
        </p:spPr>
        <p:txBody>
          <a:bodyPr wrap="none" rtlCol="0">
            <a:spAutoFit/>
          </a:bodyPr>
          <a:lstStyle/>
          <a:p>
            <a:r>
              <a:rPr lang="zh-TW" altLang="en-US" b="1" i="1" u="sng" dirty="0" smtClean="0">
                <a:solidFill>
                  <a:srgbClr val="FF0000"/>
                </a:solidFill>
              </a:rPr>
              <a:t>土木系簡介</a:t>
            </a:r>
            <a:endParaRPr lang="zh-TW" altLang="en-US" b="1" i="1" u="sng" dirty="0">
              <a:solidFill>
                <a:srgbClr val="FF0000"/>
              </a:solidFill>
            </a:endParaRPr>
          </a:p>
        </p:txBody>
      </p:sp>
    </p:spTree>
    <p:extLst>
      <p:ext uri="{BB962C8B-B14F-4D97-AF65-F5344CB8AC3E}">
        <p14:creationId xmlns:p14="http://schemas.microsoft.com/office/powerpoint/2010/main" val="6961376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TextBox 2"/>
          <p:cNvSpPr txBox="1">
            <a:spLocks noChangeArrowheads="1"/>
          </p:cNvSpPr>
          <p:nvPr/>
        </p:nvSpPr>
        <p:spPr bwMode="auto">
          <a:xfrm>
            <a:off x="1441450" y="5630863"/>
            <a:ext cx="62261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r>
              <a:rPr lang="en-US" altLang="zh-TW" sz="2400">
                <a:solidFill>
                  <a:srgbClr val="FF0000"/>
                </a:solidFill>
              </a:rPr>
              <a:t>https://www.facebook.com/2013ntucivilcamp</a:t>
            </a:r>
            <a:endParaRPr lang="zh-TW" altLang="en-US" sz="2400">
              <a:solidFill>
                <a:srgbClr val="FF0000"/>
              </a:solidFill>
            </a:endParaRPr>
          </a:p>
        </p:txBody>
      </p:sp>
      <p:pic>
        <p:nvPicPr>
          <p:cNvPr id="27652" name="Picture 6" descr="https://fbcdn-sphotos-f-a.akamaihd.net/hphotos-ak-ash4/408132_441121602613773_935915099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22238"/>
            <a:ext cx="8280400" cy="552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295877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zh-TW" b="1" dirty="0"/>
              <a:t>土木與建築有何不同？</a:t>
            </a:r>
            <a:endParaRPr lang="zh-TW" altLang="en-US" dirty="0"/>
          </a:p>
        </p:txBody>
      </p:sp>
      <p:sp>
        <p:nvSpPr>
          <p:cNvPr id="3" name="Content Placeholder 2"/>
          <p:cNvSpPr>
            <a:spLocks noGrp="1"/>
          </p:cNvSpPr>
          <p:nvPr>
            <p:ph idx="1"/>
          </p:nvPr>
        </p:nvSpPr>
        <p:spPr/>
        <p:txBody>
          <a:bodyPr/>
          <a:lstStyle/>
          <a:p>
            <a:r>
              <a:rPr lang="zh-TW" altLang="zh-TW" dirty="0"/>
              <a:t>一般而言，土木與建築在國外是不同領域的科目。建築在國外是藝術學院，而土木是屬於工學院。簡而言之，建築學的是美學，偏向建物的外觀、內部設計；而土木則是注重力學、實用與經濟性，並實現建築師的夢想。</a:t>
            </a:r>
            <a:endParaRPr lang="zh-TW" altLang="en-US" dirty="0"/>
          </a:p>
        </p:txBody>
      </p:sp>
    </p:spTree>
    <p:extLst>
      <p:ext uri="{BB962C8B-B14F-4D97-AF65-F5344CB8AC3E}">
        <p14:creationId xmlns:p14="http://schemas.microsoft.com/office/powerpoint/2010/main" val="295777758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zh-TW" b="1" dirty="0"/>
              <a:t>讀完土木系，我有什麼出路？</a:t>
            </a:r>
            <a:endParaRPr lang="zh-TW" altLang="en-US" dirty="0"/>
          </a:p>
        </p:txBody>
      </p:sp>
      <p:sp>
        <p:nvSpPr>
          <p:cNvPr id="3" name="Content Placeholder 2"/>
          <p:cNvSpPr>
            <a:spLocks noGrp="1"/>
          </p:cNvSpPr>
          <p:nvPr>
            <p:ph idx="1"/>
          </p:nvPr>
        </p:nvSpPr>
        <p:spPr/>
        <p:txBody>
          <a:bodyPr/>
          <a:lstStyle/>
          <a:p>
            <a:r>
              <a:rPr lang="zh-TW" altLang="zh-TW" dirty="0"/>
              <a:t>基本上擁有理工專業的你出路非常廣，產官學研皆可從事（絕非一般人的刻板印象只能在工地當工頭！）可以選擇進入顧問公司、建設公司、營造業，若是考取技師執照更是對未來就業有很大的幫助，亦可自行開業（技師事務所）。或是參加國家考試，進入公務人員體系為國效力。若想對土木技術、知識有更深一步的了解，可以繼續攻讀碩、博士，以成為教授學者為目標。</a:t>
            </a:r>
            <a:endParaRPr lang="zh-TW" altLang="en-US" dirty="0"/>
          </a:p>
        </p:txBody>
      </p:sp>
    </p:spTree>
    <p:extLst>
      <p:ext uri="{BB962C8B-B14F-4D97-AF65-F5344CB8AC3E}">
        <p14:creationId xmlns:p14="http://schemas.microsoft.com/office/powerpoint/2010/main" val="239233848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a:t>結構工程</a:t>
            </a:r>
          </a:p>
        </p:txBody>
      </p:sp>
      <p:sp>
        <p:nvSpPr>
          <p:cNvPr id="3" name="Content Placeholder 2"/>
          <p:cNvSpPr>
            <a:spLocks noGrp="1"/>
          </p:cNvSpPr>
          <p:nvPr>
            <p:ph idx="1"/>
          </p:nvPr>
        </p:nvSpPr>
        <p:spPr/>
        <p:txBody>
          <a:bodyPr/>
          <a:lstStyle/>
          <a:p>
            <a:r>
              <a:rPr lang="zh-TW" altLang="en-US" dirty="0" smtClean="0"/>
              <a:t>職業取向</a:t>
            </a:r>
            <a:endParaRPr lang="en-US" altLang="zh-TW" dirty="0" smtClean="0"/>
          </a:p>
          <a:p>
            <a:pPr marL="342900" indent="-342900">
              <a:buFont typeface="Arial" pitchFamily="34" charset="0"/>
              <a:buChar char="•"/>
            </a:pPr>
            <a:r>
              <a:rPr lang="zh-TW" altLang="zh-TW" dirty="0"/>
              <a:t>業界：顧問公司、建設公司、營造業等等，進行結構設計、工程監造。</a:t>
            </a:r>
          </a:p>
          <a:p>
            <a:pPr marL="342900" indent="-342900">
              <a:buFont typeface="Arial" pitchFamily="34" charset="0"/>
              <a:buChar char="•"/>
            </a:pPr>
            <a:r>
              <a:rPr lang="zh-TW" altLang="zh-TW" dirty="0"/>
              <a:t>公務員：可在工程單位協助政府進行政策擬定與推行、工程案規劃、發包、監管包商施工進度與狀況。</a:t>
            </a:r>
          </a:p>
          <a:p>
            <a:pPr marL="342900" indent="-342900">
              <a:buFont typeface="Arial" pitchFamily="34" charset="0"/>
              <a:buChar char="•"/>
            </a:pPr>
            <a:r>
              <a:rPr lang="zh-TW" altLang="zh-TW" dirty="0"/>
              <a:t>學者：成為教授或研究單位（如國家地震工程研究中心）之研究人員，對相關領域繼續進行深入研究與技術創新。</a:t>
            </a:r>
          </a:p>
          <a:p>
            <a:pPr marL="342900" indent="-342900">
              <a:buFont typeface="Arial" pitchFamily="34" charset="0"/>
              <a:buChar char="•"/>
            </a:pPr>
            <a:r>
              <a:rPr lang="zh-TW" altLang="zh-TW" dirty="0"/>
              <a:t>其他：任何對土木結構系統之瞭解有需求的單位，例如保險公司（評估結構之價值與風險）、電力公司等。</a:t>
            </a:r>
            <a:endParaRPr lang="zh-TW" altLang="en-US" dirty="0"/>
          </a:p>
        </p:txBody>
      </p:sp>
    </p:spTree>
    <p:extLst>
      <p:ext uri="{BB962C8B-B14F-4D97-AF65-F5344CB8AC3E}">
        <p14:creationId xmlns:p14="http://schemas.microsoft.com/office/powerpoint/2010/main" val="169487389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大地工程</a:t>
            </a:r>
            <a:endParaRPr lang="zh-TW" altLang="en-US" dirty="0"/>
          </a:p>
        </p:txBody>
      </p:sp>
      <p:sp>
        <p:nvSpPr>
          <p:cNvPr id="3" name="Content Placeholder 2"/>
          <p:cNvSpPr>
            <a:spLocks noGrp="1"/>
          </p:cNvSpPr>
          <p:nvPr>
            <p:ph idx="1"/>
          </p:nvPr>
        </p:nvSpPr>
        <p:spPr/>
        <p:txBody>
          <a:bodyPr/>
          <a:lstStyle/>
          <a:p>
            <a:r>
              <a:rPr lang="zh-TW" altLang="zh-TW" dirty="0"/>
              <a:t>職業取</a:t>
            </a:r>
            <a:r>
              <a:rPr lang="zh-TW" altLang="zh-TW" dirty="0" smtClean="0"/>
              <a:t>向</a:t>
            </a:r>
            <a:r>
              <a:rPr lang="zh-TW" altLang="en-US" dirty="0" smtClean="0"/>
              <a:t>：</a:t>
            </a:r>
            <a:endParaRPr lang="en-US" altLang="zh-TW" dirty="0" smtClean="0"/>
          </a:p>
          <a:p>
            <a:r>
              <a:rPr lang="zh-TW" altLang="zh-TW" dirty="0"/>
              <a:t>進入公部門參與國家防災設施建設、進顧問公司或創業。</a:t>
            </a:r>
            <a:endParaRPr lang="zh-TW" altLang="en-US" dirty="0"/>
          </a:p>
        </p:txBody>
      </p:sp>
    </p:spTree>
    <p:extLst>
      <p:ext uri="{BB962C8B-B14F-4D97-AF65-F5344CB8AC3E}">
        <p14:creationId xmlns:p14="http://schemas.microsoft.com/office/powerpoint/2010/main" val="43447899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水利工程</a:t>
            </a:r>
            <a:endParaRPr lang="zh-TW" altLang="en-US" dirty="0"/>
          </a:p>
        </p:txBody>
      </p:sp>
      <p:sp>
        <p:nvSpPr>
          <p:cNvPr id="3" name="Content Placeholder 2"/>
          <p:cNvSpPr>
            <a:spLocks noGrp="1"/>
          </p:cNvSpPr>
          <p:nvPr>
            <p:ph idx="1"/>
          </p:nvPr>
        </p:nvSpPr>
        <p:spPr/>
        <p:txBody>
          <a:bodyPr/>
          <a:lstStyle/>
          <a:p>
            <a:r>
              <a:rPr lang="zh-TW" altLang="zh-TW" dirty="0"/>
              <a:t>職業取</a:t>
            </a:r>
            <a:r>
              <a:rPr lang="zh-TW" altLang="zh-TW" dirty="0" smtClean="0"/>
              <a:t>向</a:t>
            </a:r>
            <a:r>
              <a:rPr lang="zh-TW" altLang="en-US" dirty="0" smtClean="0"/>
              <a:t>：</a:t>
            </a:r>
            <a:endParaRPr lang="en-US" altLang="zh-TW" dirty="0" smtClean="0"/>
          </a:p>
          <a:p>
            <a:r>
              <a:rPr lang="zh-TW" altLang="zh-TW" dirty="0"/>
              <a:t>考取水利技師可到水利顧問公司工作、亦可擔任公職，若經驗豐富也可以合伙創辦顧問公司。水利技師之工作內容：規劃、設計水利工程（如：水力發電、堰壩供水、防洪灌溉、排水內陸水道），並負責監督工程之建造、維護及修繕。水利署在台灣是國家事業，政府的案子很多，門檻較高（富專業性，較難取代），實務上利用許多軟體做計算分析，但重要的是同時搭配本身專業的水力素養。如果對水文學的統計部分別有心得，也可以朝保險顧問發展，發揮所長。也可以先出國深造、國內進修。</a:t>
            </a:r>
            <a:endParaRPr lang="zh-TW" altLang="en-US" dirty="0"/>
          </a:p>
        </p:txBody>
      </p:sp>
    </p:spTree>
    <p:extLst>
      <p:ext uri="{BB962C8B-B14F-4D97-AF65-F5344CB8AC3E}">
        <p14:creationId xmlns:p14="http://schemas.microsoft.com/office/powerpoint/2010/main" val="170770897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交通工程</a:t>
            </a:r>
            <a:endParaRPr lang="zh-TW" altLang="en-US" dirty="0"/>
          </a:p>
        </p:txBody>
      </p:sp>
      <p:sp>
        <p:nvSpPr>
          <p:cNvPr id="3" name="Content Placeholder 2"/>
          <p:cNvSpPr>
            <a:spLocks noGrp="1"/>
          </p:cNvSpPr>
          <p:nvPr>
            <p:ph idx="1"/>
          </p:nvPr>
        </p:nvSpPr>
        <p:spPr/>
        <p:txBody>
          <a:bodyPr/>
          <a:lstStyle/>
          <a:p>
            <a:r>
              <a:rPr lang="zh-TW" altLang="zh-TW" dirty="0"/>
              <a:t>職業取</a:t>
            </a:r>
            <a:r>
              <a:rPr lang="zh-TW" altLang="zh-TW" dirty="0" smtClean="0"/>
              <a:t>向</a:t>
            </a:r>
            <a:r>
              <a:rPr lang="zh-TW" altLang="en-US" dirty="0" smtClean="0"/>
              <a:t>：</a:t>
            </a:r>
            <a:endParaRPr lang="en-US" altLang="zh-TW" dirty="0" smtClean="0"/>
          </a:p>
          <a:p>
            <a:pPr marL="342900" indent="-342900">
              <a:buFont typeface="Arial" pitchFamily="34" charset="0"/>
              <a:buChar char="•"/>
            </a:pPr>
            <a:r>
              <a:rPr lang="zh-TW" altLang="en-US" dirty="0"/>
              <a:t>交通行政機關（交通部、捷運局、高速鐵路工程局</a:t>
            </a:r>
            <a:r>
              <a:rPr lang="en-US" altLang="zh-TW" dirty="0"/>
              <a:t>……</a:t>
            </a:r>
            <a:r>
              <a:rPr lang="zh-TW" altLang="en-US" dirty="0"/>
              <a:t>）</a:t>
            </a:r>
          </a:p>
          <a:p>
            <a:pPr marL="342900" indent="-342900">
              <a:buFont typeface="Arial" pitchFamily="34" charset="0"/>
              <a:buChar char="•"/>
            </a:pPr>
            <a:r>
              <a:rPr lang="zh-TW" altLang="en-US" dirty="0"/>
              <a:t>交通事業部門（工程顧問公司、電信總局、航空公司</a:t>
            </a:r>
            <a:r>
              <a:rPr lang="en-US" altLang="zh-TW" dirty="0"/>
              <a:t>……</a:t>
            </a:r>
            <a:r>
              <a:rPr lang="zh-TW" altLang="en-US" dirty="0"/>
              <a:t>）</a:t>
            </a:r>
          </a:p>
          <a:p>
            <a:pPr marL="342900" indent="-342900">
              <a:buFont typeface="Arial" pitchFamily="34" charset="0"/>
              <a:buChar char="•"/>
            </a:pPr>
            <a:r>
              <a:rPr lang="zh-TW" altLang="en-US" dirty="0"/>
              <a:t>民營企業（交通運輸、物流管理部門、一般企業管理機構</a:t>
            </a:r>
            <a:r>
              <a:rPr lang="en-US" altLang="zh-TW" dirty="0"/>
              <a:t>……</a:t>
            </a:r>
            <a:r>
              <a:rPr lang="zh-TW" altLang="en-US" dirty="0"/>
              <a:t>）</a:t>
            </a:r>
          </a:p>
          <a:p>
            <a:pPr marL="342900" indent="-342900">
              <a:buFont typeface="Arial" pitchFamily="34" charset="0"/>
              <a:buChar char="•"/>
            </a:pPr>
            <a:r>
              <a:rPr lang="zh-TW" altLang="en-US" dirty="0"/>
              <a:t>教職人員（各大專院）</a:t>
            </a:r>
          </a:p>
          <a:p>
            <a:endParaRPr lang="zh-TW" altLang="en-US" dirty="0"/>
          </a:p>
        </p:txBody>
      </p:sp>
    </p:spTree>
    <p:extLst>
      <p:ext uri="{BB962C8B-B14F-4D97-AF65-F5344CB8AC3E}">
        <p14:creationId xmlns:p14="http://schemas.microsoft.com/office/powerpoint/2010/main" val="251356589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測量工程</a:t>
            </a:r>
            <a:endParaRPr lang="zh-TW" altLang="en-US" dirty="0"/>
          </a:p>
        </p:txBody>
      </p:sp>
      <p:sp>
        <p:nvSpPr>
          <p:cNvPr id="3" name="Content Placeholder 2"/>
          <p:cNvSpPr>
            <a:spLocks noGrp="1"/>
          </p:cNvSpPr>
          <p:nvPr>
            <p:ph idx="1"/>
          </p:nvPr>
        </p:nvSpPr>
        <p:spPr/>
        <p:txBody>
          <a:bodyPr/>
          <a:lstStyle/>
          <a:p>
            <a:r>
              <a:rPr lang="zh-TW" altLang="zh-TW" dirty="0"/>
              <a:t>職業取</a:t>
            </a:r>
            <a:r>
              <a:rPr lang="zh-TW" altLang="zh-TW" dirty="0" smtClean="0"/>
              <a:t>向</a:t>
            </a:r>
            <a:r>
              <a:rPr lang="zh-TW" altLang="en-US" dirty="0" smtClean="0"/>
              <a:t>：</a:t>
            </a:r>
            <a:endParaRPr lang="en-US" altLang="zh-TW" dirty="0" smtClean="0"/>
          </a:p>
          <a:p>
            <a:r>
              <a:rPr lang="zh-TW" altLang="zh-TW" dirty="0"/>
              <a:t>制定國家土地政策、 推行土地改革 、規劃土地利用、 土地開發、土地測量、地籍測量。</a:t>
            </a:r>
            <a:endParaRPr lang="zh-TW" altLang="en-US" dirty="0"/>
          </a:p>
        </p:txBody>
      </p:sp>
    </p:spTree>
    <p:extLst>
      <p:ext uri="{BB962C8B-B14F-4D97-AF65-F5344CB8AC3E}">
        <p14:creationId xmlns:p14="http://schemas.microsoft.com/office/powerpoint/2010/main" val="89424211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電腦輔助工程</a:t>
            </a:r>
            <a:endParaRPr lang="zh-TW" altLang="en-US" dirty="0"/>
          </a:p>
        </p:txBody>
      </p:sp>
      <p:sp>
        <p:nvSpPr>
          <p:cNvPr id="3" name="Content Placeholder 2"/>
          <p:cNvSpPr>
            <a:spLocks noGrp="1"/>
          </p:cNvSpPr>
          <p:nvPr>
            <p:ph idx="1"/>
          </p:nvPr>
        </p:nvSpPr>
        <p:spPr/>
        <p:txBody>
          <a:bodyPr/>
          <a:lstStyle/>
          <a:p>
            <a:r>
              <a:rPr lang="zh-TW" altLang="zh-TW" dirty="0"/>
              <a:t>職業取</a:t>
            </a:r>
            <a:r>
              <a:rPr lang="zh-TW" altLang="zh-TW" dirty="0" smtClean="0"/>
              <a:t>向</a:t>
            </a:r>
            <a:r>
              <a:rPr lang="zh-TW" altLang="en-US" dirty="0" smtClean="0"/>
              <a:t>：</a:t>
            </a:r>
            <a:endParaRPr lang="en-US" altLang="zh-TW" dirty="0" smtClean="0"/>
          </a:p>
          <a:p>
            <a:pPr marL="342900" indent="-342900">
              <a:buFont typeface="Arial" pitchFamily="34" charset="0"/>
              <a:buChar char="•"/>
            </a:pPr>
            <a:r>
              <a:rPr lang="zh-TW" altLang="en-US" dirty="0"/>
              <a:t>業界：顧問公司、建設公司、營造業等等，建立</a:t>
            </a:r>
            <a:r>
              <a:rPr lang="en-US" altLang="zh-TW" dirty="0"/>
              <a:t>BIM</a:t>
            </a:r>
            <a:r>
              <a:rPr lang="zh-TW" altLang="en-US" dirty="0"/>
              <a:t>模型，再利用資料交換的方式協助進行結構分析，例如：台灣世曦、建國工程、亞新工程等等。</a:t>
            </a:r>
          </a:p>
          <a:p>
            <a:pPr marL="342900" indent="-342900">
              <a:buFont typeface="Arial" pitchFamily="34" charset="0"/>
              <a:buChar char="•"/>
            </a:pPr>
            <a:r>
              <a:rPr lang="zh-TW" altLang="en-US" dirty="0"/>
              <a:t>公務員：可在工程單位協助政府進行政策擬定與推行，尤其是目前還有待努力的資料交換相關部分。</a:t>
            </a:r>
          </a:p>
          <a:p>
            <a:pPr marL="342900" indent="-342900">
              <a:buFont typeface="Arial" pitchFamily="34" charset="0"/>
              <a:buChar char="•"/>
            </a:pPr>
            <a:r>
              <a:rPr lang="zh-TW" altLang="en-US" dirty="0"/>
              <a:t>學者：成為教授或研究單位（如國家高速網路中心）之研究人員，對相關領域繼續進行深入研究與技術創新。</a:t>
            </a:r>
          </a:p>
          <a:p>
            <a:pPr marL="342900" indent="-342900">
              <a:buFont typeface="Arial" pitchFamily="34" charset="0"/>
              <a:buChar char="•"/>
            </a:pPr>
            <a:r>
              <a:rPr lang="zh-TW" altLang="en-US" dirty="0"/>
              <a:t>其他：任何對電腦輔助系統之瞭解有需求的單位，例如保險公司（評估電腦分析結果之價值與風險）等。</a:t>
            </a:r>
          </a:p>
          <a:p>
            <a:endParaRPr lang="zh-TW" altLang="en-US" dirty="0"/>
          </a:p>
        </p:txBody>
      </p:sp>
    </p:spTree>
    <p:extLst>
      <p:ext uri="{BB962C8B-B14F-4D97-AF65-F5344CB8AC3E}">
        <p14:creationId xmlns:p14="http://schemas.microsoft.com/office/powerpoint/2010/main" val="194455662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營建管理</a:t>
            </a:r>
            <a:endParaRPr lang="zh-TW" altLang="en-US" dirty="0"/>
          </a:p>
        </p:txBody>
      </p:sp>
      <p:sp>
        <p:nvSpPr>
          <p:cNvPr id="3" name="Content Placeholder 2"/>
          <p:cNvSpPr>
            <a:spLocks noGrp="1"/>
          </p:cNvSpPr>
          <p:nvPr>
            <p:ph idx="1"/>
          </p:nvPr>
        </p:nvSpPr>
        <p:spPr/>
        <p:txBody>
          <a:bodyPr/>
          <a:lstStyle/>
          <a:p>
            <a:r>
              <a:rPr lang="zh-TW" altLang="zh-TW" dirty="0"/>
              <a:t>職業取</a:t>
            </a:r>
            <a:r>
              <a:rPr lang="zh-TW" altLang="zh-TW" dirty="0" smtClean="0"/>
              <a:t>向</a:t>
            </a:r>
            <a:r>
              <a:rPr lang="zh-TW" altLang="en-US" dirty="0" smtClean="0"/>
              <a:t>：</a:t>
            </a:r>
            <a:endParaRPr lang="en-US" altLang="zh-TW" dirty="0" smtClean="0"/>
          </a:p>
          <a:p>
            <a:pPr marL="342900" indent="-342900">
              <a:buFont typeface="Arial" pitchFamily="34" charset="0"/>
              <a:buChar char="•"/>
            </a:pPr>
            <a:r>
              <a:rPr lang="zh-TW" altLang="en-US" dirty="0"/>
              <a:t>業界：國內各大顧問公司，進行建案流程設計、工時管控。</a:t>
            </a:r>
          </a:p>
          <a:p>
            <a:pPr marL="342900" indent="-342900">
              <a:buFont typeface="Arial" pitchFamily="34" charset="0"/>
              <a:buChar char="•"/>
            </a:pPr>
            <a:r>
              <a:rPr lang="zh-TW" altLang="en-US" dirty="0"/>
              <a:t>公務員：可在工程單位協助政府進行政策擬定與推行、工程案規劃、發包、監管包商施工進度與狀況。</a:t>
            </a:r>
          </a:p>
          <a:p>
            <a:pPr marL="342900" indent="-342900">
              <a:buFont typeface="Arial" pitchFamily="34" charset="0"/>
              <a:buChar char="•"/>
            </a:pPr>
            <a:r>
              <a:rPr lang="zh-TW" altLang="en-US" dirty="0"/>
              <a:t>學者：成為教授或研究單位（如台灣營建研究院）之研究人員，對相關領域繼續進行深入研究與技術創新。</a:t>
            </a:r>
          </a:p>
          <a:p>
            <a:pPr marL="342900" indent="-342900">
              <a:buFont typeface="Arial" pitchFamily="34" charset="0"/>
              <a:buChar char="•"/>
            </a:pPr>
            <a:r>
              <a:rPr lang="zh-TW" altLang="en-US" dirty="0"/>
              <a:t>其他：任何對建築生命週期管理與掌控之瞭解有需求的單位，例如保險公司、各大行政機構等。</a:t>
            </a:r>
          </a:p>
          <a:p>
            <a:endParaRPr lang="zh-TW" altLang="en-US" dirty="0"/>
          </a:p>
        </p:txBody>
      </p:sp>
    </p:spTree>
    <p:extLst>
      <p:ext uri="{BB962C8B-B14F-4D97-AF65-F5344CB8AC3E}">
        <p14:creationId xmlns:p14="http://schemas.microsoft.com/office/powerpoint/2010/main" val="327569085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52718"/>
            <a:ext cx="7829551" cy="1371600"/>
          </a:xfrm>
        </p:spPr>
        <p:txBody>
          <a:bodyPr/>
          <a:lstStyle/>
          <a:p>
            <a:r>
              <a:rPr lang="zh-TW" altLang="zh-TW" b="1" dirty="0"/>
              <a:t>土木系的指考分數有多高</a:t>
            </a:r>
            <a:r>
              <a:rPr lang="zh-TW" altLang="zh-TW" b="1" dirty="0" smtClean="0"/>
              <a:t>？</a:t>
            </a:r>
            <a:r>
              <a:rPr lang="en-US" altLang="zh-TW" b="1" dirty="0" smtClean="0"/>
              <a:t/>
            </a:r>
            <a:br>
              <a:rPr lang="en-US" altLang="zh-TW" b="1" dirty="0" smtClean="0"/>
            </a:br>
            <a:r>
              <a:rPr lang="zh-TW" altLang="zh-TW" b="1" dirty="0" smtClean="0"/>
              <a:t>學</a:t>
            </a:r>
            <a:r>
              <a:rPr lang="zh-TW" altLang="zh-TW" b="1" dirty="0"/>
              <a:t>測的申請推甄要怎麼準備？</a:t>
            </a:r>
            <a:endParaRPr lang="zh-TW" altLang="en-US" dirty="0"/>
          </a:p>
        </p:txBody>
      </p:sp>
      <p:sp>
        <p:nvSpPr>
          <p:cNvPr id="3" name="Content Placeholder 2"/>
          <p:cNvSpPr>
            <a:spLocks noGrp="1"/>
          </p:cNvSpPr>
          <p:nvPr>
            <p:ph idx="1"/>
          </p:nvPr>
        </p:nvSpPr>
        <p:spPr/>
        <p:txBody>
          <a:bodyPr/>
          <a:lstStyle/>
          <a:p>
            <a:r>
              <a:rPr lang="zh-TW" altLang="zh-TW" dirty="0"/>
              <a:t>土木系的指考分數近幾年較不穩定，需依照當年考試難度而定。</a:t>
            </a:r>
            <a:r>
              <a:rPr lang="en-US" altLang="zh-TW" dirty="0"/>
              <a:t>2011</a:t>
            </a:r>
            <a:r>
              <a:rPr lang="zh-TW" altLang="zh-TW" dirty="0"/>
              <a:t>年學測最低錄取級分為</a:t>
            </a:r>
            <a:r>
              <a:rPr lang="en-US" altLang="zh-TW" dirty="0"/>
              <a:t>69</a:t>
            </a:r>
            <a:r>
              <a:rPr lang="zh-TW" altLang="zh-TW" dirty="0"/>
              <a:t>，指考最低錄取分數為</a:t>
            </a:r>
            <a:r>
              <a:rPr lang="en-US" altLang="zh-TW" dirty="0"/>
              <a:t>408</a:t>
            </a:r>
            <a:r>
              <a:rPr lang="zh-TW" altLang="zh-TW" dirty="0"/>
              <a:t>分。</a:t>
            </a:r>
            <a:r>
              <a:rPr lang="en-US" altLang="zh-TW" dirty="0"/>
              <a:t>2012</a:t>
            </a:r>
            <a:r>
              <a:rPr lang="zh-TW" altLang="zh-TW" dirty="0"/>
              <a:t>測最低錄取級分為</a:t>
            </a:r>
            <a:r>
              <a:rPr lang="en-US" altLang="zh-TW" dirty="0"/>
              <a:t>70</a:t>
            </a:r>
            <a:r>
              <a:rPr lang="zh-TW" altLang="zh-TW" dirty="0"/>
              <a:t>，指考最低錄取分數為</a:t>
            </a:r>
            <a:r>
              <a:rPr lang="en-US" altLang="zh-TW" dirty="0"/>
              <a:t>418</a:t>
            </a:r>
            <a:r>
              <a:rPr lang="zh-TW" altLang="zh-TW" dirty="0"/>
              <a:t>分。而學測申請時會有筆試，內容除了數理測驗外，還會考一些工程常識，所以平常多注意新聞、關心時事、閱讀報章雜誌，或是參加杜鵑花節、土木營皆有很大的幫助喔！</a:t>
            </a:r>
            <a:endParaRPr lang="zh-TW" altLang="en-US" dirty="0"/>
          </a:p>
        </p:txBody>
      </p:sp>
    </p:spTree>
    <p:extLst>
      <p:ext uri="{BB962C8B-B14F-4D97-AF65-F5344CB8AC3E}">
        <p14:creationId xmlns:p14="http://schemas.microsoft.com/office/powerpoint/2010/main" val="313575339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52718"/>
            <a:ext cx="6715125" cy="1371600"/>
          </a:xfrm>
        </p:spPr>
        <p:txBody>
          <a:bodyPr/>
          <a:lstStyle/>
          <a:p>
            <a:r>
              <a:rPr lang="zh-TW" altLang="zh-TW" b="1" dirty="0"/>
              <a:t>土木系的男女比例大概是多少？</a:t>
            </a:r>
            <a:endParaRPr lang="zh-TW" altLang="en-US" dirty="0"/>
          </a:p>
        </p:txBody>
      </p:sp>
      <p:sp>
        <p:nvSpPr>
          <p:cNvPr id="3" name="Content Placeholder 2"/>
          <p:cNvSpPr>
            <a:spLocks noGrp="1"/>
          </p:cNvSpPr>
          <p:nvPr>
            <p:ph idx="1"/>
          </p:nvPr>
        </p:nvSpPr>
        <p:spPr/>
        <p:txBody>
          <a:bodyPr/>
          <a:lstStyle/>
          <a:p>
            <a:r>
              <a:rPr lang="zh-TW" altLang="zh-TW" dirty="0"/>
              <a:t>土木系一屆大約有</a:t>
            </a:r>
            <a:r>
              <a:rPr lang="en-US" altLang="zh-TW" dirty="0"/>
              <a:t>100</a:t>
            </a:r>
            <a:r>
              <a:rPr lang="zh-TW" altLang="zh-TW" dirty="0"/>
              <a:t>人，其中熱血男兒佔了</a:t>
            </a:r>
            <a:r>
              <a:rPr lang="en-US" altLang="zh-TW" dirty="0"/>
              <a:t>80</a:t>
            </a:r>
            <a:r>
              <a:rPr lang="zh-TW" altLang="zh-TW" dirty="0"/>
              <a:t>人，往往被視若珍寶的女生約為</a:t>
            </a:r>
            <a:r>
              <a:rPr lang="en-US" altLang="zh-TW" dirty="0"/>
              <a:t>20</a:t>
            </a:r>
            <a:r>
              <a:rPr lang="zh-TW" altLang="zh-TW" dirty="0"/>
              <a:t>人左右，男女比通常為</a:t>
            </a:r>
            <a:r>
              <a:rPr lang="en-US" altLang="zh-TW" dirty="0"/>
              <a:t>4</a:t>
            </a:r>
            <a:r>
              <a:rPr lang="zh-TW" altLang="zh-TW" dirty="0"/>
              <a:t>：</a:t>
            </a:r>
            <a:r>
              <a:rPr lang="en-US" altLang="zh-TW" dirty="0"/>
              <a:t>1</a:t>
            </a:r>
            <a:endParaRPr lang="zh-TW" altLang="en-US" dirty="0"/>
          </a:p>
        </p:txBody>
      </p:sp>
    </p:spTree>
    <p:extLst>
      <p:ext uri="{BB962C8B-B14F-4D97-AF65-F5344CB8AC3E}">
        <p14:creationId xmlns:p14="http://schemas.microsoft.com/office/powerpoint/2010/main" val="155365199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52718"/>
            <a:ext cx="7072313" cy="1371600"/>
          </a:xfrm>
        </p:spPr>
        <p:txBody>
          <a:bodyPr/>
          <a:lstStyle/>
          <a:p>
            <a:r>
              <a:rPr lang="zh-TW" altLang="zh-TW" b="1" dirty="0"/>
              <a:t>台大土木系優於其他土木系之處？</a:t>
            </a:r>
            <a:endParaRPr lang="zh-TW" altLang="en-US" dirty="0"/>
          </a:p>
        </p:txBody>
      </p:sp>
      <p:sp>
        <p:nvSpPr>
          <p:cNvPr id="3" name="Content Placeholder 2"/>
          <p:cNvSpPr>
            <a:spLocks noGrp="1"/>
          </p:cNvSpPr>
          <p:nvPr>
            <p:ph idx="1"/>
          </p:nvPr>
        </p:nvSpPr>
        <p:spPr/>
        <p:txBody>
          <a:bodyPr/>
          <a:lstStyle/>
          <a:p>
            <a:r>
              <a:rPr lang="zh-TW" altLang="zh-TW" dirty="0"/>
              <a:t>就讀台大，你可以在多領域與學風自由的氛圍下學習，對自己感興趣的科系選擇輔系或雙主修。此外學校設備最為齊全，再加上各式各樣的社團、演講，可讓學生享用豐富的學術資源並充實大學生活。且台大歷史悠久，畢業的學長姐眾多，不論是在業界或是政府部門均有可觀的台大勢力。</a:t>
            </a:r>
            <a:r>
              <a:rPr lang="en-US" altLang="zh-TW" dirty="0"/>
              <a:t> </a:t>
            </a:r>
            <a:endParaRPr lang="zh-TW" altLang="zh-TW" dirty="0"/>
          </a:p>
          <a:p>
            <a:r>
              <a:rPr lang="zh-TW" altLang="zh-TW" dirty="0"/>
              <a:t>而土木系教授教學經驗豐富，在學術界貢獻良多且頗富盛名，對學生親和力十足，師生互動良好。系上同學能力極強，你可以互相切磋並交到一生共同打拼的好朋友。同時土木系學會每個月會發行系刊，除了報導系上大小事，凝聚感情，更可告訴同學土木的新知識與時事，獲益良多喔！</a:t>
            </a:r>
            <a:r>
              <a:rPr lang="en-US" altLang="zh-TW" dirty="0"/>
              <a:t> </a:t>
            </a:r>
            <a:endParaRPr lang="zh-TW" altLang="zh-TW" dirty="0"/>
          </a:p>
          <a:p>
            <a:r>
              <a:rPr lang="zh-TW" altLang="zh-TW" dirty="0"/>
              <a:t>所以要讀土木系，當然選擇台大土木。</a:t>
            </a:r>
            <a:endParaRPr lang="zh-TW" altLang="en-US" dirty="0"/>
          </a:p>
        </p:txBody>
      </p:sp>
    </p:spTree>
    <p:extLst>
      <p:ext uri="{BB962C8B-B14F-4D97-AF65-F5344CB8AC3E}">
        <p14:creationId xmlns:p14="http://schemas.microsoft.com/office/powerpoint/2010/main" val="398293574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57413" y="2814637"/>
            <a:ext cx="4031873" cy="1015663"/>
          </a:xfrm>
          <a:prstGeom prst="rect">
            <a:avLst/>
          </a:prstGeom>
          <a:noFill/>
        </p:spPr>
        <p:txBody>
          <a:bodyPr wrap="none" rtlCol="0">
            <a:spAutoFit/>
          </a:bodyPr>
          <a:lstStyle/>
          <a:p>
            <a:r>
              <a:rPr lang="zh-TW" altLang="en-US" sz="6000" dirty="0" smtClean="0">
                <a:solidFill>
                  <a:schemeClr val="tx2"/>
                </a:solidFill>
              </a:rPr>
              <a:t>謝謝各位！</a:t>
            </a:r>
            <a:endParaRPr lang="zh-TW" altLang="en-US" sz="6000" dirty="0">
              <a:solidFill>
                <a:schemeClr val="tx2"/>
              </a:solidFill>
            </a:endParaRPr>
          </a:p>
        </p:txBody>
      </p:sp>
    </p:spTree>
    <p:extLst>
      <p:ext uri="{BB962C8B-B14F-4D97-AF65-F5344CB8AC3E}">
        <p14:creationId xmlns:p14="http://schemas.microsoft.com/office/powerpoint/2010/main" val="57862110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ssential">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Essential</Template>
  <TotalTime>619</TotalTime>
  <Words>4578</Words>
  <Application>Microsoft Office PowerPoint</Application>
  <PresentationFormat>On-screen Show (4:3)</PresentationFormat>
  <Paragraphs>197</Paragraphs>
  <Slides>71</Slides>
  <Notes>2</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71</vt:i4>
      </vt:variant>
    </vt:vector>
  </HeadingPairs>
  <TitlesOfParts>
    <vt:vector size="83" baseType="lpstr">
      <vt:lpstr>Arial Unicode MS</vt:lpstr>
      <vt:lpstr>華康中黑體</vt:lpstr>
      <vt:lpstr>微軟正黑體</vt:lpstr>
      <vt:lpstr>新細明體</vt:lpstr>
      <vt:lpstr>標楷體</vt:lpstr>
      <vt:lpstr>Arial</vt:lpstr>
      <vt:lpstr>Arial Black</vt:lpstr>
      <vt:lpstr>Calibri</vt:lpstr>
      <vt:lpstr>Times New Roman</vt:lpstr>
      <vt:lpstr>Wingdings</vt:lpstr>
      <vt:lpstr>Essential</vt:lpstr>
      <vt:lpstr>Document</vt:lpstr>
      <vt:lpstr>天然災害 與 土木工程</vt:lpstr>
      <vt:lpstr>contents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土木工程實例 胡佛水庫Hoover dam</vt:lpstr>
      <vt:lpstr>土木工程實例 大迪克桑斯壩 (switzerland)</vt:lpstr>
      <vt:lpstr>土木工程實例 米約高架橋 (Millau Viaduct)</vt:lpstr>
      <vt:lpstr>PowerPoint Presentation</vt:lpstr>
      <vt:lpstr>土木工程實例 Sydney harbor bridge, australia</vt:lpstr>
      <vt:lpstr>土木工程實例 Gateshead millenium bridge</vt:lpstr>
      <vt:lpstr>土木工程實例 Erasmusbrug, Netherlands</vt:lpstr>
      <vt:lpstr>土木工程實例 青馬大橋，香港</vt:lpstr>
      <vt:lpstr>土木工程實例 雙峰塔, 吉隆坡</vt:lpstr>
      <vt:lpstr>土木工程實例 Empire state building, nyc</vt:lpstr>
      <vt:lpstr>土木工程實例 Burj khalifa</vt:lpstr>
      <vt:lpstr>PowerPoint Presentation</vt:lpstr>
      <vt:lpstr>PowerPoint Presentation</vt:lpstr>
      <vt:lpstr>PowerPoint Presentation</vt:lpstr>
      <vt:lpstr>什麼是土木工程？</vt:lpstr>
      <vt:lpstr>What is Civil Engineering?</vt:lpstr>
      <vt:lpstr>結構工程</vt:lpstr>
      <vt:lpstr>結構工程</vt:lpstr>
      <vt:lpstr>大地工程</vt:lpstr>
      <vt:lpstr>大地工程</vt:lpstr>
      <vt:lpstr>水利工程</vt:lpstr>
      <vt:lpstr>水利工程</vt:lpstr>
      <vt:lpstr>交通工程</vt:lpstr>
      <vt:lpstr>交通工程</vt:lpstr>
      <vt:lpstr>測量工程</vt:lpstr>
      <vt:lpstr>測量工程</vt:lpstr>
      <vt:lpstr>電腦輔助工程</vt:lpstr>
      <vt:lpstr>電腦輔助工程</vt:lpstr>
      <vt:lpstr>營建管理</vt:lpstr>
      <vt:lpstr>營建管理</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土木與建築有何不同？</vt:lpstr>
      <vt:lpstr>讀完土木系，我有什麼出路？</vt:lpstr>
      <vt:lpstr>結構工程</vt:lpstr>
      <vt:lpstr>大地工程</vt:lpstr>
      <vt:lpstr>水利工程</vt:lpstr>
      <vt:lpstr>交通工程</vt:lpstr>
      <vt:lpstr>測量工程</vt:lpstr>
      <vt:lpstr>電腦輔助工程</vt:lpstr>
      <vt:lpstr>營建管理</vt:lpstr>
      <vt:lpstr>土木系的指考分數有多高？ 學測的申請推甄要怎麼準備？</vt:lpstr>
      <vt:lpstr>土木系的男女比例大概是多少？</vt:lpstr>
      <vt:lpstr>台大土木系優於其他土木系之處？</vt:lpstr>
      <vt:lpstr>PowerPoint Presentation</vt:lpstr>
    </vt:vector>
  </TitlesOfParts>
  <Company>National Taiwan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土木工程與近代文明的發展</dc:title>
  <dc:creator>Yuning Louis Ge</dc:creator>
  <cp:lastModifiedBy>Yuning Louis Ge</cp:lastModifiedBy>
  <cp:revision>86</cp:revision>
  <dcterms:created xsi:type="dcterms:W3CDTF">2013-04-15T02:39:51Z</dcterms:created>
  <dcterms:modified xsi:type="dcterms:W3CDTF">2014-04-08T03:39:03Z</dcterms:modified>
</cp:coreProperties>
</file>