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8" r:id="rId4"/>
    <p:sldId id="258" r:id="rId5"/>
    <p:sldId id="259" r:id="rId6"/>
    <p:sldId id="260" r:id="rId7"/>
    <p:sldId id="261" r:id="rId8"/>
    <p:sldId id="263" r:id="rId9"/>
    <p:sldId id="267" r:id="rId10"/>
    <p:sldId id="270" r:id="rId11"/>
    <p:sldId id="269" r:id="rId12"/>
    <p:sldId id="262" r:id="rId13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CA2AF"/>
    <a:srgbClr val="F6F4A8"/>
    <a:srgbClr val="CC3300"/>
    <a:srgbClr val="333399"/>
    <a:srgbClr val="FF9900"/>
    <a:srgbClr val="FF33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58ABA-D4E2-46FB-B3D9-24ABC8D6F78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F39E3-D762-415B-BFC7-DEAA365EFBD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581E62-05C9-41F1-BA59-2A6A3E0A027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CA4C5-55C5-4490-AE14-DA44C24857C2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1D6D6-5EF2-4D76-8ED7-E7DE0D2AC3A5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90E22-0DA5-4231-9CF3-7BF879D6088B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315F8-EE07-4B25-AD5A-A25588289FE8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04BB2-7864-4E0C-960C-0131BA209574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205DC2-C1E2-4865-83ED-155704F7D64F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A223E-D987-4566-BA31-9841316C6D50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D5949E-AC52-472D-9851-E55534770079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BF290D-359D-44B4-ABE2-C8F09E71E479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6000">
                <a:solidFill>
                  <a:srgbClr val="FF00FF"/>
                </a:solidFill>
                <a:ea typeface="華康中圓體" pitchFamily="49" charset="-120"/>
              </a:rPr>
              <a:t/>
            </a:r>
            <a:br>
              <a:rPr lang="en-US" altLang="zh-TW" sz="6000">
                <a:solidFill>
                  <a:srgbClr val="FF00FF"/>
                </a:solidFill>
                <a:ea typeface="華康中圓體" pitchFamily="49" charset="-120"/>
              </a:rPr>
            </a:br>
            <a:r>
              <a:rPr lang="zh-TW" altLang="en-US" sz="6000">
                <a:solidFill>
                  <a:srgbClr val="FF00FF"/>
                </a:solidFill>
                <a:ea typeface="華康中圓體" pitchFamily="49" charset="-120"/>
              </a:rPr>
              <a:t>師生一起攜手</a:t>
            </a:r>
            <a:br>
              <a:rPr lang="zh-TW" altLang="en-US" sz="6000">
                <a:solidFill>
                  <a:srgbClr val="FF00FF"/>
                </a:solidFill>
                <a:ea typeface="華康中圓體" pitchFamily="49" charset="-120"/>
              </a:rPr>
            </a:br>
            <a:r>
              <a:rPr lang="zh-TW" altLang="en-US" sz="6000">
                <a:solidFill>
                  <a:srgbClr val="0000FF"/>
                </a:solidFill>
                <a:ea typeface="華康中圓體" pitchFamily="49" charset="-120"/>
              </a:rPr>
              <a:t>營造友善校園</a:t>
            </a:r>
          </a:p>
        </p:txBody>
      </p:sp>
      <p:pic>
        <p:nvPicPr>
          <p:cNvPr id="3076" name="Picture 4" descr="dye_co_sn_62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2852738"/>
            <a:ext cx="7921625" cy="3155950"/>
          </a:xfrm>
          <a:noFill/>
          <a:ln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411413" y="6092825"/>
            <a:ext cx="4808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2400">
                <a:solidFill>
                  <a:srgbClr val="FF33CC"/>
                </a:solidFill>
                <a:latin typeface="華康POP1體W7(P)" pitchFamily="2" charset="-120"/>
                <a:ea typeface="華康POP1體W7(P)" pitchFamily="2" charset="-120"/>
              </a:rPr>
              <a:t>臺北市私立再興國民小學</a:t>
            </a:r>
            <a:r>
              <a:rPr lang="en-US" altLang="zh-TW" sz="2400">
                <a:solidFill>
                  <a:srgbClr val="FF33CC"/>
                </a:solidFill>
                <a:latin typeface="華康POP1體W7(P)" pitchFamily="2" charset="-120"/>
                <a:ea typeface="華康POP1體W7(P)" pitchFamily="2" charset="-120"/>
              </a:rPr>
              <a:t>---</a:t>
            </a:r>
            <a:r>
              <a:rPr lang="zh-TW" altLang="en-US" sz="2400">
                <a:solidFill>
                  <a:srgbClr val="FF33CC"/>
                </a:solidFill>
                <a:latin typeface="華康POP1體W7(P)" pitchFamily="2" charset="-120"/>
                <a:ea typeface="華康POP1體W7(P)" pitchFamily="2" charset="-120"/>
              </a:rPr>
              <a:t>訓導處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進入標準尺寸的圖片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933825"/>
            <a:ext cx="2519362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AutoShape 7"/>
          <p:cNvSpPr>
            <a:spLocks/>
          </p:cNvSpPr>
          <p:nvPr/>
        </p:nvSpPr>
        <p:spPr bwMode="auto">
          <a:xfrm>
            <a:off x="3279775" y="577850"/>
            <a:ext cx="5108575" cy="5372100"/>
          </a:xfrm>
          <a:prstGeom prst="accentBorderCallout1">
            <a:avLst>
              <a:gd name="adj1" fmla="val 2130"/>
              <a:gd name="adj2" fmla="val -1491"/>
              <a:gd name="adj3" fmla="val 79463"/>
              <a:gd name="adj4" fmla="val -3076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TW" altLang="en-US" sz="4800">
                <a:solidFill>
                  <a:srgbClr val="FF00FF"/>
                </a:solidFill>
                <a:ea typeface="標楷體" pitchFamily="65" charset="-120"/>
              </a:rPr>
              <a:t>為了營造安全、溫馨、適性的學習環境，建構健康、和諧、友善的校園風氣，大家一起來宣誓</a:t>
            </a:r>
            <a:r>
              <a:rPr lang="zh-TW" altLang="en-US" sz="4800">
                <a:solidFill>
                  <a:srgbClr val="FF33CC"/>
                </a:solidFill>
                <a:ea typeface="標楷體" pitchFamily="65" charset="-120"/>
              </a:rPr>
              <a:t>，做一位人見人愛的好孩子。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  <p:pic>
        <p:nvPicPr>
          <p:cNvPr id="14340" name="Picture 4" descr="p120097109250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827088" y="1844675"/>
            <a:ext cx="76327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TW" altLang="en-US" sz="7200">
                <a:solidFill>
                  <a:schemeClr val="accent2"/>
                </a:solidFill>
                <a:ea typeface="標楷體" pitchFamily="65" charset="-120"/>
              </a:rPr>
              <a:t>以下請大家一起唸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進入標準尺寸的圖片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61988" y="4797425"/>
            <a:ext cx="2181225" cy="1728788"/>
          </a:xfrm>
          <a:noFill/>
          <a:ln/>
        </p:spPr>
      </p:pic>
      <p:sp>
        <p:nvSpPr>
          <p:cNvPr id="4101" name="AutoShape 5"/>
          <p:cNvSpPr>
            <a:spLocks noChangeArrowheads="1"/>
          </p:cNvSpPr>
          <p:nvPr/>
        </p:nvSpPr>
        <p:spPr bwMode="auto">
          <a:xfrm>
            <a:off x="179388" y="404813"/>
            <a:ext cx="8785225" cy="4103687"/>
          </a:xfrm>
          <a:prstGeom prst="flowChartAlternateProcess">
            <a:avLst/>
          </a:prstGeom>
          <a:solidFill>
            <a:srgbClr val="A6F8B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TW" altLang="en-US" sz="4000">
                <a:ea typeface="標楷體" pitchFamily="65" charset="-120"/>
              </a:rPr>
              <a:t>你不能改變容貌，但你可以展現笑容。</a:t>
            </a:r>
          </a:p>
          <a:p>
            <a:pPr algn="ctr"/>
            <a:r>
              <a:rPr lang="zh-TW" altLang="en-US" sz="4000">
                <a:ea typeface="標楷體" pitchFamily="65" charset="-120"/>
              </a:rPr>
              <a:t>你不能控制他人，但你可以掌控自己。</a:t>
            </a:r>
          </a:p>
          <a:p>
            <a:pPr algn="ctr"/>
            <a:r>
              <a:rPr lang="zh-TW" altLang="en-US" sz="4000">
                <a:ea typeface="標楷體" pitchFamily="65" charset="-120"/>
              </a:rPr>
              <a:t>你不能預知明天，但你可以利用今天。</a:t>
            </a:r>
          </a:p>
          <a:p>
            <a:pPr algn="ctr"/>
            <a:r>
              <a:rPr lang="zh-TW" altLang="en-US" sz="4000">
                <a:ea typeface="標楷體" pitchFamily="65" charset="-120"/>
              </a:rPr>
              <a:t>你不能樣樣順利，但你可以事事盡力。</a:t>
            </a:r>
          </a:p>
          <a:p>
            <a:pPr algn="ctr"/>
            <a:r>
              <a:rPr lang="zh-TW" altLang="en-US" sz="4000">
                <a:ea typeface="標楷體" pitchFamily="65" charset="-120"/>
              </a:rPr>
              <a:t>你不能左右天氣，但你可以改變心情。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進入標準尺寸的圖片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019925" y="4437063"/>
            <a:ext cx="1655763" cy="1741487"/>
          </a:xfrm>
          <a:noFill/>
          <a:ln/>
        </p:spPr>
      </p:pic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611188" y="620713"/>
            <a:ext cx="6624637" cy="5472112"/>
          </a:xfrm>
          <a:prstGeom prst="flowChartOnlineStorage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TW" altLang="en-US" sz="5400">
                <a:ea typeface="標楷體" pitchFamily="65" charset="-120"/>
              </a:rPr>
              <a:t>以開放的心胸</a:t>
            </a:r>
          </a:p>
          <a:p>
            <a:pPr algn="ctr"/>
            <a:r>
              <a:rPr lang="zh-TW" altLang="en-US" sz="5400">
                <a:ea typeface="標楷體" pitchFamily="65" charset="-120"/>
              </a:rPr>
              <a:t>接納不同意見</a:t>
            </a:r>
          </a:p>
          <a:p>
            <a:pPr algn="ctr"/>
            <a:r>
              <a:rPr lang="zh-TW" altLang="en-US" sz="5400">
                <a:ea typeface="標楷體" pitchFamily="65" charset="-120"/>
              </a:rPr>
              <a:t>，用多元的方</a:t>
            </a:r>
          </a:p>
          <a:p>
            <a:pPr algn="ctr"/>
            <a:r>
              <a:rPr lang="zh-TW" altLang="en-US" sz="5400">
                <a:ea typeface="標楷體" pitchFamily="65" charset="-120"/>
              </a:rPr>
              <a:t>式發展自己的</a:t>
            </a:r>
          </a:p>
          <a:p>
            <a:pPr algn="ctr"/>
            <a:r>
              <a:rPr lang="zh-TW" altLang="en-US" sz="5400">
                <a:ea typeface="標楷體" pitchFamily="65" charset="-120"/>
              </a:rPr>
              <a:t>興趣。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8147050" cy="3600450"/>
          </a:xfrm>
        </p:spPr>
        <p:txBody>
          <a:bodyPr/>
          <a:lstStyle/>
          <a:p>
            <a:r>
              <a:rPr lang="en-US" altLang="zh-TW" sz="4800"/>
              <a:t> </a:t>
            </a:r>
            <a: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雖然每個人外表長得不相同 </a:t>
            </a:r>
            <a:b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但是都有自己的優點</a:t>
            </a:r>
            <a:b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 跌倒了再站起來</a:t>
            </a:r>
          </a:p>
        </p:txBody>
      </p:sp>
      <p:pic>
        <p:nvPicPr>
          <p:cNvPr id="6148" name="Picture 4" descr="進入標準尺寸的圖片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39975" y="4365625"/>
            <a:ext cx="3889375" cy="2098675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ad9f82a010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395288" y="692150"/>
            <a:ext cx="6048375" cy="5616575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CA2A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友善校園歡</a:t>
            </a:r>
          </a:p>
          <a:p>
            <a:pPr algn="ctr"/>
            <a: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樂多 學習路</a:t>
            </a:r>
          </a:p>
          <a:p>
            <a:pPr algn="ctr"/>
            <a:r>
              <a:rPr lang="zh-TW" altLang="en-US" sz="60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上齊步走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MC900416542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260350"/>
            <a:ext cx="4248150" cy="2089150"/>
          </a:xfrm>
          <a:prstGeom prst="rect">
            <a:avLst/>
          </a:prstGeom>
          <a:noFill/>
        </p:spPr>
      </p:pic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827088" y="2781300"/>
            <a:ext cx="7561262" cy="3671888"/>
          </a:xfrm>
          <a:prstGeom prst="foldedCorner">
            <a:avLst>
              <a:gd name="adj" fmla="val 12500"/>
            </a:avLst>
          </a:prstGeom>
          <a:solidFill>
            <a:srgbClr val="F6F4A8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TW" altLang="en-US" sz="6600">
                <a:solidFill>
                  <a:srgbClr val="FF3300"/>
                </a:solidFill>
                <a:ea typeface="標楷體" pitchFamily="65" charset="-120"/>
              </a:rPr>
              <a:t>不管是男生或女生</a:t>
            </a:r>
          </a:p>
          <a:p>
            <a:pPr algn="ctr"/>
            <a:r>
              <a:rPr lang="zh-TW" altLang="en-US" sz="6600">
                <a:solidFill>
                  <a:srgbClr val="FF3300"/>
                </a:solidFill>
                <a:ea typeface="標楷體" pitchFamily="65" charset="-120"/>
              </a:rPr>
              <a:t>，都應該要喜歡</a:t>
            </a:r>
          </a:p>
          <a:p>
            <a:pPr algn="ctr"/>
            <a:r>
              <a:rPr lang="zh-TW" altLang="en-US" sz="6600">
                <a:solidFill>
                  <a:srgbClr val="FF3300"/>
                </a:solidFill>
                <a:ea typeface="標楷體" pitchFamily="65" charset="-120"/>
              </a:rPr>
              <a:t>自已，尊重別人。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  <p:pic>
        <p:nvPicPr>
          <p:cNvPr id="13316" name="Picture 4" descr="p122682970423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79388" y="260350"/>
            <a:ext cx="8718550" cy="823913"/>
          </a:xfrm>
          <a:prstGeom prst="rect">
            <a:avLst/>
          </a:prstGeom>
          <a:solidFill>
            <a:srgbClr val="F6F4A8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4800">
                <a:solidFill>
                  <a:srgbClr val="FF3300"/>
                </a:solidFill>
                <a:ea typeface="標楷體" pitchFamily="65" charset="-120"/>
              </a:rPr>
              <a:t>現在舉起你的右手一起大聲宣誓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468313" y="1412875"/>
            <a:ext cx="8064500" cy="444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TW" sz="4400">
                <a:solidFill>
                  <a:srgbClr val="FF3300"/>
                </a:solidFill>
                <a:sym typeface="Wingdings" pitchFamily="2" charset="2"/>
              </a:rPr>
              <a:t></a:t>
            </a:r>
            <a:r>
              <a:rPr lang="en-US" altLang="zh-TW" sz="4400">
                <a:sym typeface="Wingdings" pitchFamily="2" charset="2"/>
              </a:rPr>
              <a:t> </a:t>
            </a:r>
            <a:r>
              <a:rPr lang="zh-TW" altLang="en-US" sz="440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我不隨便幫同學取綽號</a:t>
            </a:r>
          </a:p>
          <a:p>
            <a:r>
              <a:rPr lang="zh-TW" altLang="en-US" sz="44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</a:t>
            </a:r>
            <a:r>
              <a:rPr lang="zh-TW" altLang="en-US" sz="4400"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400">
                <a:solidFill>
                  <a:srgbClr val="FF33CC"/>
                </a:solidFill>
                <a:latin typeface="標楷體" pitchFamily="65" charset="-120"/>
                <a:ea typeface="標楷體" pitchFamily="65" charset="-120"/>
              </a:rPr>
              <a:t>我不用言語刺傷、嘲笑同學</a:t>
            </a:r>
          </a:p>
          <a:p>
            <a:r>
              <a:rPr lang="zh-TW" altLang="en-US" sz="44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</a:t>
            </a:r>
            <a:r>
              <a:rPr lang="zh-TW" altLang="en-US" sz="4400"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400">
                <a:solidFill>
                  <a:srgbClr val="009900"/>
                </a:solidFill>
                <a:latin typeface="標楷體" pitchFamily="65" charset="-120"/>
                <a:ea typeface="標楷體" pitchFamily="65" charset="-120"/>
              </a:rPr>
              <a:t>我不排擠弱勢同學</a:t>
            </a:r>
          </a:p>
          <a:p>
            <a:r>
              <a:rPr lang="zh-TW" altLang="en-US" sz="44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</a:t>
            </a:r>
            <a:r>
              <a:rPr lang="zh-TW" altLang="en-US" sz="4400"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400">
                <a:solidFill>
                  <a:srgbClr val="FF9900"/>
                </a:solidFill>
                <a:latin typeface="標楷體" pitchFamily="65" charset="-120"/>
                <a:ea typeface="標楷體" pitchFamily="65" charset="-120"/>
              </a:rPr>
              <a:t>我不散播不實謠言中傷某人</a:t>
            </a:r>
          </a:p>
          <a:p>
            <a:r>
              <a:rPr lang="zh-TW" altLang="en-US" sz="44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</a:t>
            </a:r>
            <a:r>
              <a:rPr lang="zh-TW" altLang="en-US" sz="4400"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40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我不踢、打弱勢同學</a:t>
            </a:r>
          </a:p>
          <a:p>
            <a:pPr>
              <a:spcBef>
                <a:spcPct val="50000"/>
              </a:spcBef>
            </a:pPr>
            <a:endParaRPr lang="en-US" altLang="zh-TW" sz="440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  <p:pic>
        <p:nvPicPr>
          <p:cNvPr id="16388" name="Picture 4" descr="p122682970423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68313" y="476250"/>
            <a:ext cx="80645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J"/>
            </a:pPr>
            <a:r>
              <a:rPr lang="en-US" altLang="zh-TW" sz="4000">
                <a:ea typeface="標楷體" pitchFamily="65" charset="-120"/>
                <a:sym typeface="Wingdings" pitchFamily="2" charset="2"/>
              </a:rPr>
              <a:t>  </a:t>
            </a:r>
            <a:r>
              <a:rPr lang="zh-TW" altLang="en-US" sz="4000">
                <a:solidFill>
                  <a:srgbClr val="00CC00"/>
                </a:solidFill>
                <a:ea typeface="標楷體" pitchFamily="65" charset="-120"/>
                <a:sym typeface="Wingdings" pitchFamily="2" charset="2"/>
              </a:rPr>
              <a:t>同學冒犯我，但他知道錯了，   </a:t>
            </a:r>
          </a:p>
          <a:p>
            <a:pPr marL="342900" indent="-342900">
              <a:buFont typeface="Wingdings" pitchFamily="2" charset="2"/>
              <a:buNone/>
            </a:pPr>
            <a:r>
              <a:rPr lang="zh-TW" altLang="en-US" sz="4000">
                <a:solidFill>
                  <a:srgbClr val="00CC00"/>
                </a:solidFill>
                <a:ea typeface="標楷體" pitchFamily="65" charset="-120"/>
                <a:sym typeface="Wingdings" pitchFamily="2" charset="2"/>
              </a:rPr>
              <a:t>     我會原諒他</a:t>
            </a:r>
            <a:r>
              <a:rPr lang="zh-TW" altLang="en-US" sz="4000">
                <a:solidFill>
                  <a:srgbClr val="00CC00"/>
                </a:solidFill>
                <a:sym typeface="Wingdings" pitchFamily="2" charset="2"/>
              </a:rPr>
              <a:t>。</a:t>
            </a:r>
            <a:endParaRPr lang="zh-TW" altLang="en-US" sz="4000">
              <a:solidFill>
                <a:srgbClr val="00CC00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Wingdings" pitchFamily="2" charset="2"/>
              <a:buChar char="J"/>
            </a:pPr>
            <a:r>
              <a:rPr lang="zh-TW" altLang="en-US" sz="4400"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000">
                <a:solidFill>
                  <a:srgbClr val="CC00FF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看見需要幫助的同學</a:t>
            </a:r>
            <a:r>
              <a:rPr lang="zh-TW" altLang="en-US" sz="4000">
                <a:solidFill>
                  <a:srgbClr val="CC00FF"/>
                </a:solidFill>
                <a:ea typeface="標楷體" pitchFamily="65" charset="-120"/>
                <a:sym typeface="Wingdings" pitchFamily="2" charset="2"/>
              </a:rPr>
              <a:t>，我會樂</a:t>
            </a:r>
          </a:p>
          <a:p>
            <a:pPr marL="342900" indent="-342900">
              <a:buFont typeface="Wingdings" pitchFamily="2" charset="2"/>
              <a:buNone/>
            </a:pPr>
            <a:r>
              <a:rPr lang="zh-TW" altLang="en-US" sz="4000">
                <a:solidFill>
                  <a:srgbClr val="CC00FF"/>
                </a:solidFill>
                <a:ea typeface="標楷體" pitchFamily="65" charset="-120"/>
                <a:sym typeface="Wingdings" pitchFamily="2" charset="2"/>
              </a:rPr>
              <a:t>     意幫助他。</a:t>
            </a:r>
            <a:endParaRPr lang="zh-TW" altLang="en-US" sz="4000">
              <a:solidFill>
                <a:srgbClr val="CC00FF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Wingdings" pitchFamily="2" charset="2"/>
              <a:buChar char="J"/>
            </a:pPr>
            <a:r>
              <a:rPr lang="zh-TW" altLang="en-US" sz="4000"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0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接納同學</a:t>
            </a:r>
            <a:r>
              <a:rPr lang="zh-TW" altLang="en-US" sz="4000">
                <a:solidFill>
                  <a:srgbClr val="FF3300"/>
                </a:solidFill>
                <a:ea typeface="標楷體" pitchFamily="65" charset="-120"/>
                <a:sym typeface="Wingdings" pitchFamily="2" charset="2"/>
              </a:rPr>
              <a:t>，</a:t>
            </a:r>
            <a:r>
              <a:rPr lang="zh-TW" altLang="en-US" sz="40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有愛無礙</a:t>
            </a:r>
            <a:r>
              <a:rPr lang="zh-TW" altLang="en-US" sz="4000">
                <a:solidFill>
                  <a:srgbClr val="FF3300"/>
                </a:solidFill>
                <a:ea typeface="標楷體" pitchFamily="65" charset="-120"/>
                <a:sym typeface="Wingdings" pitchFamily="2" charset="2"/>
              </a:rPr>
              <a:t>，</a:t>
            </a:r>
            <a:r>
              <a:rPr lang="zh-TW" altLang="en-US" sz="40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我會真</a:t>
            </a:r>
          </a:p>
          <a:p>
            <a:pPr marL="342900" indent="-342900">
              <a:buFont typeface="Wingdings" pitchFamily="2" charset="2"/>
              <a:buNone/>
            </a:pPr>
            <a:r>
              <a:rPr lang="zh-TW" altLang="en-US" sz="40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   心關懷他</a:t>
            </a:r>
            <a:r>
              <a:rPr lang="zh-TW" altLang="en-US">
                <a:solidFill>
                  <a:srgbClr val="FF3300"/>
                </a:solidFill>
                <a:sym typeface="Wingdings" pitchFamily="2" charset="2"/>
              </a:rPr>
              <a:t>。</a:t>
            </a:r>
            <a:endParaRPr lang="zh-TW" altLang="en-US" sz="4000">
              <a:solidFill>
                <a:srgbClr val="FF3300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buFont typeface="Wingdings" pitchFamily="2" charset="2"/>
              <a:buChar char="J"/>
            </a:pPr>
            <a:r>
              <a:rPr lang="zh-TW" altLang="en-US" sz="400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 </a:t>
            </a:r>
            <a:r>
              <a:rPr lang="zh-TW" altLang="en-US" sz="400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面對生活中的不如意，我會以</a:t>
            </a:r>
          </a:p>
          <a:p>
            <a:pPr marL="342900" indent="-342900">
              <a:buFont typeface="Wingdings" pitchFamily="2" charset="2"/>
              <a:buNone/>
            </a:pPr>
            <a:r>
              <a:rPr lang="zh-TW" altLang="en-US" sz="400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  <a:sym typeface="Wingdings" pitchFamily="2" charset="2"/>
              </a:rPr>
              <a:t>   歡喜心學習，快樂來上學</a:t>
            </a:r>
            <a:r>
              <a:rPr lang="zh-TW" altLang="en-US" sz="4000">
                <a:solidFill>
                  <a:schemeClr val="accent2"/>
                </a:solidFill>
                <a:ea typeface="標楷體" pitchFamily="65" charset="-120"/>
                <a:sym typeface="Wingdings" pitchFamily="2" charset="2"/>
              </a:rPr>
              <a:t>。</a:t>
            </a:r>
            <a:endParaRPr lang="zh-TW" altLang="en-US" sz="4000">
              <a:solidFill>
                <a:schemeClr val="accent2"/>
              </a:solidFill>
              <a:latin typeface="標楷體" pitchFamily="65" charset="-120"/>
              <a:ea typeface="標楷體" pitchFamily="65" charset="-120"/>
            </a:endParaRPr>
          </a:p>
          <a:p>
            <a:pPr marL="342900" indent="-342900">
              <a:spcBef>
                <a:spcPct val="50000"/>
              </a:spcBef>
            </a:pPr>
            <a:endParaRPr lang="en-US" altLang="zh-TW" sz="400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TW" altLang="zh-TW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  <p:pic>
        <p:nvPicPr>
          <p:cNvPr id="15364" name="Picture 4" descr="p120097414020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757238" y="333375"/>
            <a:ext cx="7702550" cy="718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TW" sz="4400"/>
              <a:t>               </a:t>
            </a:r>
            <a:r>
              <a:rPr lang="zh-TW" altLang="en-US" sz="4400">
                <a:latin typeface="標楷體" pitchFamily="65" charset="-120"/>
                <a:ea typeface="標楷體" pitchFamily="65" charset="-120"/>
              </a:rPr>
              <a:t>希望大家都能</a:t>
            </a:r>
          </a:p>
          <a:p>
            <a:r>
              <a:rPr lang="zh-TW" altLang="en-US" sz="5400">
                <a:latin typeface="標楷體" pitchFamily="65" charset="-120"/>
                <a:ea typeface="標楷體" pitchFamily="65" charset="-120"/>
              </a:rPr>
              <a:t>口說好話 </a:t>
            </a:r>
          </a:p>
          <a:p>
            <a:r>
              <a:rPr lang="zh-TW" altLang="en-US" sz="5400">
                <a:latin typeface="標楷體" pitchFamily="65" charset="-120"/>
                <a:ea typeface="標楷體" pitchFamily="65" charset="-120"/>
              </a:rPr>
              <a:t>   心想好事</a:t>
            </a:r>
          </a:p>
          <a:p>
            <a:r>
              <a:rPr lang="zh-TW" altLang="en-US" sz="5400">
                <a:latin typeface="標楷體" pitchFamily="65" charset="-120"/>
                <a:ea typeface="標楷體" pitchFamily="65" charset="-120"/>
              </a:rPr>
              <a:t>     熱愛生命</a:t>
            </a:r>
          </a:p>
          <a:p>
            <a:r>
              <a:rPr lang="zh-TW" altLang="en-US" sz="5400">
                <a:latin typeface="標楷體" pitchFamily="65" charset="-120"/>
                <a:ea typeface="標楷體" pitchFamily="65" charset="-120"/>
              </a:rPr>
              <a:t>       創造未來</a:t>
            </a:r>
          </a:p>
          <a:p>
            <a:r>
              <a:rPr lang="zh-TW" altLang="en-US" sz="5400">
                <a:latin typeface="標楷體" pitchFamily="65" charset="-120"/>
                <a:ea typeface="標楷體" pitchFamily="65" charset="-120"/>
              </a:rPr>
              <a:t>         振翅高飛</a:t>
            </a:r>
          </a:p>
          <a:p>
            <a:r>
              <a:rPr lang="zh-TW" altLang="en-US" sz="5400">
                <a:latin typeface="標楷體" pitchFamily="65" charset="-120"/>
                <a:ea typeface="標楷體" pitchFamily="65" charset="-120"/>
              </a:rPr>
              <a:t>           活出精彩</a:t>
            </a:r>
          </a:p>
          <a:p>
            <a:endParaRPr lang="zh-TW" altLang="en-US" sz="5400">
              <a:latin typeface="標楷體" pitchFamily="65" charset="-120"/>
              <a:ea typeface="標楷體" pitchFamily="65" charset="-120"/>
            </a:endParaRPr>
          </a:p>
          <a:p>
            <a:endParaRPr lang="en-US" altLang="zh-TW" sz="440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>
                <a:solidFill>
                  <a:srgbClr val="0000FF"/>
                </a:solidFill>
                <a:ea typeface="華康中特圓體(P)" pitchFamily="34" charset="-120"/>
              </a:rPr>
              <a:t>新</a:t>
            </a:r>
            <a:r>
              <a:rPr lang="zh-TW" altLang="en-US" sz="5400">
                <a:solidFill>
                  <a:srgbClr val="FF00FF"/>
                </a:solidFill>
                <a:ea typeface="華康中特圓體(P)" pitchFamily="34" charset="-120"/>
              </a:rPr>
              <a:t>的</a:t>
            </a:r>
            <a:r>
              <a:rPr lang="zh-TW" altLang="en-US" sz="5400">
                <a:solidFill>
                  <a:srgbClr val="CC3300"/>
                </a:solidFill>
                <a:ea typeface="華康中特圓體(P)" pitchFamily="34" charset="-120"/>
              </a:rPr>
              <a:t>一</a:t>
            </a:r>
            <a:r>
              <a:rPr lang="zh-TW" altLang="en-US" sz="5400">
                <a:solidFill>
                  <a:srgbClr val="CC00FF"/>
                </a:solidFill>
                <a:ea typeface="華康中特圓體(P)" pitchFamily="34" charset="-120"/>
              </a:rPr>
              <a:t>年</a:t>
            </a:r>
            <a:r>
              <a:rPr lang="zh-TW" altLang="en-US" sz="5400">
                <a:solidFill>
                  <a:srgbClr val="009900"/>
                </a:solidFill>
                <a:ea typeface="華康中特圓體(P)" pitchFamily="34" charset="-120"/>
              </a:rPr>
              <a:t>祝</a:t>
            </a:r>
            <a:r>
              <a:rPr lang="zh-TW" altLang="en-US" sz="5400">
                <a:solidFill>
                  <a:srgbClr val="FF3300"/>
                </a:solidFill>
                <a:ea typeface="華康中特圓體(P)" pitchFamily="34" charset="-120"/>
              </a:rPr>
              <a:t>福</a:t>
            </a:r>
            <a:r>
              <a:rPr lang="zh-TW" altLang="en-US" sz="5400">
                <a:solidFill>
                  <a:srgbClr val="FF9900"/>
                </a:solidFill>
                <a:ea typeface="華康中特圓體(P)" pitchFamily="34" charset="-120"/>
              </a:rPr>
              <a:t>大</a:t>
            </a:r>
            <a:r>
              <a:rPr lang="zh-TW" altLang="en-US" sz="5400">
                <a:solidFill>
                  <a:srgbClr val="333399"/>
                </a:solidFill>
                <a:ea typeface="華康中特圓體(P)" pitchFamily="34" charset="-120"/>
              </a:rPr>
              <a:t>家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  <p:pic>
        <p:nvPicPr>
          <p:cNvPr id="8197" name="Picture 5" descr="984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538288"/>
            <a:ext cx="8353425" cy="4914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412</Words>
  <Application>Microsoft Office PowerPoint</Application>
  <PresentationFormat>如螢幕大小 (4:3)</PresentationFormat>
  <Paragraphs>43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簡報設計範本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0" baseType="lpstr">
      <vt:lpstr>Arial</vt:lpstr>
      <vt:lpstr>新細明體</vt:lpstr>
      <vt:lpstr>華康中圓體</vt:lpstr>
      <vt:lpstr>標楷體</vt:lpstr>
      <vt:lpstr>華康中特圓體(P)</vt:lpstr>
      <vt:lpstr>華康POP1體W7(P)</vt:lpstr>
      <vt:lpstr>Wingdings</vt:lpstr>
      <vt:lpstr>預設簡報設計</vt:lpstr>
      <vt:lpstr> 師生一起攜手 營造友善校園</vt:lpstr>
      <vt:lpstr>投影片 2</vt:lpstr>
      <vt:lpstr>投影片 3</vt:lpstr>
      <vt:lpstr>投影片 4</vt:lpstr>
      <vt:lpstr>投影片 5</vt:lpstr>
      <vt:lpstr> 雖然每個人外表長得不相同  但是都有自己的優點  跌倒了再站起來</vt:lpstr>
      <vt:lpstr>投影片 7</vt:lpstr>
      <vt:lpstr>投影片 8</vt:lpstr>
      <vt:lpstr>投影片 9</vt:lpstr>
      <vt:lpstr>投影片 10</vt:lpstr>
      <vt:lpstr>投影片 11</vt:lpstr>
      <vt:lpstr>新的一年祝福大家</vt:lpstr>
    </vt:vector>
  </TitlesOfParts>
  <Company>iMAX Design.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師生一起攜手 營造友善校園</dc:title>
  <dc:creator>Lin</dc:creator>
  <cp:lastModifiedBy>lhc09b</cp:lastModifiedBy>
  <cp:revision>7</cp:revision>
  <dcterms:created xsi:type="dcterms:W3CDTF">2011-02-14T12:08:16Z</dcterms:created>
  <dcterms:modified xsi:type="dcterms:W3CDTF">2011-02-15T01:24:57Z</dcterms:modified>
</cp:coreProperties>
</file>