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52" r:id="rId1"/>
  </p:sldMasterIdLst>
  <p:notesMasterIdLst>
    <p:notesMasterId r:id="rId70"/>
  </p:notesMasterIdLst>
  <p:handoutMasterIdLst>
    <p:handoutMasterId r:id="rId71"/>
  </p:handoutMasterIdLst>
  <p:sldIdLst>
    <p:sldId id="925" r:id="rId2"/>
    <p:sldId id="1219" r:id="rId3"/>
    <p:sldId id="1017" r:id="rId4"/>
    <p:sldId id="1220" r:id="rId5"/>
    <p:sldId id="1339" r:id="rId6"/>
    <p:sldId id="1283" r:id="rId7"/>
    <p:sldId id="1254" r:id="rId8"/>
    <p:sldId id="1255" r:id="rId9"/>
    <p:sldId id="1368" r:id="rId10"/>
    <p:sldId id="1357" r:id="rId11"/>
    <p:sldId id="1369" r:id="rId12"/>
    <p:sldId id="1370" r:id="rId13"/>
    <p:sldId id="1371" r:id="rId14"/>
    <p:sldId id="1386" r:id="rId15"/>
    <p:sldId id="1387" r:id="rId16"/>
    <p:sldId id="1388" r:id="rId17"/>
    <p:sldId id="1389" r:id="rId18"/>
    <p:sldId id="1390" r:id="rId19"/>
    <p:sldId id="1391" r:id="rId20"/>
    <p:sldId id="1392" r:id="rId21"/>
    <p:sldId id="1393" r:id="rId22"/>
    <p:sldId id="1394" r:id="rId23"/>
    <p:sldId id="1395" r:id="rId24"/>
    <p:sldId id="1396" r:id="rId25"/>
    <p:sldId id="1397" r:id="rId26"/>
    <p:sldId id="1398" r:id="rId27"/>
    <p:sldId id="1399" r:id="rId28"/>
    <p:sldId id="1400" r:id="rId29"/>
    <p:sldId id="1366" r:id="rId30"/>
    <p:sldId id="1367" r:id="rId31"/>
    <p:sldId id="1279" r:id="rId32"/>
    <p:sldId id="1070" r:id="rId33"/>
    <p:sldId id="1098" r:id="rId34"/>
    <p:sldId id="1256" r:id="rId35"/>
    <p:sldId id="1243" r:id="rId36"/>
    <p:sldId id="1257" r:id="rId37"/>
    <p:sldId id="1338" r:id="rId38"/>
    <p:sldId id="1335" r:id="rId39"/>
    <p:sldId id="1246" r:id="rId40"/>
    <p:sldId id="1276" r:id="rId41"/>
    <p:sldId id="1248" r:id="rId42"/>
    <p:sldId id="1249" r:id="rId43"/>
    <p:sldId id="1258" r:id="rId44"/>
    <p:sldId id="1250" r:id="rId45"/>
    <p:sldId id="1253" r:id="rId46"/>
    <p:sldId id="1290" r:id="rId47"/>
    <p:sldId id="1341" r:id="rId48"/>
    <p:sldId id="1327" r:id="rId49"/>
    <p:sldId id="1330" r:id="rId50"/>
    <p:sldId id="1331" r:id="rId51"/>
    <p:sldId id="1333" r:id="rId52"/>
    <p:sldId id="1292" r:id="rId53"/>
    <p:sldId id="1293" r:id="rId54"/>
    <p:sldId id="1295" r:id="rId55"/>
    <p:sldId id="1296" r:id="rId56"/>
    <p:sldId id="1297" r:id="rId57"/>
    <p:sldId id="1298" r:id="rId58"/>
    <p:sldId id="1376" r:id="rId59"/>
    <p:sldId id="1377" r:id="rId60"/>
    <p:sldId id="1378" r:id="rId61"/>
    <p:sldId id="1379" r:id="rId62"/>
    <p:sldId id="1380" r:id="rId63"/>
    <p:sldId id="1381" r:id="rId64"/>
    <p:sldId id="1382" r:id="rId65"/>
    <p:sldId id="1383" r:id="rId66"/>
    <p:sldId id="1384" r:id="rId67"/>
    <p:sldId id="1385" r:id="rId68"/>
    <p:sldId id="1154" r:id="rId69"/>
  </p:sldIdLst>
  <p:sldSz cx="9906000" cy="6858000" type="A4"/>
  <p:notesSz cx="6807200" cy="9939338"/>
  <p:defaultTextStyle>
    <a:defPPr>
      <a:defRPr lang="zh-TW"/>
    </a:defPPr>
    <a:lvl1pPr algn="l" rtl="0" fontAlgn="base">
      <a:spcBef>
        <a:spcPct val="0"/>
      </a:spcBef>
      <a:spcAft>
        <a:spcPct val="0"/>
      </a:spcAft>
      <a:defRPr kumimoji="1" b="1" kern="1200">
        <a:solidFill>
          <a:schemeClr val="tx1"/>
        </a:solidFill>
        <a:latin typeface="Times New Roman" pitchFamily="18" charset="0"/>
        <a:ea typeface="新細明體" charset="-120"/>
        <a:cs typeface="+mn-cs"/>
      </a:defRPr>
    </a:lvl1pPr>
    <a:lvl2pPr marL="457200" algn="l" rtl="0" fontAlgn="base">
      <a:spcBef>
        <a:spcPct val="0"/>
      </a:spcBef>
      <a:spcAft>
        <a:spcPct val="0"/>
      </a:spcAft>
      <a:defRPr kumimoji="1" b="1" kern="1200">
        <a:solidFill>
          <a:schemeClr val="tx1"/>
        </a:solidFill>
        <a:latin typeface="Times New Roman" pitchFamily="18" charset="0"/>
        <a:ea typeface="新細明體" charset="-120"/>
        <a:cs typeface="+mn-cs"/>
      </a:defRPr>
    </a:lvl2pPr>
    <a:lvl3pPr marL="914400" algn="l" rtl="0" fontAlgn="base">
      <a:spcBef>
        <a:spcPct val="0"/>
      </a:spcBef>
      <a:spcAft>
        <a:spcPct val="0"/>
      </a:spcAft>
      <a:defRPr kumimoji="1" b="1" kern="1200">
        <a:solidFill>
          <a:schemeClr val="tx1"/>
        </a:solidFill>
        <a:latin typeface="Times New Roman" pitchFamily="18" charset="0"/>
        <a:ea typeface="新細明體" charset="-120"/>
        <a:cs typeface="+mn-cs"/>
      </a:defRPr>
    </a:lvl3pPr>
    <a:lvl4pPr marL="1371600" algn="l" rtl="0" fontAlgn="base">
      <a:spcBef>
        <a:spcPct val="0"/>
      </a:spcBef>
      <a:spcAft>
        <a:spcPct val="0"/>
      </a:spcAft>
      <a:defRPr kumimoji="1" b="1" kern="1200">
        <a:solidFill>
          <a:schemeClr val="tx1"/>
        </a:solidFill>
        <a:latin typeface="Times New Roman" pitchFamily="18" charset="0"/>
        <a:ea typeface="新細明體" charset="-120"/>
        <a:cs typeface="+mn-cs"/>
      </a:defRPr>
    </a:lvl4pPr>
    <a:lvl5pPr marL="1828800" algn="l" rtl="0" fontAlgn="base">
      <a:spcBef>
        <a:spcPct val="0"/>
      </a:spcBef>
      <a:spcAft>
        <a:spcPct val="0"/>
      </a:spcAft>
      <a:defRPr kumimoji="1" b="1" kern="1200">
        <a:solidFill>
          <a:schemeClr val="tx1"/>
        </a:solidFill>
        <a:latin typeface="Times New Roman" pitchFamily="18" charset="0"/>
        <a:ea typeface="新細明體" charset="-120"/>
        <a:cs typeface="+mn-cs"/>
      </a:defRPr>
    </a:lvl5pPr>
    <a:lvl6pPr marL="2286000" algn="l" defTabSz="914400" rtl="0" eaLnBrk="1" latinLnBrk="0" hangingPunct="1">
      <a:defRPr kumimoji="1" b="1" kern="1200">
        <a:solidFill>
          <a:schemeClr val="tx1"/>
        </a:solidFill>
        <a:latin typeface="Times New Roman" pitchFamily="18" charset="0"/>
        <a:ea typeface="新細明體" charset="-120"/>
        <a:cs typeface="+mn-cs"/>
      </a:defRPr>
    </a:lvl6pPr>
    <a:lvl7pPr marL="2743200" algn="l" defTabSz="914400" rtl="0" eaLnBrk="1" latinLnBrk="0" hangingPunct="1">
      <a:defRPr kumimoji="1" b="1" kern="1200">
        <a:solidFill>
          <a:schemeClr val="tx1"/>
        </a:solidFill>
        <a:latin typeface="Times New Roman" pitchFamily="18" charset="0"/>
        <a:ea typeface="新細明體" charset="-120"/>
        <a:cs typeface="+mn-cs"/>
      </a:defRPr>
    </a:lvl7pPr>
    <a:lvl8pPr marL="3200400" algn="l" defTabSz="914400" rtl="0" eaLnBrk="1" latinLnBrk="0" hangingPunct="1">
      <a:defRPr kumimoji="1" b="1" kern="1200">
        <a:solidFill>
          <a:schemeClr val="tx1"/>
        </a:solidFill>
        <a:latin typeface="Times New Roman" pitchFamily="18" charset="0"/>
        <a:ea typeface="新細明體" charset="-120"/>
        <a:cs typeface="+mn-cs"/>
      </a:defRPr>
    </a:lvl8pPr>
    <a:lvl9pPr marL="3657600" algn="l" defTabSz="914400" rtl="0" eaLnBrk="1" latinLnBrk="0" hangingPunct="1">
      <a:defRPr kumimoji="1" b="1" kern="1200">
        <a:solidFill>
          <a:schemeClr val="tx1"/>
        </a:solidFill>
        <a:latin typeface="Times New Roman" pitchFamily="18"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9999FF"/>
    <a:srgbClr val="CCCCFF"/>
    <a:srgbClr val="CC99FF"/>
    <a:srgbClr val="FF7C80"/>
    <a:srgbClr val="0066FF"/>
    <a:srgbClr val="C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31" autoAdjust="0"/>
    <p:restoredTop sz="83630" autoAdjust="0"/>
  </p:normalViewPr>
  <p:slideViewPr>
    <p:cSldViewPr>
      <p:cViewPr varScale="1">
        <p:scale>
          <a:sx n="103" d="100"/>
          <a:sy n="103" d="100"/>
        </p:scale>
        <p:origin x="-102" y="-162"/>
      </p:cViewPr>
      <p:guideLst>
        <p:guide orient="horz" pos="2160"/>
        <p:guide pos="266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846"/>
    </p:cViewPr>
  </p:sorterViewPr>
  <p:notesViewPr>
    <p:cSldViewPr>
      <p:cViewPr varScale="1">
        <p:scale>
          <a:sx n="47" d="100"/>
          <a:sy n="47" d="100"/>
        </p:scale>
        <p:origin x="-1938" y="-96"/>
      </p:cViewPr>
      <p:guideLst>
        <p:guide orient="horz" pos="3131"/>
        <p:guide pos="2144"/>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9.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4130" name="Rectangle 2"/>
          <p:cNvSpPr>
            <a:spLocks noGrp="1" noChangeArrowheads="1"/>
          </p:cNvSpPr>
          <p:nvPr>
            <p:ph type="hdr" sz="quarter"/>
          </p:nvPr>
        </p:nvSpPr>
        <p:spPr bwMode="auto">
          <a:xfrm>
            <a:off x="0" y="0"/>
            <a:ext cx="2949575" cy="498475"/>
          </a:xfrm>
          <a:prstGeom prst="rect">
            <a:avLst/>
          </a:prstGeom>
          <a:noFill/>
          <a:ln w="9525">
            <a:noFill/>
            <a:miter lim="800000"/>
            <a:headEnd/>
            <a:tailEnd/>
          </a:ln>
          <a:effectLst/>
        </p:spPr>
        <p:txBody>
          <a:bodyPr vert="horz" wrap="square" lIns="91548" tIns="45777" rIns="91548" bIns="45777" numCol="1" anchor="t" anchorCtr="0" compatLnSpc="1">
            <a:prstTxWarp prst="textNoShape">
              <a:avLst/>
            </a:prstTxWarp>
          </a:bodyPr>
          <a:lstStyle>
            <a:lvl1pPr algn="l" defTabSz="915988">
              <a:defRPr sz="1200" b="0">
                <a:ea typeface="標楷體" pitchFamily="65" charset="-120"/>
              </a:defRPr>
            </a:lvl1pPr>
          </a:lstStyle>
          <a:p>
            <a:pPr>
              <a:defRPr/>
            </a:pPr>
            <a:endParaRPr lang="en-US" altLang="zh-TW"/>
          </a:p>
        </p:txBody>
      </p:sp>
      <p:sp>
        <p:nvSpPr>
          <p:cNvPr id="304131" name="Rectangle 3"/>
          <p:cNvSpPr>
            <a:spLocks noGrp="1" noChangeArrowheads="1"/>
          </p:cNvSpPr>
          <p:nvPr>
            <p:ph type="dt" sz="quarter" idx="1"/>
          </p:nvPr>
        </p:nvSpPr>
        <p:spPr bwMode="auto">
          <a:xfrm>
            <a:off x="3856038" y="0"/>
            <a:ext cx="2949575" cy="498475"/>
          </a:xfrm>
          <a:prstGeom prst="rect">
            <a:avLst/>
          </a:prstGeom>
          <a:noFill/>
          <a:ln w="9525">
            <a:noFill/>
            <a:miter lim="800000"/>
            <a:headEnd/>
            <a:tailEnd/>
          </a:ln>
          <a:effectLst/>
        </p:spPr>
        <p:txBody>
          <a:bodyPr vert="horz" wrap="square" lIns="91548" tIns="45777" rIns="91548" bIns="45777" numCol="1" anchor="t" anchorCtr="0" compatLnSpc="1">
            <a:prstTxWarp prst="textNoShape">
              <a:avLst/>
            </a:prstTxWarp>
          </a:bodyPr>
          <a:lstStyle>
            <a:lvl1pPr algn="r" defTabSz="915988">
              <a:defRPr sz="1200" b="0">
                <a:ea typeface="標楷體" pitchFamily="65" charset="-120"/>
              </a:defRPr>
            </a:lvl1pPr>
          </a:lstStyle>
          <a:p>
            <a:pPr>
              <a:defRPr/>
            </a:pPr>
            <a:fld id="{802C8C58-3C34-4459-ACA1-6740486CFC2B}" type="datetimeFigureOut">
              <a:rPr lang="en-US" altLang="zh-TW"/>
              <a:pPr>
                <a:defRPr/>
              </a:pPr>
              <a:t>2/25/2013</a:t>
            </a:fld>
            <a:endParaRPr lang="en-US" altLang="zh-TW"/>
          </a:p>
        </p:txBody>
      </p:sp>
      <p:sp>
        <p:nvSpPr>
          <p:cNvPr id="304132" name="Rectangle 4"/>
          <p:cNvSpPr>
            <a:spLocks noGrp="1" noChangeArrowheads="1"/>
          </p:cNvSpPr>
          <p:nvPr>
            <p:ph type="ftr" sz="quarter" idx="2"/>
          </p:nvPr>
        </p:nvSpPr>
        <p:spPr bwMode="auto">
          <a:xfrm>
            <a:off x="0" y="9439275"/>
            <a:ext cx="2949575" cy="498475"/>
          </a:xfrm>
          <a:prstGeom prst="rect">
            <a:avLst/>
          </a:prstGeom>
          <a:noFill/>
          <a:ln w="9525">
            <a:noFill/>
            <a:miter lim="800000"/>
            <a:headEnd/>
            <a:tailEnd/>
          </a:ln>
          <a:effectLst/>
        </p:spPr>
        <p:txBody>
          <a:bodyPr vert="horz" wrap="square" lIns="91548" tIns="45777" rIns="91548" bIns="45777" numCol="1" anchor="b" anchorCtr="0" compatLnSpc="1">
            <a:prstTxWarp prst="textNoShape">
              <a:avLst/>
            </a:prstTxWarp>
          </a:bodyPr>
          <a:lstStyle>
            <a:lvl1pPr algn="l" defTabSz="915988">
              <a:defRPr sz="1200" b="0">
                <a:ea typeface="標楷體" pitchFamily="65" charset="-120"/>
              </a:defRPr>
            </a:lvl1pPr>
          </a:lstStyle>
          <a:p>
            <a:pPr>
              <a:defRPr/>
            </a:pPr>
            <a:endParaRPr lang="en-US" altLang="zh-TW"/>
          </a:p>
        </p:txBody>
      </p:sp>
      <p:sp>
        <p:nvSpPr>
          <p:cNvPr id="304133" name="Rectangle 5"/>
          <p:cNvSpPr>
            <a:spLocks noGrp="1" noChangeArrowheads="1"/>
          </p:cNvSpPr>
          <p:nvPr>
            <p:ph type="sldNum" sz="quarter" idx="3"/>
          </p:nvPr>
        </p:nvSpPr>
        <p:spPr bwMode="auto">
          <a:xfrm>
            <a:off x="3856038" y="9439275"/>
            <a:ext cx="2949575" cy="498475"/>
          </a:xfrm>
          <a:prstGeom prst="rect">
            <a:avLst/>
          </a:prstGeom>
          <a:noFill/>
          <a:ln w="9525">
            <a:noFill/>
            <a:miter lim="800000"/>
            <a:headEnd/>
            <a:tailEnd/>
          </a:ln>
          <a:effectLst/>
        </p:spPr>
        <p:txBody>
          <a:bodyPr vert="horz" wrap="square" lIns="91548" tIns="45777" rIns="91548" bIns="45777" numCol="1" anchor="b" anchorCtr="0" compatLnSpc="1">
            <a:prstTxWarp prst="textNoShape">
              <a:avLst/>
            </a:prstTxWarp>
          </a:bodyPr>
          <a:lstStyle>
            <a:lvl1pPr algn="r" defTabSz="915988">
              <a:defRPr sz="1200" b="0">
                <a:ea typeface="標楷體" pitchFamily="65" charset="-120"/>
              </a:defRPr>
            </a:lvl1pPr>
          </a:lstStyle>
          <a:p>
            <a:pPr>
              <a:defRPr/>
            </a:pPr>
            <a:fld id="{B504CCD3-60F6-433C-B973-2BE8E7F98639}"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9575" cy="498475"/>
          </a:xfrm>
          <a:prstGeom prst="rect">
            <a:avLst/>
          </a:prstGeom>
          <a:noFill/>
          <a:ln w="9525">
            <a:noFill/>
            <a:miter lim="800000"/>
            <a:headEnd/>
            <a:tailEnd/>
          </a:ln>
          <a:effectLst/>
        </p:spPr>
        <p:txBody>
          <a:bodyPr vert="horz" wrap="square" lIns="95600" tIns="47800" rIns="95600" bIns="47800" numCol="1" anchor="t" anchorCtr="0" compatLnSpc="1">
            <a:prstTxWarp prst="textNoShape">
              <a:avLst/>
            </a:prstTxWarp>
          </a:bodyPr>
          <a:lstStyle>
            <a:lvl1pPr algn="l" defTabSz="957263">
              <a:defRPr sz="1200" b="0">
                <a:ea typeface="標楷體" pitchFamily="65" charset="-120"/>
              </a:defRPr>
            </a:lvl1pPr>
          </a:lstStyle>
          <a:p>
            <a:pPr>
              <a:defRPr/>
            </a:pPr>
            <a:endParaRPr lang="en-US" altLang="zh-TW"/>
          </a:p>
        </p:txBody>
      </p:sp>
      <p:sp>
        <p:nvSpPr>
          <p:cNvPr id="4099" name="Rectangle 3"/>
          <p:cNvSpPr>
            <a:spLocks noGrp="1" noChangeArrowheads="1"/>
          </p:cNvSpPr>
          <p:nvPr>
            <p:ph type="dt" idx="1"/>
          </p:nvPr>
        </p:nvSpPr>
        <p:spPr bwMode="auto">
          <a:xfrm>
            <a:off x="3856038" y="0"/>
            <a:ext cx="2949575" cy="498475"/>
          </a:xfrm>
          <a:prstGeom prst="rect">
            <a:avLst/>
          </a:prstGeom>
          <a:noFill/>
          <a:ln w="9525">
            <a:noFill/>
            <a:miter lim="800000"/>
            <a:headEnd/>
            <a:tailEnd/>
          </a:ln>
          <a:effectLst/>
        </p:spPr>
        <p:txBody>
          <a:bodyPr vert="horz" wrap="square" lIns="95600" tIns="47800" rIns="95600" bIns="47800" numCol="1" anchor="t" anchorCtr="0" compatLnSpc="1">
            <a:prstTxWarp prst="textNoShape">
              <a:avLst/>
            </a:prstTxWarp>
          </a:bodyPr>
          <a:lstStyle>
            <a:lvl1pPr algn="r" defTabSz="957263">
              <a:defRPr sz="1200" b="0">
                <a:ea typeface="標楷體" pitchFamily="65" charset="-120"/>
              </a:defRPr>
            </a:lvl1pPr>
          </a:lstStyle>
          <a:p>
            <a:pPr>
              <a:defRPr/>
            </a:pPr>
            <a:fld id="{66CA1657-B7BB-43F4-A2A8-233494E41D64}" type="datetimeFigureOut">
              <a:rPr lang="en-US" altLang="zh-TW"/>
              <a:pPr>
                <a:defRPr/>
              </a:pPr>
              <a:t>2/25/2013</a:t>
            </a:fld>
            <a:endParaRPr lang="en-US" altLang="zh-TW"/>
          </a:p>
        </p:txBody>
      </p:sp>
      <p:sp>
        <p:nvSpPr>
          <p:cNvPr id="44036" name="Rectangle 4"/>
          <p:cNvSpPr>
            <a:spLocks noGrp="1" noRot="1" noChangeAspect="1" noChangeArrowheads="1" noTextEdit="1"/>
          </p:cNvSpPr>
          <p:nvPr>
            <p:ph type="sldImg" idx="2"/>
          </p:nvPr>
        </p:nvSpPr>
        <p:spPr bwMode="auto">
          <a:xfrm>
            <a:off x="711200" y="746125"/>
            <a:ext cx="5384800" cy="372745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81038" y="4721225"/>
            <a:ext cx="5445125" cy="4471988"/>
          </a:xfrm>
          <a:prstGeom prst="rect">
            <a:avLst/>
          </a:prstGeom>
          <a:noFill/>
          <a:ln w="9525">
            <a:noFill/>
            <a:miter lim="800000"/>
            <a:headEnd/>
            <a:tailEnd/>
          </a:ln>
          <a:effectLst/>
        </p:spPr>
        <p:txBody>
          <a:bodyPr vert="horz" wrap="square" lIns="95600" tIns="47800" rIns="95600" bIns="47800"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4102" name="Rectangle 6"/>
          <p:cNvSpPr>
            <a:spLocks noGrp="1" noChangeArrowheads="1"/>
          </p:cNvSpPr>
          <p:nvPr>
            <p:ph type="ftr" sz="quarter" idx="4"/>
          </p:nvPr>
        </p:nvSpPr>
        <p:spPr bwMode="auto">
          <a:xfrm>
            <a:off x="0" y="9439275"/>
            <a:ext cx="2949575" cy="498475"/>
          </a:xfrm>
          <a:prstGeom prst="rect">
            <a:avLst/>
          </a:prstGeom>
          <a:noFill/>
          <a:ln w="9525">
            <a:noFill/>
            <a:miter lim="800000"/>
            <a:headEnd/>
            <a:tailEnd/>
          </a:ln>
          <a:effectLst/>
        </p:spPr>
        <p:txBody>
          <a:bodyPr vert="horz" wrap="square" lIns="95600" tIns="47800" rIns="95600" bIns="47800" numCol="1" anchor="b" anchorCtr="0" compatLnSpc="1">
            <a:prstTxWarp prst="textNoShape">
              <a:avLst/>
            </a:prstTxWarp>
          </a:bodyPr>
          <a:lstStyle>
            <a:lvl1pPr algn="l" defTabSz="957263">
              <a:defRPr sz="1200" b="0">
                <a:ea typeface="標楷體" pitchFamily="65" charset="-120"/>
              </a:defRPr>
            </a:lvl1pPr>
          </a:lstStyle>
          <a:p>
            <a:pPr>
              <a:defRPr/>
            </a:pPr>
            <a:endParaRPr lang="en-US" altLang="zh-TW"/>
          </a:p>
        </p:txBody>
      </p:sp>
      <p:sp>
        <p:nvSpPr>
          <p:cNvPr id="4103" name="Rectangle 7"/>
          <p:cNvSpPr>
            <a:spLocks noGrp="1" noChangeArrowheads="1"/>
          </p:cNvSpPr>
          <p:nvPr>
            <p:ph type="sldNum" sz="quarter" idx="5"/>
          </p:nvPr>
        </p:nvSpPr>
        <p:spPr bwMode="auto">
          <a:xfrm>
            <a:off x="3856038" y="9439275"/>
            <a:ext cx="2949575" cy="498475"/>
          </a:xfrm>
          <a:prstGeom prst="rect">
            <a:avLst/>
          </a:prstGeom>
          <a:noFill/>
          <a:ln w="9525">
            <a:noFill/>
            <a:miter lim="800000"/>
            <a:headEnd/>
            <a:tailEnd/>
          </a:ln>
          <a:effectLst/>
        </p:spPr>
        <p:txBody>
          <a:bodyPr vert="horz" wrap="square" lIns="95600" tIns="47800" rIns="95600" bIns="47800" numCol="1" anchor="b" anchorCtr="0" compatLnSpc="1">
            <a:prstTxWarp prst="textNoShape">
              <a:avLst/>
            </a:prstTxWarp>
          </a:bodyPr>
          <a:lstStyle>
            <a:lvl1pPr algn="r" defTabSz="957263">
              <a:defRPr sz="1200" b="0">
                <a:ea typeface="標楷體" pitchFamily="65" charset="-120"/>
              </a:defRPr>
            </a:lvl1pPr>
          </a:lstStyle>
          <a:p>
            <a:pPr>
              <a:defRPr/>
            </a:pPr>
            <a:fld id="{009EB235-313F-483B-8BA1-5564A1F80AD8}"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E1AE8362-5A94-4091-94A5-960E8FC2EBD1}" type="slidenum">
              <a:rPr lang="en-US" altLang="zh-TW" smtClean="0"/>
              <a:pPr/>
              <a:t>0</a:t>
            </a:fld>
            <a:endParaRPr lang="en-US" altLang="zh-TW" smtClean="0"/>
          </a:p>
        </p:txBody>
      </p:sp>
      <p:sp>
        <p:nvSpPr>
          <p:cNvPr id="45059" name="Rectangle 7"/>
          <p:cNvSpPr txBox="1">
            <a:spLocks noGrp="1" noChangeArrowheads="1"/>
          </p:cNvSpPr>
          <p:nvPr/>
        </p:nvSpPr>
        <p:spPr bwMode="auto">
          <a:xfrm>
            <a:off x="3856038" y="9439275"/>
            <a:ext cx="2949575" cy="498475"/>
          </a:xfrm>
          <a:prstGeom prst="rect">
            <a:avLst/>
          </a:prstGeom>
          <a:noFill/>
          <a:ln w="9525">
            <a:noFill/>
            <a:miter lim="800000"/>
            <a:headEnd/>
            <a:tailEnd/>
          </a:ln>
        </p:spPr>
        <p:txBody>
          <a:bodyPr lIns="95600" tIns="47800" rIns="95600" bIns="47800" anchor="b"/>
          <a:lstStyle/>
          <a:p>
            <a:pPr algn="r" defTabSz="957263"/>
            <a:fld id="{770BA5BD-E66F-464A-B33A-2DAB95543E14}" type="slidenum">
              <a:rPr lang="en-US" altLang="zh-TW" sz="1200" b="0">
                <a:ea typeface="標楷體" pitchFamily="65" charset="-120"/>
              </a:rPr>
              <a:pPr algn="r" defTabSz="957263"/>
              <a:t>0</a:t>
            </a:fld>
            <a:endParaRPr lang="en-US" altLang="zh-TW" sz="1200" b="0">
              <a:ea typeface="標楷體" pitchFamily="65" charset="-120"/>
            </a:endParaRPr>
          </a:p>
        </p:txBody>
      </p:sp>
      <p:sp>
        <p:nvSpPr>
          <p:cNvPr id="45060" name="Rectangle 2"/>
          <p:cNvSpPr>
            <a:spLocks noGrp="1" noRot="1" noChangeAspect="1" noChangeArrowheads="1" noTextEdit="1"/>
          </p:cNvSpPr>
          <p:nvPr>
            <p:ph type="sldImg"/>
          </p:nvPr>
        </p:nvSpPr>
        <p:spPr>
          <a:ln/>
        </p:spPr>
      </p:sp>
      <p:sp>
        <p:nvSpPr>
          <p:cNvPr id="45061" name="Rectangle 3"/>
          <p:cNvSpPr>
            <a:spLocks noGrp="1" noChangeArrowheads="1"/>
          </p:cNvSpPr>
          <p:nvPr>
            <p:ph type="body" idx="1"/>
          </p:nvPr>
        </p:nvSpPr>
        <p:spPr>
          <a:noFill/>
          <a:ln/>
        </p:spPr>
        <p:txBody>
          <a:bodyPr/>
          <a:lstStyle/>
          <a:p>
            <a:pPr eaLnBrk="1" hangingPunct="1"/>
            <a:endParaRPr lang="zh-TW" altLang="zh-TW"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39CF0D69-538C-4EDA-AC77-80CB29342049}" type="slidenum">
              <a:rPr lang="zh-TW" altLang="en-US" smtClean="0">
                <a:ea typeface="新細明體" charset="-120"/>
              </a:rPr>
              <a:pPr/>
              <a:t>57</a:t>
            </a:fld>
            <a:endParaRPr lang="en-US" altLang="zh-TW" smtClean="0">
              <a:ea typeface="新細明體" charset="-120"/>
            </a:endParaRPr>
          </a:p>
        </p:txBody>
      </p:sp>
      <p:sp>
        <p:nvSpPr>
          <p:cNvPr id="45059" name="Rectangle 2"/>
          <p:cNvSpPr>
            <a:spLocks noGrp="1" noRot="1" noChangeAspect="1" noChangeArrowheads="1" noTextEdit="1"/>
          </p:cNvSpPr>
          <p:nvPr>
            <p:ph type="sldImg"/>
          </p:nvPr>
        </p:nvSpPr>
        <p:spPr>
          <a:xfrm>
            <a:off x="747713" y="782638"/>
            <a:ext cx="5326062" cy="3689350"/>
          </a:xfrm>
          <a:solidFill>
            <a:srgbClr val="FFFFFF"/>
          </a:solidFill>
          <a:ln/>
        </p:spPr>
      </p:sp>
      <p:sp>
        <p:nvSpPr>
          <p:cNvPr id="45060" name="Rectangle 3"/>
          <p:cNvSpPr>
            <a:spLocks noGrp="1" noChangeArrowheads="1"/>
          </p:cNvSpPr>
          <p:nvPr>
            <p:ph type="body" idx="1"/>
          </p:nvPr>
        </p:nvSpPr>
        <p:spPr>
          <a:solidFill>
            <a:srgbClr val="FFFFFF"/>
          </a:solidFill>
          <a:ln>
            <a:solidFill>
              <a:srgbClr val="000000"/>
            </a:solidFill>
          </a:ln>
        </p:spPr>
        <p:txBody>
          <a:bodyPr lIns="91449" tIns="45725" rIns="91449" bIns="45725"/>
          <a:lstStyle/>
          <a:p>
            <a:pPr eaLnBrk="1" hangingPunct="1"/>
            <a:endParaRPr lang="zh-TW" altLang="en-US" smtClean="0">
              <a:ea typeface="新細明體" charset="-12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742950" y="2130425"/>
            <a:ext cx="84201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5" name="Rectangle 6"/>
          <p:cNvSpPr>
            <a:spLocks noGrp="1" noChangeArrowheads="1"/>
          </p:cNvSpPr>
          <p:nvPr>
            <p:ph type="sldNum" sz="quarter" idx="11"/>
          </p:nvPr>
        </p:nvSpPr>
        <p:spPr>
          <a:ln/>
        </p:spPr>
        <p:txBody>
          <a:bodyPr/>
          <a:lstStyle>
            <a:lvl1pPr>
              <a:defRPr/>
            </a:lvl1pPr>
          </a:lstStyle>
          <a:p>
            <a:pPr>
              <a:defRPr/>
            </a:pPr>
            <a:fld id="{A317971D-CBD2-4C14-8B36-2E097D642509}" type="slidenum">
              <a:rPr lang="en-US" altLang="zh-TW"/>
              <a:pPr>
                <a:defRPr/>
              </a:pPr>
              <a:t>‹#›</a:t>
            </a:fld>
            <a:endParaRPr lang="en-US" altLang="zh-TW"/>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5" name="Rectangle 6"/>
          <p:cNvSpPr>
            <a:spLocks noGrp="1" noChangeArrowheads="1"/>
          </p:cNvSpPr>
          <p:nvPr>
            <p:ph type="sldNum" sz="quarter" idx="11"/>
          </p:nvPr>
        </p:nvSpPr>
        <p:spPr>
          <a:ln/>
        </p:spPr>
        <p:txBody>
          <a:bodyPr/>
          <a:lstStyle>
            <a:lvl1pPr>
              <a:defRPr/>
            </a:lvl1pPr>
          </a:lstStyle>
          <a:p>
            <a:pPr>
              <a:defRPr/>
            </a:pPr>
            <a:fld id="{2602F3A4-D1EF-40A2-AF11-16BAEA4BD71B}" type="slidenum">
              <a:rPr lang="en-US" altLang="zh-TW"/>
              <a:pPr>
                <a:defRPr/>
              </a:pPr>
              <a:t>‹#›</a:t>
            </a:fld>
            <a:endParaRPr lang="en-US" altLang="zh-TW"/>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82638" y="4406900"/>
            <a:ext cx="84201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5" name="Rectangle 6"/>
          <p:cNvSpPr>
            <a:spLocks noGrp="1" noChangeArrowheads="1"/>
          </p:cNvSpPr>
          <p:nvPr>
            <p:ph type="sldNum" sz="quarter" idx="11"/>
          </p:nvPr>
        </p:nvSpPr>
        <p:spPr>
          <a:ln/>
        </p:spPr>
        <p:txBody>
          <a:bodyPr/>
          <a:lstStyle>
            <a:lvl1pPr>
              <a:defRPr/>
            </a:lvl1pPr>
          </a:lstStyle>
          <a:p>
            <a:pPr>
              <a:defRPr/>
            </a:pPr>
            <a:fld id="{AD89B5A3-5FE1-4D3D-8010-0FD926A0C4CC}" type="slidenum">
              <a:rPr lang="en-US" altLang="zh-TW"/>
              <a:pPr>
                <a:defRPr/>
              </a:pPr>
              <a:t>‹#›</a:t>
            </a:fld>
            <a:endParaRPr lang="en-US" altLang="zh-TW"/>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344488" y="1557338"/>
            <a:ext cx="4556125"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053013" y="1557338"/>
            <a:ext cx="4556125"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6" name="Rectangle 6"/>
          <p:cNvSpPr>
            <a:spLocks noGrp="1" noChangeArrowheads="1"/>
          </p:cNvSpPr>
          <p:nvPr>
            <p:ph type="sldNum" sz="quarter" idx="11"/>
          </p:nvPr>
        </p:nvSpPr>
        <p:spPr>
          <a:ln/>
        </p:spPr>
        <p:txBody>
          <a:bodyPr/>
          <a:lstStyle>
            <a:lvl1pPr>
              <a:defRPr/>
            </a:lvl1pPr>
          </a:lstStyle>
          <a:p>
            <a:pPr>
              <a:defRPr/>
            </a:pPr>
            <a:fld id="{426120CF-885E-456B-A142-6D5350369B63}" type="slidenum">
              <a:rPr lang="en-US" altLang="zh-TW"/>
              <a:pPr>
                <a:defRPr/>
              </a:pPr>
              <a:t>‹#›</a:t>
            </a:fld>
            <a:endParaRPr lang="en-US" altLang="zh-TW"/>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95300" y="274638"/>
            <a:ext cx="89154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8" name="Rectangle 6"/>
          <p:cNvSpPr>
            <a:spLocks noGrp="1" noChangeArrowheads="1"/>
          </p:cNvSpPr>
          <p:nvPr>
            <p:ph type="sldNum" sz="quarter" idx="11"/>
          </p:nvPr>
        </p:nvSpPr>
        <p:spPr>
          <a:ln/>
        </p:spPr>
        <p:txBody>
          <a:bodyPr/>
          <a:lstStyle>
            <a:lvl1pPr>
              <a:defRPr/>
            </a:lvl1pPr>
          </a:lstStyle>
          <a:p>
            <a:pPr>
              <a:defRPr/>
            </a:pPr>
            <a:fld id="{E08E3720-8AFB-4DCF-9C09-ED0B41488D28}" type="slidenum">
              <a:rPr lang="en-US" altLang="zh-TW"/>
              <a:pPr>
                <a:defRPr/>
              </a:pPr>
              <a:t>‹#›</a:t>
            </a:fld>
            <a:endParaRPr lang="en-US" altLang="zh-TW"/>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4" name="Rectangle 6"/>
          <p:cNvSpPr>
            <a:spLocks noGrp="1" noChangeArrowheads="1"/>
          </p:cNvSpPr>
          <p:nvPr>
            <p:ph type="sldNum" sz="quarter" idx="11"/>
          </p:nvPr>
        </p:nvSpPr>
        <p:spPr>
          <a:ln/>
        </p:spPr>
        <p:txBody>
          <a:bodyPr/>
          <a:lstStyle>
            <a:lvl1pPr>
              <a:defRPr/>
            </a:lvl1pPr>
          </a:lstStyle>
          <a:p>
            <a:pPr>
              <a:defRPr/>
            </a:pPr>
            <a:fld id="{193795B3-2B2A-4D2F-91E8-21DC9CA44F86}" type="slidenum">
              <a:rPr lang="en-US" altLang="zh-TW"/>
              <a:pPr>
                <a:defRPr/>
              </a:pPr>
              <a:t>‹#›</a:t>
            </a:fld>
            <a:endParaRPr lang="en-US" altLang="zh-TW"/>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3" name="Rectangle 6"/>
          <p:cNvSpPr>
            <a:spLocks noGrp="1" noChangeArrowheads="1"/>
          </p:cNvSpPr>
          <p:nvPr>
            <p:ph type="sldNum" sz="quarter" idx="11"/>
          </p:nvPr>
        </p:nvSpPr>
        <p:spPr>
          <a:ln/>
        </p:spPr>
        <p:txBody>
          <a:bodyPr/>
          <a:lstStyle>
            <a:lvl1pPr>
              <a:defRPr/>
            </a:lvl1pPr>
          </a:lstStyle>
          <a:p>
            <a:pPr>
              <a:defRPr/>
            </a:pPr>
            <a:fld id="{899185D4-4AC2-414D-B657-254D702D9D94}" type="slidenum">
              <a:rPr lang="en-US" altLang="zh-TW"/>
              <a:pPr>
                <a:defRPr/>
              </a:pPr>
              <a:t>‹#›</a:t>
            </a:fld>
            <a:endParaRPr lang="en-US" altLang="zh-TW"/>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95300" y="273050"/>
            <a:ext cx="3259138"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6" name="Rectangle 6"/>
          <p:cNvSpPr>
            <a:spLocks noGrp="1" noChangeArrowheads="1"/>
          </p:cNvSpPr>
          <p:nvPr>
            <p:ph type="sldNum" sz="quarter" idx="11"/>
          </p:nvPr>
        </p:nvSpPr>
        <p:spPr>
          <a:ln/>
        </p:spPr>
        <p:txBody>
          <a:bodyPr/>
          <a:lstStyle>
            <a:lvl1pPr>
              <a:defRPr/>
            </a:lvl1pPr>
          </a:lstStyle>
          <a:p>
            <a:pPr>
              <a:defRPr/>
            </a:pPr>
            <a:fld id="{892E9D6A-ECAF-47D3-B2EC-3B0EE0B659B7}" type="slidenum">
              <a:rPr lang="en-US" altLang="zh-TW"/>
              <a:pPr>
                <a:defRPr/>
              </a:pPr>
              <a:t>‹#›</a:t>
            </a:fld>
            <a:endParaRPr lang="en-US" altLang="zh-TW"/>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941513" y="4800600"/>
            <a:ext cx="59436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6" name="Rectangle 6"/>
          <p:cNvSpPr>
            <a:spLocks noGrp="1" noChangeArrowheads="1"/>
          </p:cNvSpPr>
          <p:nvPr>
            <p:ph type="sldNum" sz="quarter" idx="11"/>
          </p:nvPr>
        </p:nvSpPr>
        <p:spPr>
          <a:ln/>
        </p:spPr>
        <p:txBody>
          <a:bodyPr/>
          <a:lstStyle>
            <a:lvl1pPr>
              <a:defRPr/>
            </a:lvl1pPr>
          </a:lstStyle>
          <a:p>
            <a:pPr>
              <a:defRPr/>
            </a:pPr>
            <a:fld id="{5400A50E-BD09-4AEE-9C4B-D3F7A531D473}" type="slidenum">
              <a:rPr lang="en-US" altLang="zh-TW"/>
              <a:pPr>
                <a:defRPr/>
              </a:pPr>
              <a:t>‹#›</a:t>
            </a:fld>
            <a:endParaRPr lang="en-US" altLang="zh-TW"/>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5" name="Rectangle 6"/>
          <p:cNvSpPr>
            <a:spLocks noGrp="1" noChangeArrowheads="1"/>
          </p:cNvSpPr>
          <p:nvPr>
            <p:ph type="sldNum" sz="quarter" idx="11"/>
          </p:nvPr>
        </p:nvSpPr>
        <p:spPr>
          <a:ln/>
        </p:spPr>
        <p:txBody>
          <a:bodyPr/>
          <a:lstStyle>
            <a:lvl1pPr>
              <a:defRPr/>
            </a:lvl1pPr>
          </a:lstStyle>
          <a:p>
            <a:pPr>
              <a:defRPr/>
            </a:pPr>
            <a:fld id="{8FE5044A-9A7C-4383-B319-E666EEAB5893}" type="slidenum">
              <a:rPr lang="en-US" altLang="zh-TW"/>
              <a:pPr>
                <a:defRPr/>
              </a:pPr>
              <a:t>‹#›</a:t>
            </a:fld>
            <a:endParaRPr lang="en-US" altLang="zh-TW"/>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312025" y="260350"/>
            <a:ext cx="2320925" cy="59055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344488" y="260350"/>
            <a:ext cx="6815137" cy="59055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5" name="Rectangle 6"/>
          <p:cNvSpPr>
            <a:spLocks noGrp="1" noChangeArrowheads="1"/>
          </p:cNvSpPr>
          <p:nvPr>
            <p:ph type="sldNum" sz="quarter" idx="11"/>
          </p:nvPr>
        </p:nvSpPr>
        <p:spPr>
          <a:ln/>
        </p:spPr>
        <p:txBody>
          <a:bodyPr/>
          <a:lstStyle>
            <a:lvl1pPr>
              <a:defRPr/>
            </a:lvl1pPr>
          </a:lstStyle>
          <a:p>
            <a:pPr>
              <a:defRPr/>
            </a:pPr>
            <a:fld id="{6DF98FD2-CC8C-4FB6-A272-B518A3549814}" type="slidenum">
              <a:rPr lang="en-US" altLang="zh-TW"/>
              <a:pPr>
                <a:defRPr/>
              </a:pPr>
              <a:t>‹#›</a:t>
            </a:fld>
            <a:endParaRPr lang="en-US" altLang="zh-TW"/>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標題，1 個大物件與 2 個小物件">
    <p:spTree>
      <p:nvGrpSpPr>
        <p:cNvPr id="1" name=""/>
        <p:cNvGrpSpPr/>
        <p:nvPr/>
      </p:nvGrpSpPr>
      <p:grpSpPr>
        <a:xfrm>
          <a:off x="0" y="0"/>
          <a:ext cx="0" cy="0"/>
          <a:chOff x="0" y="0"/>
          <a:chExt cx="0" cy="0"/>
        </a:xfrm>
      </p:grpSpPr>
      <p:sp>
        <p:nvSpPr>
          <p:cNvPr id="2" name="標題 1"/>
          <p:cNvSpPr>
            <a:spLocks noGrp="1"/>
          </p:cNvSpPr>
          <p:nvPr>
            <p:ph type="title"/>
          </p:nvPr>
        </p:nvSpPr>
        <p:spPr>
          <a:xfrm>
            <a:off x="344488" y="260350"/>
            <a:ext cx="9288462" cy="915988"/>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344488" y="1557338"/>
            <a:ext cx="4556125" cy="460851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053013" y="1557338"/>
            <a:ext cx="4556125" cy="222726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053013" y="3937000"/>
            <a:ext cx="4556125" cy="222885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7" name="Rectangle 6"/>
          <p:cNvSpPr>
            <a:spLocks noGrp="1" noChangeArrowheads="1"/>
          </p:cNvSpPr>
          <p:nvPr>
            <p:ph type="sldNum" sz="quarter" idx="11"/>
          </p:nvPr>
        </p:nvSpPr>
        <p:spPr>
          <a:ln/>
        </p:spPr>
        <p:txBody>
          <a:bodyPr/>
          <a:lstStyle>
            <a:lvl1pPr>
              <a:defRPr/>
            </a:lvl1pPr>
          </a:lstStyle>
          <a:p>
            <a:pPr>
              <a:defRPr/>
            </a:pPr>
            <a:fld id="{52B64FF4-9851-4882-8196-21592F79B68A}" type="slidenum">
              <a:rPr lang="en-US" altLang="zh-TW"/>
              <a:pPr>
                <a:defRPr/>
              </a:pPr>
              <a:t>‹#›</a:t>
            </a:fld>
            <a:endParaRPr lang="en-US" altLang="zh-TW"/>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344488" y="260350"/>
            <a:ext cx="9288462" cy="915988"/>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344488" y="1557338"/>
            <a:ext cx="9264650" cy="4608512"/>
          </a:xfrm>
        </p:spPr>
        <p:txBody>
          <a:bodyPr/>
          <a:lstStyle/>
          <a:p>
            <a:pPr lvl="0"/>
            <a:endParaRPr lang="zh-TW" altLang="en-US" noProof="0" smtClean="0"/>
          </a:p>
        </p:txBody>
      </p:sp>
      <p:sp>
        <p:nvSpPr>
          <p:cNvPr id="4" name="Rectangle 5"/>
          <p:cNvSpPr>
            <a:spLocks noGrp="1" noChangeArrowheads="1"/>
          </p:cNvSpPr>
          <p:nvPr>
            <p:ph type="ftr" sz="quarter" idx="10"/>
          </p:nvPr>
        </p:nvSpPr>
        <p:spPr>
          <a:ln/>
        </p:spPr>
        <p:txBody>
          <a:bodyPr/>
          <a:lstStyle>
            <a:lvl1pPr>
              <a:defRPr/>
            </a:lvl1pPr>
          </a:lstStyle>
          <a:p>
            <a:pPr>
              <a:defRPr/>
            </a:pPr>
            <a:endParaRPr lang="zh-TW" altLang="zh-TW"/>
          </a:p>
        </p:txBody>
      </p:sp>
      <p:sp>
        <p:nvSpPr>
          <p:cNvPr id="5" name="Rectangle 6"/>
          <p:cNvSpPr>
            <a:spLocks noGrp="1" noChangeArrowheads="1"/>
          </p:cNvSpPr>
          <p:nvPr>
            <p:ph type="sldNum" sz="quarter" idx="11"/>
          </p:nvPr>
        </p:nvSpPr>
        <p:spPr>
          <a:ln/>
        </p:spPr>
        <p:txBody>
          <a:bodyPr/>
          <a:lstStyle>
            <a:lvl1pPr>
              <a:defRPr/>
            </a:lvl1pPr>
          </a:lstStyle>
          <a:p>
            <a:pPr>
              <a:defRPr/>
            </a:pPr>
            <a:fld id="{A8B6FC34-DB35-4716-B1B4-34250A4387D9}" type="slidenum">
              <a:rPr lang="en-US" altLang="zh-TW"/>
              <a:pPr>
                <a:defRPr/>
              </a:pPr>
              <a:t>‹#›</a:t>
            </a:fld>
            <a:endParaRPr lang="en-US" altLang="zh-TW"/>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495300" y="533400"/>
            <a:ext cx="8915400"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495300" y="1828800"/>
            <a:ext cx="8915400" cy="4302125"/>
          </a:xfrm>
        </p:spPr>
        <p:txBody>
          <a:bodyPr/>
          <a:lstStyle/>
          <a:p>
            <a:pPr lvl="0"/>
            <a:endParaRPr lang="zh-TW" altLang="en-US" noProof="0" smtClean="0"/>
          </a:p>
        </p:txBody>
      </p:sp>
      <p:sp>
        <p:nvSpPr>
          <p:cNvPr id="4" name="Rectangle 4"/>
          <p:cNvSpPr>
            <a:spLocks noGrp="1" noChangeArrowheads="1"/>
          </p:cNvSpPr>
          <p:nvPr>
            <p:ph type="dt" sz="half" idx="10"/>
          </p:nvPr>
        </p:nvSpPr>
        <p:spPr>
          <a:xfrm>
            <a:off x="495300" y="6248400"/>
            <a:ext cx="1816100" cy="457200"/>
          </a:xfrm>
          <a:prstGeom prst="rect">
            <a:avLst/>
          </a:prstGeom>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BC597AE-75D9-4371-9022-73AEAD882B8C}" type="slidenum">
              <a:rPr lang="zh-TW" altLang="en-US"/>
              <a:pPr>
                <a:defRPr/>
              </a:pPr>
              <a:t>‹#›</a:t>
            </a:fld>
            <a:endParaRPr lang="en-US" altLang="zh-TW"/>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E1D5DE"/>
            </a:gs>
            <a:gs pos="50000">
              <a:srgbClr val="FFFFFF"/>
            </a:gs>
            <a:gs pos="100000">
              <a:srgbClr val="E1D5DE"/>
            </a:gs>
          </a:gsLst>
          <a:lin ang="5400000" scaled="1"/>
        </a:gra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344488" y="260350"/>
            <a:ext cx="9288462" cy="9159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3075" name="Rectangle 3"/>
          <p:cNvSpPr>
            <a:spLocks noGrp="1" noChangeArrowheads="1"/>
          </p:cNvSpPr>
          <p:nvPr>
            <p:ph type="body" idx="1"/>
          </p:nvPr>
        </p:nvSpPr>
        <p:spPr bwMode="auto">
          <a:xfrm>
            <a:off x="344488" y="1557338"/>
            <a:ext cx="9264650" cy="46085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3" name="Rectangle 5"/>
          <p:cNvSpPr>
            <a:spLocks noGrp="1" noChangeArrowheads="1"/>
          </p:cNvSpPr>
          <p:nvPr>
            <p:ph type="ftr" sz="quarter" idx="3"/>
          </p:nvPr>
        </p:nvSpPr>
        <p:spPr bwMode="auto">
          <a:xfrm>
            <a:off x="3657600" y="6381750"/>
            <a:ext cx="31369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kumimoji="0" sz="1400" b="0">
                <a:solidFill>
                  <a:srgbClr val="FFFFFF"/>
                </a:solidFill>
                <a:ea typeface="標楷體" pitchFamily="65" charset="-120"/>
              </a:defRPr>
            </a:lvl1pPr>
          </a:lstStyle>
          <a:p>
            <a:pPr>
              <a:defRPr/>
            </a:pPr>
            <a:endParaRPr lang="zh-TW" altLang="zh-TW"/>
          </a:p>
        </p:txBody>
      </p:sp>
      <p:sp>
        <p:nvSpPr>
          <p:cNvPr id="14" name="Rectangle 6"/>
          <p:cNvSpPr>
            <a:spLocks noGrp="1" noChangeArrowheads="1"/>
          </p:cNvSpPr>
          <p:nvPr>
            <p:ph type="sldNum" sz="quarter" idx="4"/>
          </p:nvPr>
        </p:nvSpPr>
        <p:spPr bwMode="auto">
          <a:xfrm>
            <a:off x="7683500" y="6597650"/>
            <a:ext cx="23114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kumimoji="0" sz="1400">
                <a:ea typeface="標楷體" pitchFamily="65" charset="-120"/>
              </a:defRPr>
            </a:lvl1pPr>
          </a:lstStyle>
          <a:p>
            <a:pPr>
              <a:defRPr/>
            </a:pPr>
            <a:fld id="{B0673D06-2B11-4E47-B3AE-F1D45C8E54AB}"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 id="2147483666" r:id="rId14"/>
  </p:sldLayoutIdLst>
  <p:transition/>
  <p:timing>
    <p:tnLst>
      <p:par>
        <p:cTn id="1" dur="indefinite" restart="never" nodeType="tmRoot"/>
      </p:par>
    </p:tnLst>
  </p:timing>
  <p:hf hdr="0" ftr="0" dt="0"/>
  <p:txStyles>
    <p:titleStyle>
      <a:lvl1pPr algn="ctr" rtl="0" eaLnBrk="0" fontAlgn="base" hangingPunct="0">
        <a:spcBef>
          <a:spcPct val="0"/>
        </a:spcBef>
        <a:spcAft>
          <a:spcPct val="0"/>
        </a:spcAft>
        <a:defRPr kumimoji="1" sz="3600" b="1">
          <a:solidFill>
            <a:schemeClr val="tx1"/>
          </a:solidFill>
          <a:latin typeface="+mj-lt"/>
          <a:ea typeface="+mj-ea"/>
          <a:cs typeface="+mj-cs"/>
        </a:defRPr>
      </a:lvl1pPr>
      <a:lvl2pPr algn="ctr" rtl="0" eaLnBrk="0" fontAlgn="base" hangingPunct="0">
        <a:spcBef>
          <a:spcPct val="0"/>
        </a:spcBef>
        <a:spcAft>
          <a:spcPct val="0"/>
        </a:spcAft>
        <a:defRPr kumimoji="1" sz="3600" b="1">
          <a:solidFill>
            <a:schemeClr val="tx1"/>
          </a:solidFill>
          <a:latin typeface="Times New Roman" pitchFamily="18" charset="0"/>
          <a:ea typeface="標楷體" pitchFamily="65" charset="-120"/>
        </a:defRPr>
      </a:lvl2pPr>
      <a:lvl3pPr algn="ctr" rtl="0" eaLnBrk="0" fontAlgn="base" hangingPunct="0">
        <a:spcBef>
          <a:spcPct val="0"/>
        </a:spcBef>
        <a:spcAft>
          <a:spcPct val="0"/>
        </a:spcAft>
        <a:defRPr kumimoji="1" sz="3600" b="1">
          <a:solidFill>
            <a:schemeClr val="tx1"/>
          </a:solidFill>
          <a:latin typeface="Times New Roman" pitchFamily="18" charset="0"/>
          <a:ea typeface="標楷體" pitchFamily="65" charset="-120"/>
        </a:defRPr>
      </a:lvl3pPr>
      <a:lvl4pPr algn="ctr" rtl="0" eaLnBrk="0" fontAlgn="base" hangingPunct="0">
        <a:spcBef>
          <a:spcPct val="0"/>
        </a:spcBef>
        <a:spcAft>
          <a:spcPct val="0"/>
        </a:spcAft>
        <a:defRPr kumimoji="1" sz="3600" b="1">
          <a:solidFill>
            <a:schemeClr val="tx1"/>
          </a:solidFill>
          <a:latin typeface="Times New Roman" pitchFamily="18" charset="0"/>
          <a:ea typeface="標楷體" pitchFamily="65" charset="-120"/>
        </a:defRPr>
      </a:lvl4pPr>
      <a:lvl5pPr algn="ctr" rtl="0" eaLnBrk="0" fontAlgn="base" hangingPunct="0">
        <a:spcBef>
          <a:spcPct val="0"/>
        </a:spcBef>
        <a:spcAft>
          <a:spcPct val="0"/>
        </a:spcAft>
        <a:defRPr kumimoji="1" sz="3600" b="1">
          <a:solidFill>
            <a:schemeClr val="tx1"/>
          </a:solidFill>
          <a:latin typeface="Times New Roman" pitchFamily="18" charset="0"/>
          <a:ea typeface="標楷體" pitchFamily="65" charset="-120"/>
        </a:defRPr>
      </a:lvl5pPr>
      <a:lvl6pPr marL="457200" algn="ctr" rtl="0" fontAlgn="base">
        <a:spcBef>
          <a:spcPct val="0"/>
        </a:spcBef>
        <a:spcAft>
          <a:spcPct val="0"/>
        </a:spcAft>
        <a:defRPr kumimoji="1" sz="3600" b="1">
          <a:solidFill>
            <a:schemeClr val="tx1"/>
          </a:solidFill>
          <a:latin typeface="Times New Roman" pitchFamily="18" charset="0"/>
          <a:ea typeface="標楷體" pitchFamily="65" charset="-120"/>
        </a:defRPr>
      </a:lvl6pPr>
      <a:lvl7pPr marL="914400" algn="ctr" rtl="0" fontAlgn="base">
        <a:spcBef>
          <a:spcPct val="0"/>
        </a:spcBef>
        <a:spcAft>
          <a:spcPct val="0"/>
        </a:spcAft>
        <a:defRPr kumimoji="1" sz="3600" b="1">
          <a:solidFill>
            <a:schemeClr val="tx1"/>
          </a:solidFill>
          <a:latin typeface="Times New Roman" pitchFamily="18" charset="0"/>
          <a:ea typeface="標楷體" pitchFamily="65" charset="-120"/>
        </a:defRPr>
      </a:lvl7pPr>
      <a:lvl8pPr marL="1371600" algn="ctr" rtl="0" fontAlgn="base">
        <a:spcBef>
          <a:spcPct val="0"/>
        </a:spcBef>
        <a:spcAft>
          <a:spcPct val="0"/>
        </a:spcAft>
        <a:defRPr kumimoji="1" sz="3600" b="1">
          <a:solidFill>
            <a:schemeClr val="tx1"/>
          </a:solidFill>
          <a:latin typeface="Times New Roman" pitchFamily="18" charset="0"/>
          <a:ea typeface="標楷體" pitchFamily="65" charset="-120"/>
        </a:defRPr>
      </a:lvl8pPr>
      <a:lvl9pPr marL="1828800" algn="ctr" rtl="0" fontAlgn="base">
        <a:spcBef>
          <a:spcPct val="0"/>
        </a:spcBef>
        <a:spcAft>
          <a:spcPct val="0"/>
        </a:spcAft>
        <a:defRPr kumimoji="1" sz="3600" b="1">
          <a:solidFill>
            <a:schemeClr val="tx1"/>
          </a:solidFill>
          <a:latin typeface="Times New Roman" pitchFamily="18" charset="0"/>
          <a:ea typeface="標楷體" pitchFamily="65" charset="-120"/>
        </a:defRPr>
      </a:lvl9pPr>
    </p:titleStyle>
    <p:bodyStyle>
      <a:lvl1pPr marL="342900" indent="-342900" algn="just"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just" rtl="0" eaLnBrk="0" fontAlgn="base" hangingPunct="0">
        <a:spcBef>
          <a:spcPct val="20000"/>
        </a:spcBef>
        <a:spcAft>
          <a:spcPct val="0"/>
        </a:spcAft>
        <a:buChar char="–"/>
        <a:defRPr kumimoji="1" sz="2800">
          <a:solidFill>
            <a:schemeClr val="tx1"/>
          </a:solidFill>
          <a:latin typeface="+mn-lt"/>
          <a:ea typeface="+mn-ea"/>
        </a:defRPr>
      </a:lvl2pPr>
      <a:lvl3pPr marL="1143000" indent="-228600" algn="just" rtl="0" eaLnBrk="0" fontAlgn="base" hangingPunct="0">
        <a:spcBef>
          <a:spcPct val="20000"/>
        </a:spcBef>
        <a:spcAft>
          <a:spcPct val="0"/>
        </a:spcAft>
        <a:buChar char="•"/>
        <a:defRPr kumimoji="1" sz="2400">
          <a:solidFill>
            <a:schemeClr val="tx1"/>
          </a:solidFill>
          <a:latin typeface="+mn-lt"/>
          <a:ea typeface="+mn-ea"/>
        </a:defRPr>
      </a:lvl3pPr>
      <a:lvl4pPr marL="1600200" indent="-228600" algn="just" rtl="0" eaLnBrk="0" fontAlgn="base" hangingPunct="0">
        <a:spcBef>
          <a:spcPct val="20000"/>
        </a:spcBef>
        <a:spcAft>
          <a:spcPct val="0"/>
        </a:spcAft>
        <a:buChar char="–"/>
        <a:defRPr kumimoji="1" sz="2000">
          <a:solidFill>
            <a:schemeClr val="tx1"/>
          </a:solidFill>
          <a:latin typeface="+mn-lt"/>
          <a:ea typeface="+mn-ea"/>
        </a:defRPr>
      </a:lvl4pPr>
      <a:lvl5pPr marL="2057400" indent="-228600" algn="just" rtl="0" eaLnBrk="0" fontAlgn="base" hangingPunct="0">
        <a:spcBef>
          <a:spcPct val="20000"/>
        </a:spcBef>
        <a:spcAft>
          <a:spcPct val="0"/>
        </a:spcAft>
        <a:buChar char="»"/>
        <a:defRPr kumimoji="1" sz="2000">
          <a:solidFill>
            <a:schemeClr val="tx1"/>
          </a:solidFill>
          <a:latin typeface="+mn-lt"/>
          <a:ea typeface="+mn-ea"/>
        </a:defRPr>
      </a:lvl5pPr>
      <a:lvl6pPr marL="2514600" indent="-228600" algn="just" rtl="0" fontAlgn="base">
        <a:spcBef>
          <a:spcPct val="20000"/>
        </a:spcBef>
        <a:spcAft>
          <a:spcPct val="0"/>
        </a:spcAft>
        <a:buChar char="»"/>
        <a:defRPr kumimoji="1" sz="2000">
          <a:solidFill>
            <a:schemeClr val="tx1"/>
          </a:solidFill>
          <a:latin typeface="+mn-lt"/>
          <a:ea typeface="+mn-ea"/>
        </a:defRPr>
      </a:lvl6pPr>
      <a:lvl7pPr marL="2971800" indent="-228600" algn="just" rtl="0" fontAlgn="base">
        <a:spcBef>
          <a:spcPct val="20000"/>
        </a:spcBef>
        <a:spcAft>
          <a:spcPct val="0"/>
        </a:spcAft>
        <a:buChar char="»"/>
        <a:defRPr kumimoji="1" sz="2000">
          <a:solidFill>
            <a:schemeClr val="tx1"/>
          </a:solidFill>
          <a:latin typeface="+mn-lt"/>
          <a:ea typeface="+mn-ea"/>
        </a:defRPr>
      </a:lvl7pPr>
      <a:lvl8pPr marL="3429000" indent="-228600" algn="just" rtl="0" fontAlgn="base">
        <a:spcBef>
          <a:spcPct val="20000"/>
        </a:spcBef>
        <a:spcAft>
          <a:spcPct val="0"/>
        </a:spcAft>
        <a:buChar char="»"/>
        <a:defRPr kumimoji="1" sz="2000">
          <a:solidFill>
            <a:schemeClr val="tx1"/>
          </a:solidFill>
          <a:latin typeface="+mn-lt"/>
          <a:ea typeface="+mn-ea"/>
        </a:defRPr>
      </a:lvl8pPr>
      <a:lvl9pPr marL="3886200" indent="-228600" algn="just"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lin@ntu.edu.tw"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jpeg"/><Relationship Id="rId5" Type="http://schemas.openxmlformats.org/officeDocument/2006/relationships/hyperlink" Target="http://homepage.ntu.edu.tw/~clin/" TargetMode="External"/><Relationship Id="rId4" Type="http://schemas.openxmlformats.org/officeDocument/2006/relationships/hyperlink" Target="http://www.wretch.cc/blog/clinjeff"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1.jpeg"/><Relationship Id="rId2" Type="http://schemas.openxmlformats.org/officeDocument/2006/relationships/image" Target="../media/image7.jpeg"/><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6.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hyperlink" Target="http://chinese.wsj.com/big5/20090206/inv161355.asp?camp=china" TargetMode="External"/><Relationship Id="rId1" Type="http://schemas.openxmlformats.org/officeDocument/2006/relationships/slideLayout" Target="../slideLayouts/slideLayout6.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1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55.jpeg"/></Relationships>
</file>

<file path=ppt/slides/_rels/slide20.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 Id="rId5" Type="http://schemas.openxmlformats.org/officeDocument/2006/relationships/image" Target="../media/image70.gif"/><Relationship Id="rId4" Type="http://schemas.openxmlformats.org/officeDocument/2006/relationships/image" Target="../media/image69.jpeg"/></Relationships>
</file>

<file path=ppt/slides/_rels/slide2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 Id="rId5" Type="http://schemas.openxmlformats.org/officeDocument/2006/relationships/image" Target="../media/image74.jpeg"/><Relationship Id="rId4" Type="http://schemas.openxmlformats.org/officeDocument/2006/relationships/image" Target="../media/image73.jpeg"/></Relationships>
</file>

<file path=ppt/slides/_rels/slide2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png"/><Relationship Id="rId1" Type="http://schemas.openxmlformats.org/officeDocument/2006/relationships/slideLayout" Target="../slideLayouts/slideLayout2.xml"/><Relationship Id="rId4" Type="http://schemas.openxmlformats.org/officeDocument/2006/relationships/image" Target="../media/image79.gif"/></Relationships>
</file>

<file path=ppt/slides/_rels/slide3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2.xml"/><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88.jpeg"/></Relationships>
</file>

<file path=ppt/slides/_rels/slide3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gif"/><Relationship Id="rId1" Type="http://schemas.openxmlformats.org/officeDocument/2006/relationships/slideLayout" Target="../slideLayouts/slideLayout2.xml"/><Relationship Id="rId4" Type="http://schemas.openxmlformats.org/officeDocument/2006/relationships/image" Target="../media/image95.png"/></Relationships>
</file>

<file path=ppt/slides/_rels/slide38.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2.xml"/><Relationship Id="rId4" Type="http://schemas.openxmlformats.org/officeDocument/2006/relationships/image" Target="../media/image100.jpeg"/></Relationships>
</file>

<file path=ppt/slides/_rels/slide40.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2.xml"/><Relationship Id="rId5" Type="http://schemas.openxmlformats.org/officeDocument/2006/relationships/image" Target="../media/image105.png"/><Relationship Id="rId4" Type="http://schemas.openxmlformats.org/officeDocument/2006/relationships/image" Target="../media/image104.jpeg"/></Relationships>
</file>

<file path=ppt/slides/_rels/slide42.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2.xml"/><Relationship Id="rId4" Type="http://schemas.openxmlformats.org/officeDocument/2006/relationships/image" Target="../media/image108.jpeg"/></Relationships>
</file>

<file path=ppt/slides/_rels/slide43.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2.xml"/><Relationship Id="rId5" Type="http://schemas.openxmlformats.org/officeDocument/2006/relationships/image" Target="../media/image114.jpeg"/><Relationship Id="rId4" Type="http://schemas.openxmlformats.org/officeDocument/2006/relationships/image" Target="../media/image113.jpeg"/></Relationships>
</file>

<file path=ppt/slides/_rels/slide45.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jpeg"/><Relationship Id="rId1" Type="http://schemas.openxmlformats.org/officeDocument/2006/relationships/slideLayout" Target="../slideLayouts/slideLayout2.xml"/><Relationship Id="rId4" Type="http://schemas.openxmlformats.org/officeDocument/2006/relationships/image" Target="../media/image117.gif"/></Relationships>
</file>

<file path=ppt/slides/_rels/slide46.xml.rels><?xml version="1.0" encoding="UTF-8" standalone="yes"?>
<Relationships xmlns="http://schemas.openxmlformats.org/package/2006/relationships"><Relationship Id="rId3" Type="http://schemas.openxmlformats.org/officeDocument/2006/relationships/image" Target="../media/image119.gif"/><Relationship Id="rId2" Type="http://schemas.openxmlformats.org/officeDocument/2006/relationships/image" Target="../media/image118.jpeg"/><Relationship Id="rId1" Type="http://schemas.openxmlformats.org/officeDocument/2006/relationships/slideLayout" Target="../slideLayouts/slideLayout2.xml"/><Relationship Id="rId4" Type="http://schemas.openxmlformats.org/officeDocument/2006/relationships/image" Target="../media/image120.gif"/></Relationships>
</file>

<file path=ppt/slides/_rels/slide4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jpeg"/><Relationship Id="rId1" Type="http://schemas.openxmlformats.org/officeDocument/2006/relationships/slideLayout" Target="../slideLayouts/slideLayout2.xml"/><Relationship Id="rId5" Type="http://schemas.openxmlformats.org/officeDocument/2006/relationships/image" Target="../media/image124.jpeg"/><Relationship Id="rId4" Type="http://schemas.openxmlformats.org/officeDocument/2006/relationships/image" Target="../media/image123.png"/></Relationships>
</file>

<file path=ppt/slides/_rels/slide48.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2.xml"/><Relationship Id="rId4" Type="http://schemas.openxmlformats.org/officeDocument/2006/relationships/image" Target="../media/image127.jpeg"/></Relationships>
</file>

<file path=ppt/slides/_rels/slide49.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132.jpeg"/><Relationship Id="rId5" Type="http://schemas.openxmlformats.org/officeDocument/2006/relationships/image" Target="../media/image131.jpeg"/><Relationship Id="rId4" Type="http://schemas.openxmlformats.org/officeDocument/2006/relationships/oleObject" Target="../embeddings/Microsoft_Office_Excel_97-2003____1.xls"/></Relationships>
</file>

<file path=ppt/slides/_rels/slide51.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gif"/><Relationship Id="rId1" Type="http://schemas.openxmlformats.org/officeDocument/2006/relationships/slideLayout" Target="../slideLayouts/slideLayout2.xml"/><Relationship Id="rId4" Type="http://schemas.openxmlformats.org/officeDocument/2006/relationships/image" Target="../media/image135.jpeg"/></Relationships>
</file>

<file path=ppt/slides/_rels/slide52.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2.xml"/><Relationship Id="rId5" Type="http://schemas.openxmlformats.org/officeDocument/2006/relationships/image" Target="../media/image139.jpeg"/><Relationship Id="rId4" Type="http://schemas.openxmlformats.org/officeDocument/2006/relationships/image" Target="../media/image138.jpeg"/></Relationships>
</file>

<file path=ppt/slides/_rels/slide53.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2.xml"/><Relationship Id="rId4" Type="http://schemas.openxmlformats.org/officeDocument/2006/relationships/image" Target="../media/image142.jpeg"/></Relationships>
</file>

<file path=ppt/slides/_rels/slide54.xml.rels><?xml version="1.0" encoding="UTF-8" standalone="yes"?>
<Relationships xmlns="http://schemas.openxmlformats.org/package/2006/relationships"><Relationship Id="rId3" Type="http://schemas.openxmlformats.org/officeDocument/2006/relationships/image" Target="../media/image144.gif"/><Relationship Id="rId2" Type="http://schemas.openxmlformats.org/officeDocument/2006/relationships/image" Target="../media/image14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openxmlformats.org/officeDocument/2006/relationships/image" Target="../media/image153.jpeg"/><Relationship Id="rId3" Type="http://schemas.openxmlformats.org/officeDocument/2006/relationships/image" Target="../media/image148.jpeg"/><Relationship Id="rId7" Type="http://schemas.openxmlformats.org/officeDocument/2006/relationships/image" Target="../media/image152.gif"/><Relationship Id="rId2" Type="http://schemas.openxmlformats.org/officeDocument/2006/relationships/image" Target="../media/image147.jpeg"/><Relationship Id="rId1" Type="http://schemas.openxmlformats.org/officeDocument/2006/relationships/slideLayout" Target="../slideLayouts/slideLayout2.xml"/><Relationship Id="rId6" Type="http://schemas.openxmlformats.org/officeDocument/2006/relationships/image" Target="../media/image151.jpeg"/><Relationship Id="rId5" Type="http://schemas.openxmlformats.org/officeDocument/2006/relationships/image" Target="../media/image150.jpeg"/><Relationship Id="rId4" Type="http://schemas.openxmlformats.org/officeDocument/2006/relationships/image" Target="../media/image149.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vmlDrawing" Target="../drawings/vmlDrawing3.vml"/><Relationship Id="rId4" Type="http://schemas.openxmlformats.org/officeDocument/2006/relationships/oleObject" Target="../embeddings/oleObject2.bin"/></Relationships>
</file>

<file path=ppt/slides/_rels/slide59.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jpe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158.jpeg"/><Relationship Id="rId7" Type="http://schemas.openxmlformats.org/officeDocument/2006/relationships/image" Target="../media/image162.jpeg"/><Relationship Id="rId2" Type="http://schemas.openxmlformats.org/officeDocument/2006/relationships/image" Target="../media/image157.jpeg"/><Relationship Id="rId1" Type="http://schemas.openxmlformats.org/officeDocument/2006/relationships/slideLayout" Target="../slideLayouts/slideLayout2.xml"/><Relationship Id="rId6" Type="http://schemas.openxmlformats.org/officeDocument/2006/relationships/image" Target="../media/image161.jpeg"/><Relationship Id="rId5" Type="http://schemas.openxmlformats.org/officeDocument/2006/relationships/image" Target="../media/image160.jpeg"/><Relationship Id="rId4" Type="http://schemas.openxmlformats.org/officeDocument/2006/relationships/image" Target="../media/image159.jpeg"/></Relationships>
</file>

<file path=ppt/slides/_rels/slide61.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63.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8" Type="http://schemas.openxmlformats.org/officeDocument/2006/relationships/hyperlink" Target="http://www.google.com.tw/imgres?imgurl=http://web.cabc.org.tw/ur/uploads/img46c1aa4becb57.jpg&amp;imgrefurl=http://web.cabc.org.tw/ur/modules/smartfaq/print.php?faqid=5&amp;usg=__YuiK1NXdlSQx8Lt6kCIy7frgnLM=&amp;h=615&amp;w=800&amp;sz=360&amp;hl=zh-TW&amp;start=1&amp;zoom=1&amp;um=1&amp;itbs=1&amp;tbnid=btCzJikVep-PfM:&amp;tbnh=110&amp;tbnw=143&amp;prev=/images?q=%E9%83%BD%E5%B8%82%E6%9B%B4%E6%96%B0&amp;um=1&amp;hl=zh-TW&amp;tbs=isch:1" TargetMode="External"/><Relationship Id="rId13" Type="http://schemas.openxmlformats.org/officeDocument/2006/relationships/image" Target="../media/image170.jpeg"/><Relationship Id="rId3" Type="http://schemas.openxmlformats.org/officeDocument/2006/relationships/image" Target="../media/image165.jpeg"/><Relationship Id="rId7" Type="http://schemas.openxmlformats.org/officeDocument/2006/relationships/image" Target="../media/image167.jpeg"/><Relationship Id="rId12" Type="http://schemas.openxmlformats.org/officeDocument/2006/relationships/hyperlink" Target="http://www.google.com.tw/imgres?imgurl=http://www.999visa.com/touzi-ca/xiangmu/kuisheng/images/13.jpg&amp;imgrefurl=http://www.999visa.com/touzi-ca/cazoujin/jiaoyu/gdjy.htm&amp;usg=__Bth6r6gLK7Cr-BtvAWDGRiMLUE8=&amp;h=500&amp;w=500&amp;sz=113&amp;hl=zh-TW&amp;start=36&amp;zoom=1&amp;um=1&amp;itbs=1&amp;tbnid=_Wy97QC7kEfRfM:&amp;tbnh=130&amp;tbnw=130&amp;prev=/images?q=%E9%AB%98%E7%AD%89%E6%95%99%E8%82%B2&amp;start=20&amp;um=1&amp;hl=zh-TW&amp;sa=N&amp;ndsp=20&amp;tbs=isch:1" TargetMode="External"/><Relationship Id="rId2" Type="http://schemas.openxmlformats.org/officeDocument/2006/relationships/hyperlink" Target="http://www.google.com.tw/imgres?imgurl=http://www.chinaz.com/upimg/allimg/100223/1326430.jpg&amp;imgrefurl=http://techorange.com/2010/10/08/%E8%A1%8C%E6%94%BF%E9%99%A2%EF%BC%9A6%E5%B9%B44-5%E5%84%84%E5%85%83%E6%8E%A8%E8%8F%AF%E6%96%87%E9%9B%BB%E5%AD%90%E5%95%86%E5%8B%99%E8%A8%88%E7%95%AB/&amp;usg=__cHqTe90SvK0hMUngWdaLM4GrqU8=&amp;h=358&amp;w=450&amp;sz=88&amp;hl=zh-TW&amp;start=2&amp;zoom=1&amp;um=1&amp;itbs=1&amp;tbnid=tS5OMD5zPyD7TM:&amp;tbnh=101&amp;tbnw=127&amp;prev=/images?q=%E8%8F%AF%E6%96%87%E9%9B%BB%E5%AD%90%E5%95%86%E5%8B%99&amp;um=1&amp;hl=zh-TW&amp;tbs=isch:1" TargetMode="External"/><Relationship Id="rId1" Type="http://schemas.openxmlformats.org/officeDocument/2006/relationships/slideLayout" Target="../slideLayouts/slideLayout2.xml"/><Relationship Id="rId6" Type="http://schemas.openxmlformats.org/officeDocument/2006/relationships/hyperlink" Target="http://www.google.com.tw/imgres?imgurl=http://i.ytimg.com/vi/ti5krYADJ5A/0.jpg&amp;imgrefurl=http://youtubevideo.isgoodness.com/search?q=%E6%9C%83%E5%B1%95&amp;page=2&amp;usg=__eridzFNsL5ha4dVezqRy8DAqwAI=&amp;h=360&amp;w=480&amp;sz=14&amp;hl=zh-TW&amp;start=11&amp;zoom=1&amp;um=1&amp;itbs=1&amp;tbnid=vIRJlxEhUKC1kM:&amp;tbnh=97&amp;tbnw=129&amp;prev=/images?q=%E6%9C%83%E5%B1%95%E7%94%A2%E6%A5%AD&amp;um=1&amp;hl=zh-TW&amp;tbs=isch:1" TargetMode="External"/><Relationship Id="rId11" Type="http://schemas.openxmlformats.org/officeDocument/2006/relationships/image" Target="../media/image169.jpeg"/><Relationship Id="rId5" Type="http://schemas.openxmlformats.org/officeDocument/2006/relationships/image" Target="../media/image166.jpeg"/><Relationship Id="rId10" Type="http://schemas.openxmlformats.org/officeDocument/2006/relationships/hyperlink" Target="http://www.google.com.tw/imgres?imgurl=http://www.freshnet.tw/files/images/thm_img3329-2.jpg&amp;imgrefurl=http://www.freshnet.tw/newspage.php?articleid=3329&amp;usg=__XEgVqJ_TCXmhYAbuJAHx6d_9xZQ=&amp;h=172&amp;w=250&amp;sz=17&amp;hl=zh-TW&amp;start=18&amp;zoom=1&amp;um=1&amp;itbs=1&amp;tbnid=pD2n8WkT0mS5uM:&amp;tbnh=76&amp;tbnw=111&amp;prev=/images?q=%E9%9F%B3%E6%A8%82%E5%8F%8A%E6%95%B8%E4%BD%8D%E5%85%A7%E5%AE%B9&amp;um=1&amp;hl=zh-TW&amp;tbs=isch:1" TargetMode="External"/><Relationship Id="rId4" Type="http://schemas.openxmlformats.org/officeDocument/2006/relationships/hyperlink" Target="http://www.google.com.tw/imgres?imgurl=http://pic4.nipic.com/20090824/278413_182212013729_2.jpg&amp;imgrefurl=http://www.nipic.com/show/4/79/12249cade3e72307.html&amp;usg=__2hcDMJHk_-g3MSg5RtALVfvpHD0=&amp;h=683&amp;w=1024&amp;sz=236&amp;hl=zh-TW&amp;start=1&amp;zoom=1&amp;um=1&amp;itbs=1&amp;tbnid=R_jGnlcNwE8XJM:&amp;tbnh=100&amp;tbnw=150&amp;prev=/images?q=%E5%9C%8B%E9%9A%9B%E7%89%A9%E6%B5%81&amp;um=1&amp;hl=zh-TW&amp;tbs=isch:1" TargetMode="External"/><Relationship Id="rId9" Type="http://schemas.openxmlformats.org/officeDocument/2006/relationships/image" Target="../media/image168.jpeg"/><Relationship Id="rId14" Type="http://schemas.openxmlformats.org/officeDocument/2006/relationships/image" Target="../media/image171.jpeg"/></Relationships>
</file>

<file path=ppt/slides/_rels/slide63.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image" Target="../media/image172.jpeg"/><Relationship Id="rId1" Type="http://schemas.openxmlformats.org/officeDocument/2006/relationships/slideLayout" Target="../slideLayouts/slideLayout2.xml"/><Relationship Id="rId4" Type="http://schemas.openxmlformats.org/officeDocument/2006/relationships/image" Target="../media/image174.jpeg"/></Relationships>
</file>

<file path=ppt/slides/_rels/slide64.xml.rels><?xml version="1.0" encoding="UTF-8" standalone="yes"?>
<Relationships xmlns="http://schemas.openxmlformats.org/package/2006/relationships"><Relationship Id="rId3" Type="http://schemas.openxmlformats.org/officeDocument/2006/relationships/hyperlink" Target="http://www.npf.org.tw/search?query=%E5%85%A9%E5%B2%B8%E7%B6%93%E8%B2%BF" TargetMode="External"/><Relationship Id="rId2" Type="http://schemas.openxmlformats.org/officeDocument/2006/relationships/image" Target="../media/image175.jpeg"/><Relationship Id="rId1" Type="http://schemas.openxmlformats.org/officeDocument/2006/relationships/slideLayout" Target="../slideLayouts/slideLayout7.xml"/><Relationship Id="rId5" Type="http://schemas.openxmlformats.org/officeDocument/2006/relationships/image" Target="../media/image177.jpeg"/><Relationship Id="rId4" Type="http://schemas.openxmlformats.org/officeDocument/2006/relationships/image" Target="../media/image176.jpeg"/></Relationships>
</file>

<file path=ppt/slides/_rels/slide65.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2.xml"/><Relationship Id="rId5" Type="http://schemas.openxmlformats.org/officeDocument/2006/relationships/image" Target="../media/image181.jpeg"/><Relationship Id="rId4" Type="http://schemas.openxmlformats.org/officeDocument/2006/relationships/image" Target="../media/image180.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82.jpeg"/><Relationship Id="rId2" Type="http://schemas.openxmlformats.org/officeDocument/2006/relationships/hyperlink" Target="http://www.ingfunds.com.tw/activity/200903_chinaopertunity/index.html" TargetMode="External"/><Relationship Id="rId1" Type="http://schemas.openxmlformats.org/officeDocument/2006/relationships/slideLayout" Target="../slideLayouts/slideLayout2.xml"/><Relationship Id="rId5" Type="http://schemas.openxmlformats.org/officeDocument/2006/relationships/image" Target="../media/image184.jpeg"/><Relationship Id="rId4" Type="http://schemas.openxmlformats.org/officeDocument/2006/relationships/image" Target="../media/image183.jpeg"/></Relationships>
</file>

<file path=ppt/slides/_rels/slide68.xml.rels><?xml version="1.0" encoding="UTF-8" standalone="yes"?>
<Relationships xmlns="http://schemas.openxmlformats.org/package/2006/relationships"><Relationship Id="rId2" Type="http://schemas.openxmlformats.org/officeDocument/2006/relationships/image" Target="../media/image18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sldNum" sz="quarter" idx="11"/>
          </p:nvPr>
        </p:nvSpPr>
        <p:spPr>
          <a:noFill/>
        </p:spPr>
        <p:txBody>
          <a:bodyPr/>
          <a:lstStyle/>
          <a:p>
            <a:fld id="{6B70D4FD-A74B-450B-82F2-7517609D74DA}" type="slidenum">
              <a:rPr lang="en-US" altLang="zh-TW" smtClean="0"/>
              <a:pPr/>
              <a:t>0</a:t>
            </a:fld>
            <a:endParaRPr lang="en-US" altLang="zh-TW" smtClean="0"/>
          </a:p>
        </p:txBody>
      </p:sp>
      <p:sp>
        <p:nvSpPr>
          <p:cNvPr id="4099" name="Rectangle 2"/>
          <p:cNvSpPr>
            <a:spLocks noGrp="1" noChangeArrowheads="1"/>
          </p:cNvSpPr>
          <p:nvPr>
            <p:ph type="ctrTitle" idx="4294967295"/>
          </p:nvPr>
        </p:nvSpPr>
        <p:spPr>
          <a:xfrm>
            <a:off x="560388" y="765175"/>
            <a:ext cx="9072562" cy="1092200"/>
          </a:xfrm>
        </p:spPr>
        <p:txBody>
          <a:bodyPr/>
          <a:lstStyle/>
          <a:p>
            <a:pPr eaLnBrk="1" hangingPunct="1"/>
            <a:r>
              <a:rPr lang="en-US" altLang="zh-TW" dirty="0" smtClean="0">
                <a:solidFill>
                  <a:srgbClr val="FF0000"/>
                </a:solidFill>
              </a:rPr>
              <a:t>2013 </a:t>
            </a:r>
            <a:r>
              <a:rPr lang="zh-TW" altLang="en-US" dirty="0" smtClean="0">
                <a:solidFill>
                  <a:srgbClr val="FF0000"/>
                </a:solidFill>
              </a:rPr>
              <a:t>貨幣戰爭與世界經濟發展</a:t>
            </a:r>
            <a:r>
              <a:rPr lang="en-US" altLang="zh-TW" dirty="0" smtClean="0">
                <a:solidFill>
                  <a:srgbClr val="C00000"/>
                </a:solidFill>
              </a:rPr>
              <a:t/>
            </a:r>
            <a:br>
              <a:rPr lang="en-US" altLang="zh-TW" dirty="0" smtClean="0">
                <a:solidFill>
                  <a:srgbClr val="C00000"/>
                </a:solidFill>
              </a:rPr>
            </a:br>
            <a:endParaRPr lang="zh-TW" altLang="en-US" dirty="0" smtClean="0">
              <a:solidFill>
                <a:srgbClr val="C00000"/>
              </a:solidFill>
            </a:endParaRPr>
          </a:p>
        </p:txBody>
      </p:sp>
      <p:sp>
        <p:nvSpPr>
          <p:cNvPr id="788483" name="Rectangle 3"/>
          <p:cNvSpPr>
            <a:spLocks noGrp="1" noChangeArrowheads="1"/>
          </p:cNvSpPr>
          <p:nvPr>
            <p:ph type="subTitle" idx="4294967295"/>
          </p:nvPr>
        </p:nvSpPr>
        <p:spPr>
          <a:xfrm>
            <a:off x="704850" y="1428750"/>
            <a:ext cx="8248650" cy="3830638"/>
          </a:xfrm>
        </p:spPr>
        <p:txBody>
          <a:bodyPr/>
          <a:lstStyle/>
          <a:p>
            <a:pPr>
              <a:defRPr/>
            </a:pPr>
            <a:r>
              <a:rPr lang="zh-TW" altLang="en-US" sz="2800" b="1" dirty="0" smtClean="0">
                <a:latin typeface="新細明體" pitchFamily="18" charset="-120"/>
              </a:rPr>
              <a:t>再興中學</a:t>
            </a:r>
            <a:endParaRPr lang="en-US" altLang="zh-TW" sz="2800" b="1" dirty="0" smtClean="0">
              <a:latin typeface="新細明體" pitchFamily="18" charset="-120"/>
            </a:endParaRPr>
          </a:p>
          <a:p>
            <a:pPr>
              <a:defRPr/>
            </a:pPr>
            <a:endParaRPr lang="en-US" altLang="zh-TW" sz="2800" b="1" dirty="0" smtClean="0">
              <a:latin typeface="新細明體" pitchFamily="18" charset="-120"/>
            </a:endParaRPr>
          </a:p>
          <a:p>
            <a:pPr>
              <a:defRPr/>
            </a:pPr>
            <a:endParaRPr lang="en-US" altLang="zh-TW" sz="2800" b="1" dirty="0" smtClean="0">
              <a:latin typeface="新細明體" pitchFamily="18" charset="-120"/>
            </a:endParaRPr>
          </a:p>
          <a:p>
            <a:pPr>
              <a:defRPr/>
            </a:pPr>
            <a:r>
              <a:rPr lang="zh-TW" altLang="en-US" sz="2800" b="1" dirty="0" smtClean="0">
                <a:latin typeface="新細明體" pitchFamily="18" charset="-120"/>
              </a:rPr>
              <a:t>林建甫 </a:t>
            </a:r>
            <a:r>
              <a:rPr lang="en-US" altLang="zh-TW" sz="2800" b="1" dirty="0" err="1" smtClean="0">
                <a:latin typeface="新細明體" pitchFamily="18" charset="-120"/>
              </a:rPr>
              <a:t>Chien</a:t>
            </a:r>
            <a:r>
              <a:rPr lang="en-US" altLang="zh-TW" sz="2800" b="1" dirty="0" smtClean="0">
                <a:latin typeface="新細明體" pitchFamily="18" charset="-120"/>
              </a:rPr>
              <a:t>-fu Jeff Lin</a:t>
            </a:r>
          </a:p>
          <a:p>
            <a:pPr>
              <a:defRPr/>
            </a:pPr>
            <a:r>
              <a:rPr lang="zh-TW" altLang="en-US" sz="2800" b="1" dirty="0" smtClean="0">
                <a:latin typeface="新細明體" pitchFamily="18" charset="-120"/>
              </a:rPr>
              <a:t>台灣大學經濟學系教授</a:t>
            </a:r>
            <a:endParaRPr lang="en-US" altLang="zh-TW" sz="2800" b="1" dirty="0" smtClean="0">
              <a:latin typeface="新細明體" pitchFamily="18" charset="-120"/>
            </a:endParaRPr>
          </a:p>
          <a:p>
            <a:pPr marL="342900" lvl="1" indent="-342900">
              <a:buFontTx/>
              <a:buChar char="•"/>
              <a:defRPr/>
            </a:pPr>
            <a:r>
              <a:rPr lang="zh-TW" altLang="en-US" b="1" dirty="0" smtClean="0">
                <a:latin typeface="+mn-ea"/>
              </a:rPr>
              <a:t>台灣大學人文社會高等研究院副院長</a:t>
            </a:r>
            <a:endParaRPr lang="en-US" altLang="zh-TW" sz="2800" b="1" dirty="0" smtClean="0">
              <a:latin typeface="新細明體" pitchFamily="18" charset="-120"/>
            </a:endParaRPr>
          </a:p>
          <a:p>
            <a:pPr>
              <a:defRPr/>
            </a:pPr>
            <a:r>
              <a:rPr lang="en-US" altLang="zh-TW" sz="2800" b="1" dirty="0" err="1" smtClean="0">
                <a:latin typeface="新細明體" pitchFamily="18" charset="-120"/>
              </a:rPr>
              <a:t>Facebook</a:t>
            </a:r>
            <a:r>
              <a:rPr lang="en-US" altLang="zh-TW" sz="2800" b="1" dirty="0" smtClean="0">
                <a:latin typeface="新細明體" pitchFamily="18" charset="-120"/>
              </a:rPr>
              <a:t>  e-mail: </a:t>
            </a:r>
            <a:r>
              <a:rPr lang="en-US" altLang="zh-TW" sz="2800" b="1" dirty="0" smtClean="0">
                <a:latin typeface="新細明體" pitchFamily="18" charset="-120"/>
                <a:hlinkClick r:id="rId3"/>
              </a:rPr>
              <a:t>clin@ntu.edu.tw</a:t>
            </a:r>
            <a:endParaRPr lang="en-US" altLang="zh-TW" sz="2800" b="1" dirty="0" smtClean="0">
              <a:latin typeface="新細明體" pitchFamily="18" charset="-120"/>
            </a:endParaRPr>
          </a:p>
          <a:p>
            <a:pPr>
              <a:defRPr/>
            </a:pPr>
            <a:r>
              <a:rPr lang="en-US" altLang="zh-TW" sz="2800" b="1" dirty="0" smtClean="0">
                <a:latin typeface="新細明體" pitchFamily="18" charset="-120"/>
              </a:rPr>
              <a:t>Blog: </a:t>
            </a:r>
            <a:r>
              <a:rPr lang="en-US" sz="2800" dirty="0" smtClean="0">
                <a:hlinkClick r:id="rId4"/>
              </a:rPr>
              <a:t>http://www.wretch.cc/blog/clinjeff</a:t>
            </a:r>
            <a:r>
              <a:rPr lang="en-US" sz="2800" dirty="0" smtClean="0"/>
              <a:t> </a:t>
            </a:r>
            <a:r>
              <a:rPr lang="zh-TW" altLang="en-US" sz="2800" dirty="0" smtClean="0"/>
              <a:t> 無名小站</a:t>
            </a:r>
            <a:endParaRPr lang="en-US" altLang="zh-TW" sz="2800" b="1" dirty="0" smtClean="0">
              <a:latin typeface="新細明體" pitchFamily="18" charset="-120"/>
            </a:endParaRPr>
          </a:p>
          <a:p>
            <a:pPr>
              <a:defRPr/>
            </a:pPr>
            <a:r>
              <a:rPr lang="en-US" altLang="zh-TW" sz="2800" b="1" dirty="0" smtClean="0">
                <a:latin typeface="新細明體" pitchFamily="18" charset="-120"/>
              </a:rPr>
              <a:t>URL:</a:t>
            </a:r>
            <a:r>
              <a:rPr lang="en-US" altLang="zh-TW" sz="2800" dirty="0" smtClean="0">
                <a:hlinkClick r:id="rId5"/>
              </a:rPr>
              <a:t>http://</a:t>
            </a:r>
            <a:r>
              <a:rPr lang="en-US" altLang="zh-TW" sz="2800" dirty="0" err="1" smtClean="0">
                <a:hlinkClick r:id="rId5"/>
              </a:rPr>
              <a:t>homepage.ntu.edu.tw</a:t>
            </a:r>
            <a:r>
              <a:rPr lang="en-US" altLang="zh-TW" sz="2800" dirty="0" smtClean="0">
                <a:hlinkClick r:id="rId5"/>
              </a:rPr>
              <a:t>/~</a:t>
            </a:r>
            <a:r>
              <a:rPr lang="en-US" altLang="zh-TW" sz="2800" dirty="0" err="1" smtClean="0">
                <a:hlinkClick r:id="rId5"/>
              </a:rPr>
              <a:t>clin</a:t>
            </a:r>
            <a:r>
              <a:rPr lang="en-US" altLang="zh-TW" sz="2800" dirty="0" smtClean="0">
                <a:hlinkClick r:id="rId5"/>
              </a:rPr>
              <a:t>/</a:t>
            </a:r>
            <a:endParaRPr lang="en-US" altLang="zh-TW" sz="2800" b="1" dirty="0" smtClean="0">
              <a:latin typeface="新細明體" pitchFamily="18" charset="-120"/>
            </a:endParaRPr>
          </a:p>
          <a:p>
            <a:pPr algn="ctr" eaLnBrk="1" hangingPunct="1">
              <a:lnSpc>
                <a:spcPct val="90000"/>
              </a:lnSpc>
              <a:buFontTx/>
              <a:buNone/>
              <a:defRPr/>
            </a:pPr>
            <a:endParaRPr lang="zh-TW" altLang="en-US" sz="2800" dirty="0" smtClean="0">
              <a:solidFill>
                <a:schemeClr val="accent2"/>
              </a:solidFill>
              <a:effectLst>
                <a:outerShdw blurRad="38100" dist="38100" dir="2700000" algn="tl">
                  <a:srgbClr val="000000"/>
                </a:outerShdw>
              </a:effectLst>
              <a:latin typeface="標楷體" pitchFamily="65" charset="-120"/>
            </a:endParaRPr>
          </a:p>
        </p:txBody>
      </p:sp>
      <p:sp>
        <p:nvSpPr>
          <p:cNvPr id="4101" name="AutoShape 7" descr="data:image/jpeg;base64,/9j/4AAQSkZJRgABAQAAAQABAAD/2wCEAAkGBhQSEBUUERQSFBUUGBYVFRYXFRUVFxcXFhUVFhUXFBYYGyYeFxojGRYUHy8gIygpLS4sFR8xNTAqNSYrLCkBCQoKDgwOGg8PGi8kHyQsLC8sKS4sLCwqNCwsLCwsKiwuKSwsLywsLCwsLCwsLywsLykvLCwsLC0sLCwpLCwsLP/AABEIAMIBBAMBIgACEQEDEQH/xAAcAAACAwEBAQEAAAAAAAAAAAAAAwQFBgIBBwj/xABCEAABAwMCAwUFBQYFAgcAAAABAAIRAxIhBDEFQVEiYXGBkQYTobHwBzJCwdEjUmJy4fEVFjOC0kOSFCQ0c6Kywv/EABsBAQACAwEBAAAAAAAAAAAAAAADBAECBQYH/8QAMBEAAgIBAwIDBgcAAwAAAAAAAAECAxEEEiExQQUTUSIyYXGBoRSRscHR4fAVI0L/2gAMAwEAAhEDEQA/APtVyLlxKLkB3ci5cXIuQHdyJXFy8uQDJRKXci5AMuRcl3IuQDLkXJdyLkAy5FyXci5AMuRcl3IuQDJXkpdyLkAy5RddxJtJpLpwJx8PVd1tQ1glxgbcznoAN1nafEbKt9TIc5xIgy2XSwgc4AYP9jSNoNHV6uFOI5Sb+3xJIQcuS0ZxirOdLVDYmbmE/wDZM/XNTdJxFlQdg5G7SC1w/machL0vEadT7j2u7gc+Y3Cia+iff03U7Q/Z8kiaZ5EDcyMeBW+9xSkpbl9PtgxjLxjBb3IuS7kXK2aDLkXJdyLkAy5eSl3IuQDJRKXciUAyUSlyiUAyV6lShAeXLy5LuRchgZci5LuXhcgKWt7c6VtQsL3G3Bc1tzJG4BGT6clYaX2g09T7lamT0uAO8bOgrDa37MHgk0a7Xdz2lh9Wz38gqTV+yWtpb0i8DmwtqfAZ+Cgc5rqjkS1GrrbcoZX+9Mn2O5Fy+IUeMV6BgOq0iOVzmbfwnzVzpPtE1DfvPa/+dg+bYKecu6Mx8Uj/AO4tfc+q3IuWG0f2mNP+pS82PB5/uuHTvVxpfbfSv3eWHo9pHxEj4rdWRfctw1tE+kl9eDQ3IuWM4l9qejpEgGrUI/dYWj1fbjvAKo6/21snsaZx/mqgfAMPzVmNM5cpEj1Fa7n0+5Fy+UN+2p0/+npx/wC46fkp2m+2Rh+/pyP5aod8C0Lf8Nb6Gv4qr1+zPpNyLlk9D9pGkqYLn0z/ABtx6tkf2Wh0mvp1W3UnseOrXB3rGyilXOHvIlhbCfuvJLuRclXLivqAxpceXxPIBRSkoxcmSpZIB1QqOL/wMkM7zzd5/l3pOorXQYEFQtC0hoDnANnI5nwXmo1gYYAJby5rwN2ola3OXc6kYJcIqeMU3mrFGBznp1OfyV17KVy0ubVNznmQ87kwBbPlj06LmloAe0SRP4Sl1dIQezkdFnT6mennGaXHoZnFTW01lyLlRaHjcdmrI5B3/L9fXqrgPnZe202qr1Ed0H9O5zJ1uDwxtyLkq5Fysmg25FyVci5ANuRclXIuQDbkXJVyLkA25CVchAc3IuSbkXIYHXry9KuRcgG3IuSrkXIDqtSa8Q9rXDo4Bw9Csr7S8G4bRp36hraI5WEtc49GMGHHyjqke2v2iU9EDTpxU1GOzu1k5BfG5529+YG/xfinGKuoqGrWe6o49e7YRtHcMKRVLGZf2VrXB8NJltr+P0PeH3IqWcr3NL/O0QPj4pug4u2oSGEyMwen181nDR94c884T2aY6dzSAe0JknJGJEDYfXJaOqq32YLEvmcyemrknjqS+LUHEk5Lt/EH6+Crhp33WkgHE909VoawD2BzfEfmProqwMtdcJ5xG8mfrrt4jOnslh15xjoa0WcbWJ/8IA4tc0mCQZMHGDyICueG6NlpD2iHRE74nMjbdR9HpJydvmrAuAgddlFqbYuWIdu5BdY5eyj3/CwzLXHpDheM7ZwRyyCD3qVpm1aZa6lc14G7HuLeZy4m5h5Rkd4XFHURg7fXwQ7RkzY8tB5ZI8iJI3PJQR1Woi+JZ+ZJVqq5LZdHn1X+6mr4J9pT2n3epbdGCYtqD8nfDxWp1PF2VW06lJwc0H0J5ObyP6FfHtboqrAS8T35g4kQSBJ/RWXsvxf3VZhqElnMjpBwfA/Jb6yMNZp5wxtnjjHRtc4x8S9ptRZRYt3Mfj1XxybzU1DdABJO2dvBFJ72kB+ykahova4RaYE7R9bJtTTB05JMS3OCBJcPHmPBfP4VObxHr/uPmes3pI7ZXELsakKm99BiVY6GnHbdEfhB5laKT6GWsckytSwDEzmMSl0asT7tzmHm3l/2nHmFzqOIy0nnmVWU9c41ROGtFxIEkg7z/CO74KaE3GWa3g125XJqNDrS8EOADmmCBt3Edxz6KTcqTT6kCoxwIIf2SRkGctz4x6q2uXs/DtS76U5dVwzm3Q2y4G3IuSbkXLokI65F6VcvLkA65FyTci9ANuQlXIQHNyLkm5F6wB1yLkm5F6Adcsd7f+3Q0bPd0SDXcPH3bT+I/wAR5DzON7b2m9oG6TTOqmC77tNv7zzsPAZJ7gV+f+K8RdVqOe9xc55LnE8yd1NXDjcyC2zHso4ralznFziXFxJJJJJJMkk9SfmnUNOdzz5JGkpyVc6Om0C6oQ1rTEbuJ3ho6/WN1FbNt4XUpTfZDqekbTpmpUmMCBuSRhre/wCQBVbX1Be6c4kMByQy5zwHO5xcc9Am63iBqw0C2m0y1vfEFzjzPwEmO/im39Ff0elda3T95/Y0lNRWCw4a8N7MzOZ5XHkAeScdH2v4d/6KHTarJlaR3qPU6GW5OvnPX+TnWS9rKPK9axuBOwAUPR6gkm4ybgY5RH9FYMozuodvu6u20egiYHh8/SLV6Dyaty59fmZ0045a7ljVgHHeD3ER6brqjXLfBK0+mNVoAMAlxIAJm51wBM7bT+Slajhj2NDiQ7qRiJ6iSuRKVccR3ckt+mck5xXBKZXlsHLflO8Ko4mxrD2HAmZABmCDznITWvI2MJA0rek+JKRWHkgqulBbZcrsa5v2g061Kmysz3dSnHbA7DgBEGMg4HUb7KbT9s9O+5lMmm9ob7p7h2S9pzJJgAjaY271hxSA5BdAdFVnoarLHNLD+H7HSj4vbGKi8Ml/5s1T6gfUN4G7bGMEd0AH5rZ8H4n71vYyR1iR1B6LAqbwjVllVsENBIDpMCJ5+Cg1+ijdFzjxJfck0Pic4TUJ8xb/ACNzV1BZUO3azHzXTdO0w4zMg4xHeI5ooWhzXG19N4DXTBg/gcO6ceak1Wii8QQGkSLjgEESJXBWkk6fPi84eGu6PVeat2zH9itWwnMQN7m7+fWCrDS8Za4Zyf4QXT/tEkH4fJVNDW+8qCX9hx5Hc8h3Zj171ZHhFO4GMAzaYIn/AHAkeS6fhVWpWZ1NYzhp/qQ6iUOkiRS4oHvDaYLhu50wGjkP5p5YKmXJIMbIvXqYKSXtPLOe2uw69FyTei9bmB1y8uSr0XoBty9Sb14gObkXJVy8vQwOuRck3qv4/wAU9xpqtUbtabf5j2Wf/IhZSy8IN4WT5n9pvtD77Umm0/s6EsHQv/6h9QG/7e9YZgucma+tJXuhbmd4EnwAk/IqzZwtq7FHLa3PuW2hoNaJeQ0ROZ2Jc0bZ3aRhI1tcPd2Jsbhs4nq4jkTA8gEnU173l0QMADuAj45PmvaTVY02l2S8yXX9CGWENpsUmm1LptUmk1dJIpTkNpMU6jTSaLFPpMU8Uc+2YynTUXV6QvdIgWYnrImO/wAFZMYuag/aWNElw7RHKBgnpv8A3VfWxUqnFvCIdPN+ZlLIcCYO00/gPwwRjzjyU/WB1N5k9kn7rhLRMRg7Tj0Ocwo/A6QDS7F0uvi0DBOAOkAR4K8Lg8AEEtyXbTyIuBXjYRnHUZhDcuVh90enxCVOHLD9UZs6ETz8ArPScFYWXWz3Enl07j58k2vw4SXAPsnMm0yeTcHAwfqFJZXNOm1uJgkEjBAyWtOxIbmMZKveIQjbXB0R2tvn9117foc/RVquyaueV24+/wBSsdoQ0y0AEdRjoQ4RgKlq0zTeXMENwCySdxgtJ5YODnGVoX1agb702uZPaDQQW7ZzsO03rvjqIescHzAzjBE9zv7c4VWiGpok5QWcdX6fQnt8mccdM9CocROF4nVtCWZiAeWNwSCY8vqRKUny93qcycdj2mp4P7QtdR9xVAbAIbUA7xbfjaAWz3jotTodQ2vSF0GOy7M9od4PxC+X03wZWm9muI+7qwT2akA+P4T+Xmq1NEK7G10l1XY6dHililGuzp2fcvDw9oqlvZ7XZEyD23YDeW5AnuVxp6pLRcIcJDh3gkH4hcPAOCJXRqfX69fFb6fR/h7ZSi/Zl29D0E7d8Un1Q29F6Tei5dEgHXouSb0XoBtyLkq9eXoB1yEm9eoDi5F6Tei9AOuWM+0/XW6enTH/AFHknwYP1c30WtvXzb7UdQTWpt5Npz5ue6f/AKhWNOs2IhueIM+d1TL1LpPhh6uwPD8Xwx5qCTlSKRmJ5Kyqt089iJ8Ik0wpVMJFIKSxq6KRQsY9gUmk1IYFKpBSopTZLoNU+gFCoFT6KnRzbmTdOxXGj0gO4Cp9Ocq90NVQ3G2lw3yXPD+Gt6BWruFtjYZUDQ6hWNGsMB8Enrz546eC5Fjlk9JTGG3BntXwstkGHM5Dv6l2/wAVA1L6bG+7ayAZJcTsdxk5AnkOfitVr9E1/wB0lmI2ls8jG+081UP9m3PmarAIkEMJPpcoVRTLmTa745xn1wR2q1PEEn+XQqOGcIfWquFpNsAvhzWU4gi0HdxFsA9OmVsNFwTTtbYKbXSO09wa55Lsn9pvdzxgYUjTtLbQ0Q1sY3JEAGepjn4J1YgDswOnLcyViUsvgsUUxhHnlny32hBpVX0n/gO4/ECG2uIj9wnbqqJ7YJHQwt17Wath1FEkEOhzXE47J7LZMdS74rH6+h2nn915a7x7/OVFqa0oKMY4ws/fD/k5F8Pacs55x9sohqZpakiOihrui+D81y2VJxyj6JwjiHvaQJ+8MO8Rz891OuWO4Drvd1IP3X4Pj+E/l5rVXq3XLdE9HodR51Sb6rhjrkXJN68vUheH3IuSL0XoB9yLki9F6AdevUi9CA5vRck3IuQDr18x+0c/+aP8jPzX0i5fPftHp/tmmN6Yz1hzh8oVrS+/9GV9R7v1PnvNSqAUcjKk0Ar8OpFN8EymFJptSqQUqm1WkjnTYxgT2LhjE1rVKkU5MlUCp9EqvoqZScpYlG1E6m5WOlrqrY5OZVhZlHJWjPYzT6XVqRX1kiJg7jx5LN0tZCk6biYaXSLg5pHePA8lRsqa5SydSvVJrDeDR0NfcBdkgRExz3Do+H91IpagXbxG2Nhttv6H+uNdrJ3XtDiLmvDh2icQZMz+a0el9DePiCykz6Ix2dx19OhSNXWl4tuBgmR+ICcd8E7QqLQ8XDhO0SCHAECORG0/qjXcZphsucJ2AEk45iN8wqfkyUuh1HqoOOclZ7Wvvq0jg/f27rSJk4zPNVnD9MKj9VTGxMCf3hEO7u0J+CZq9Wa1cuZMWloJGAdyTJgbk5XXs+8uq1qmO2Wnpvnb1+SiveJ7PSP6sr0pWSz6y+2MGZc0gwcEYPiN14rX2j0obWuH4xdHQ7H1wfMqqXGaw8FOyHlycX2JumqSPD6C2HDNd7ymCdxh3iOfnusNQfB7ipFfj7tN/p2ku3DpIAHOARnceqzXLbI20Vrpu+DN5ei9Y72V4/WrV3Cq64WEgBrQAQW9B0K1d6tp5PSV2KxZQ69eXJVyL0NxtyLkm9F6AdehJvQgOb0XpNyLkMDr1kvtA00spv6FzT5gEfIrT3Ku49pPe6d7eYFzfFufiJHmpqJbbEyK2O6DR8frsym0Cma2llLorrJYkVd26JY0VrvZz2bZVYH1i4ScNaQJAH4jBIJ6dyx7Tt4hbP2c4gLQPrdcvxbU3VQ21PD9SXw+qqdyVqyi40XsVRDnF76j2mQ0YbbMZJG5Ge7Oyi8W9inMaX0HGq0SS0gCo0DJOMPHhB7lf6SpMKxwM9Ph4LzNHjWrqs3SluXdM9DqPBtLZDbGOPij5hRYpDXRut3U4Pp3tcDTa243XNAa4HGQR8tlh+IzpdU5tznN7IGwkEBxBHXI8YXrNP49VfCWyL3Lt8PXJ47WeD26eS3tYfccz57d/guqdVpdaXBviCfQAJTOIte0MbAsmJMCCBgROZAQ7T9lh95DiXB0GBHMTzwR8VY/5SMqlh4k+3p838TnLQ4m88xRL5AyM8pz5ouSw2B68xGBntbYHOV3o9bY0l7GQSR2odcBJkEzaOUxyO/KzdrY0VKcvafwK1ejd02l7K+J7cgPg48v6dPFe0PaFogsoADYkMcdxkXOmPIqbxJjSxlRjQ2SWvjAmJbjkYDp22UFXikLLVVKDWfUln4e663ZGSeCuuzsD3GfHlC7oSQ4DIi6MZcGuDfmfRLfUhmJnN3cBm3ziT1iORmdw8WkyBAbeTyy0GCeXT1TxHWKmqSj7z4X8/wb6PTuya3dO5w/TWabtE9oY5EnG/TAL+X3YVXralRmmimHTVf2nCRDWbCeRJPwKm6jUmq4kE25DTG8HMd33QPEq6o0QGBhAIiCDz648VxIbnFuT5Z2ow3yxDhJcGA0lB7XSee+VOVvxHgkdqlkc28x4dfmqhV5Jp8nMvhOEsTQLh9IEyRJ787LtC1IUX/sxp4Dn9eyPLJ/L0V7coOgo2U2t6DPicn4kqRcrcVhHpNPDZWkNvRelXIuWxONvRek3IuQDrkJNyEBzei5JvRchgdci5JuRcgMB7UcL93VcAOy7tN8Dy8jI8ln2CCvp3HeG+/pQPvNy38x5/MBfOtTQLT4Lr0z8yKfdFCa2Sa7MYwSFbcCrxg9xA+Cp9O9PoPir6KDxClTr3GtE3XZk+lcN1gtHzVzS1E/XesTwrWy2c7x6K/0rozOF4W+jDPcU3KUUy8fgAjmq7jPB21qZNoLxkYy6PwnrPLvhS6WqBEH5nuUfX8TdSoh7Gtd22teDjskGYPIyGgHO/o0LthqI+V72fz+H1K/iNdc9PJ29Mfl8TAa7SsaLmGxwyIOPRccP1xIyXZwROd46Z5qXr9TL3uLAC4z2W4FxJIHQBVmqt95LR2QByj59N4717bxOmMlnGHj/L4/0eA0zaXXJd0KoIsqFwBESN8DDuWQc8pSToebnl2QGy6cdwHTEA7qANeNnTjYzvjY48PQJtPiV8g9MQIn6wuPVbbSvZS+qzj5FmW2XUlOvvJLgQPugYMbDs/h8BI7zlWQqhgPu2ZqSXZPMxz6j5lUPv8AJMwYjO3ifUhM03FCOnf/AG23+uSifmPLTN1JLg0DmXMtDRB3ExyiZ67jM/eUXX8Qa0FrN3klzgdjGAM+XnzVTqOMXkwAB6coRpdM57hvBPqpKabJSW5mtl0Yx4RecKoSZOzfTqPjnyVxco1CmGNAC7uV9pL2V2L2nrcI5fVjrlX6/hjamW9l3XkfH9VKuRctGk+pLOuNi2yRl61EsMOEH6yO5O4bQuqtHIGT4DKvdTQa8Q4eHUeCjcP0Pu3OJMzgeHf8PRQ+XhnL/AuNqxzEs7kXJVy8uU51x1yL0m5FyAdci5JuRcgG3ISrl6gOLkXJdyLkAy5FyVci5ANuWb9peCzNVgz+Mf8A6/X16q/uRcpK7HW8ojnBTWGfLKpc0runWkrXcb9mw6XUhnct/wCP6eiyNXSlp2Kuy/7I5TKjWOGavhWp7InC0XD9eBgr53pNWW8z9dFe6LXiBlcHU6XqdfSanjHobtj27zj5eP1zTdToffUSwEBxLTJmOyecee6zGk12cK60vE7ea5ChOiasr6rlHWlZC6t12dGjO+0fDn0HWBwdIBDgORMGRMjIKjcE4M6qXAVIsw7szIMYA5GJz16q94zq6VdzWl7WVM2Eg9oRNp8wM8sqNw3gr2PvNVjeobLro9APHK9JdrVfo1KckrMd1+i+J5qvQOrVOMI5rz2/f5FLxT2aqULTVyHTDmkWmOmJG8wRPRO0PCCKdwh10ZyBBzIkDv8AoLT1a7KgsrBrmHcHBB6tIMg+B2nqVS8R1FOrUZQZ/p03AvmcNBtIkkE4JHPryzRje9TGMUtrXvPthdPqya7Qxpk3nK7eo/ScCpuBlzXETsRE+CTquANYDG/lt9SveIGi4QymGjowWie8DfH1sk++cSADJ+Hh3qGqq2yXst/Ijt8mqPtIhjhoB8+XTvV/o9NaBO/yS9Lp7cnJ+X9VJuXZ4rjtXL7v9kU6aN0vMksLsv3Yy5FyXci5RHRGXIuS7kXIBlyLku5eXIBtyLkq5FyAbci5KuRcgG3Ly5LuRcgGXIS7kIDm5FyVci5DA25FyVci5ANuXlyXcguQBUrwqXibadTfDuo/PqpetJWf1d0raMnF5RhxUlhkevoP3SD9dFFtI6hMfcgahw3g+I/PdT+bGfvIrvTyjzBkzTcRc0bjCmHjpAMjPl9BVArN5tI8D9d66LmHmRHODPwlRfhqpSzlG3mXRWMMn6PWQ8vcTccc8CcDKsanEnEY58/6rP8AvR+870lNbqwMB7iI5Nx4ZWtmlU5bnJfmSVaicI7VFknS8Re5xBMfWFLZQJGXT4c/6/oql+vB/BJ6nHLoFw/iNQ7G0dG47t91tKmpP2Xx6IjzfPqvzL91YN+86O78Xpy802hxNo+6I+fqso2VIpXJuwsR4RtHTxT3S5f+6Gxoa0FSm1FnNDKvKJwoyVki5FyXci5AMuRcl3IuQDJU/h3BqldrnMsDWkAue9rBc7ZoJ3J/MKsuVjw3jjqTHUyylVY4h1tRpcA5uzhBHod0MolUPZau9ge0MzfDb2hxNMkODW8zg7Jf+Xq1tNxsHvfd2AvAd+1MMMdD3SRzC60vtVUp+6hlP9j763BAPviS6QDAAnAELvQe1LmMpUi1opsfSc4i8uIpvDuy1zrWnrAEwsmeB+l9kKprMp1HMaHmo25hFS11NpcWuAIg42Kjf5Zr3hsMyw1Lw9pphowSX7CDhS9V7bO99dSZTDG1KlRoLXAuL2llz4dvaeUZyoND2oqNaxtlNzGUjRLXNJD2HPbzvPSEHA6t7LVGUqr3ljXUnhlkglxIaQWkHMhwgblR+Jez9agwPqBsEhphwcWuLbrXgfdMLvUe1VWo2qHtpn3rmvmCCwsADLIMYAG8rjivtLUrssc2m0F17yxsGo8NDQ5+d4HKEHBWyhLlCwankolcXIuQHcolcXIuQHcolLlEoAeyVDq6EFTJRKAqqnDAkO4V3K7RahnJnzwruXH+Fdy0Vi892EGTO/4V3L3/AAruWh92Ee7CDJnxwruTG8K7lee7C9tQZKdnC1Ip8OCsYQhjImlpgFJC4leygOpRK5lEoDqUSuZRKA6lEriUSgO5RK4lEoDuUSuJRKA7lEriUSgO5QuJQgAIQhYB4hCEAIQhACEIQAhCEMAhCEAIQhACEIQAhCEAIQhACEIQAhCEB6hCEMghCEAIQhDAIQhACEIQyf/Z"/>
          <p:cNvSpPr>
            <a:spLocks noChangeAspect="1" noChangeArrowheads="1"/>
          </p:cNvSpPr>
          <p:nvPr/>
        </p:nvSpPr>
        <p:spPr bwMode="auto">
          <a:xfrm>
            <a:off x="149225" y="-144463"/>
            <a:ext cx="304800" cy="304801"/>
          </a:xfrm>
          <a:prstGeom prst="rect">
            <a:avLst/>
          </a:prstGeom>
          <a:noFill/>
          <a:ln w="9525">
            <a:noFill/>
            <a:miter lim="800000"/>
            <a:headEnd/>
            <a:tailEnd/>
          </a:ln>
        </p:spPr>
        <p:txBody>
          <a:bodyPr/>
          <a:lstStyle/>
          <a:p>
            <a:endParaRPr lang="zh-TW" altLang="en-US"/>
          </a:p>
        </p:txBody>
      </p:sp>
      <p:pic>
        <p:nvPicPr>
          <p:cNvPr id="7" name="Picture 7" descr="http://webpic.chinareviewnews.com/upload/201006/26/101364408.jpg"/>
          <p:cNvPicPr>
            <a:picLocks noChangeAspect="1" noChangeArrowheads="1"/>
          </p:cNvPicPr>
          <p:nvPr/>
        </p:nvPicPr>
        <p:blipFill>
          <a:blip r:embed="rId6" cstate="email"/>
          <a:srcRect/>
          <a:stretch>
            <a:fillRect/>
          </a:stretch>
        </p:blipFill>
        <p:spPr bwMode="auto">
          <a:xfrm>
            <a:off x="6453198" y="1571612"/>
            <a:ext cx="3349346" cy="237173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309563" y="428625"/>
            <a:ext cx="9288462" cy="915988"/>
          </a:xfrm>
        </p:spPr>
        <p:txBody>
          <a:bodyPr/>
          <a:lstStyle/>
          <a:p>
            <a:pPr algn="l" eaLnBrk="1" hangingPunct="1">
              <a:defRPr/>
            </a:pPr>
            <a:r>
              <a:rPr lang="zh-TW" altLang="en-US" dirty="0" smtClean="0">
                <a:solidFill>
                  <a:srgbClr val="002060"/>
                </a:solidFill>
                <a:latin typeface="+mn-lt"/>
                <a:ea typeface="+mn-ea"/>
              </a:rPr>
              <a:t>林建甫簡歷</a:t>
            </a:r>
          </a:p>
        </p:txBody>
      </p:sp>
      <p:sp>
        <p:nvSpPr>
          <p:cNvPr id="5123" name="Rectangle 3"/>
          <p:cNvSpPr>
            <a:spLocks noGrp="1" noChangeArrowheads="1"/>
          </p:cNvSpPr>
          <p:nvPr>
            <p:ph idx="4294967295"/>
          </p:nvPr>
        </p:nvSpPr>
        <p:spPr>
          <a:xfrm>
            <a:off x="450850" y="1268760"/>
            <a:ext cx="8915400" cy="5395565"/>
          </a:xfrm>
        </p:spPr>
        <p:txBody>
          <a:bodyPr/>
          <a:lstStyle/>
          <a:p>
            <a:pPr eaLnBrk="1" hangingPunct="1">
              <a:lnSpc>
                <a:spcPct val="70000"/>
              </a:lnSpc>
            </a:pPr>
            <a:r>
              <a:rPr lang="zh-TW" altLang="en-US" sz="1500" dirty="0" smtClean="0"/>
              <a:t>其他現職：</a:t>
            </a:r>
          </a:p>
          <a:p>
            <a:pPr lvl="1" eaLnBrk="1" hangingPunct="1">
              <a:lnSpc>
                <a:spcPct val="70000"/>
              </a:lnSpc>
            </a:pPr>
            <a:r>
              <a:rPr lang="zh-TW" altLang="en-US" sz="1500" dirty="0" smtClean="0"/>
              <a:t>經建會諮詢委員</a:t>
            </a:r>
            <a:endParaRPr lang="en-US" altLang="zh-TW" sz="1500" dirty="0" smtClean="0"/>
          </a:p>
          <a:p>
            <a:pPr lvl="1" eaLnBrk="1" hangingPunct="1">
              <a:lnSpc>
                <a:spcPct val="70000"/>
              </a:lnSpc>
            </a:pPr>
            <a:r>
              <a:rPr lang="zh-TW" altLang="en-US" sz="1500" dirty="0" smtClean="0"/>
              <a:t>經濟部產業發展諮詢委員</a:t>
            </a:r>
            <a:endParaRPr lang="en-US" altLang="zh-TW" sz="1500" dirty="0" smtClean="0"/>
          </a:p>
          <a:p>
            <a:pPr lvl="1" eaLnBrk="1" hangingPunct="1">
              <a:lnSpc>
                <a:spcPct val="70000"/>
              </a:lnSpc>
            </a:pPr>
            <a:r>
              <a:rPr lang="zh-TW" altLang="en-US" sz="1500" dirty="0" smtClean="0"/>
              <a:t>財政部所屬事業移轉民營評價委員會諮詢委員</a:t>
            </a:r>
          </a:p>
          <a:p>
            <a:pPr lvl="1" eaLnBrk="1" hangingPunct="1">
              <a:lnSpc>
                <a:spcPct val="70000"/>
              </a:lnSpc>
            </a:pPr>
            <a:r>
              <a:rPr lang="zh-TW" altLang="en-US" sz="1500" dirty="0" smtClean="0"/>
              <a:t>考試院退撫基金委員會諮詢顧問 </a:t>
            </a:r>
            <a:endParaRPr lang="en-US" altLang="zh-TW" sz="1500" dirty="0" smtClean="0"/>
          </a:p>
          <a:p>
            <a:pPr lvl="1" eaLnBrk="1" hangingPunct="1">
              <a:lnSpc>
                <a:spcPct val="70000"/>
              </a:lnSpc>
            </a:pPr>
            <a:r>
              <a:rPr lang="zh-TW" altLang="en-US" sz="1500" dirty="0" smtClean="0"/>
              <a:t>海基會顧問</a:t>
            </a:r>
          </a:p>
          <a:p>
            <a:pPr lvl="1" eaLnBrk="1" hangingPunct="1">
              <a:lnSpc>
                <a:spcPct val="70000"/>
              </a:lnSpc>
            </a:pPr>
            <a:r>
              <a:rPr lang="zh-TW" altLang="en-US" sz="1500" dirty="0" smtClean="0"/>
              <a:t>台灣經濟研究院董事</a:t>
            </a:r>
            <a:endParaRPr lang="en-US" altLang="zh-TW" sz="1500" dirty="0" smtClean="0"/>
          </a:p>
          <a:p>
            <a:pPr lvl="1" eaLnBrk="1" hangingPunct="1">
              <a:lnSpc>
                <a:spcPct val="70000"/>
              </a:lnSpc>
            </a:pPr>
            <a:r>
              <a:rPr lang="zh-TW" altLang="en-US" sz="1500" dirty="0" smtClean="0"/>
              <a:t>台灣證券交易所常駐監察人</a:t>
            </a:r>
            <a:endParaRPr lang="en-US" altLang="zh-TW" sz="1500" dirty="0" smtClean="0"/>
          </a:p>
          <a:p>
            <a:pPr lvl="1" eaLnBrk="1" hangingPunct="1">
              <a:lnSpc>
                <a:spcPct val="70000"/>
              </a:lnSpc>
            </a:pPr>
            <a:r>
              <a:rPr lang="zh-TW" altLang="en-US" sz="1500" dirty="0" smtClean="0"/>
              <a:t>花旗台灣銀行獨立董事</a:t>
            </a:r>
            <a:endParaRPr lang="en-US" altLang="zh-TW" sz="1500" dirty="0" smtClean="0"/>
          </a:p>
          <a:p>
            <a:pPr lvl="1" eaLnBrk="1" hangingPunct="1">
              <a:lnSpc>
                <a:spcPct val="70000"/>
              </a:lnSpc>
            </a:pPr>
            <a:r>
              <a:rPr lang="zh-TW" altLang="en-US" sz="1500" dirty="0" smtClean="0"/>
              <a:t>台灣競爭力論壇總召集人</a:t>
            </a:r>
            <a:endParaRPr lang="en-US" altLang="zh-TW" sz="1500" smtClean="0"/>
          </a:p>
          <a:p>
            <a:pPr lvl="1" eaLnBrk="1" hangingPunct="1">
              <a:lnSpc>
                <a:spcPct val="70000"/>
              </a:lnSpc>
            </a:pPr>
            <a:r>
              <a:rPr lang="zh-TW" altLang="en-US" sz="1500" smtClean="0"/>
              <a:t>台灣</a:t>
            </a:r>
            <a:r>
              <a:rPr lang="zh-TW" altLang="en-US" sz="1500" dirty="0" smtClean="0"/>
              <a:t>經濟學會理事</a:t>
            </a:r>
            <a:endParaRPr lang="en-US" altLang="zh-TW" sz="1500" dirty="0" smtClean="0"/>
          </a:p>
          <a:p>
            <a:pPr lvl="1" eaLnBrk="1" hangingPunct="1">
              <a:lnSpc>
                <a:spcPct val="70000"/>
              </a:lnSpc>
            </a:pPr>
            <a:r>
              <a:rPr lang="zh-TW" altLang="en-US" sz="1500" dirty="0" smtClean="0"/>
              <a:t>工商時報、經濟日報、旺報、理財周刊主筆</a:t>
            </a:r>
            <a:endParaRPr lang="en-US" altLang="zh-TW" sz="1500" dirty="0" smtClean="0"/>
          </a:p>
          <a:p>
            <a:pPr eaLnBrk="1" hangingPunct="1">
              <a:lnSpc>
                <a:spcPct val="70000"/>
              </a:lnSpc>
            </a:pPr>
            <a:r>
              <a:rPr lang="zh-TW" altLang="en-US" sz="1500" dirty="0" smtClean="0"/>
              <a:t>經歷：</a:t>
            </a:r>
            <a:endParaRPr lang="en-US" altLang="zh-TW" sz="1500" dirty="0" smtClean="0"/>
          </a:p>
          <a:p>
            <a:pPr lvl="1" eaLnBrk="1" hangingPunct="1">
              <a:lnSpc>
                <a:spcPct val="70000"/>
              </a:lnSpc>
            </a:pPr>
            <a:r>
              <a:rPr lang="zh-TW" altLang="en-US" sz="1500" dirty="0" smtClean="0"/>
              <a:t>總統府財經諮詢小組委員 </a:t>
            </a:r>
            <a:r>
              <a:rPr lang="en-US" altLang="zh-TW" sz="1500" dirty="0" smtClean="0"/>
              <a:t>2008~2012</a:t>
            </a:r>
          </a:p>
          <a:p>
            <a:pPr lvl="1" eaLnBrk="1" hangingPunct="1">
              <a:lnSpc>
                <a:spcPct val="70000"/>
              </a:lnSpc>
            </a:pPr>
            <a:r>
              <a:rPr lang="zh-TW" altLang="en-US" sz="1500" dirty="0" smtClean="0"/>
              <a:t>行政院經濟部貿易調查委員 </a:t>
            </a:r>
            <a:r>
              <a:rPr lang="en-US" altLang="zh-TW" sz="1500" dirty="0" smtClean="0"/>
              <a:t>2006~2012</a:t>
            </a:r>
            <a:endParaRPr lang="zh-TW" altLang="en-US" sz="1500" dirty="0" smtClean="0"/>
          </a:p>
          <a:p>
            <a:pPr lvl="1" eaLnBrk="1" hangingPunct="1">
              <a:lnSpc>
                <a:spcPct val="70000"/>
              </a:lnSpc>
            </a:pPr>
            <a:r>
              <a:rPr lang="zh-TW" altLang="en-US" sz="1500" dirty="0" smtClean="0"/>
              <a:t>金融消費爭議案件評議委員會委員 </a:t>
            </a:r>
            <a:r>
              <a:rPr lang="en-US" altLang="zh-TW" sz="1500" dirty="0" smtClean="0"/>
              <a:t>2008~2011</a:t>
            </a:r>
          </a:p>
          <a:p>
            <a:pPr lvl="1" eaLnBrk="1" hangingPunct="1">
              <a:lnSpc>
                <a:spcPct val="70000"/>
              </a:lnSpc>
            </a:pPr>
            <a:r>
              <a:rPr lang="zh-TW" altLang="en-US" sz="1500" dirty="0" smtClean="0"/>
              <a:t>行政院衛生署健保精算委員 </a:t>
            </a:r>
            <a:r>
              <a:rPr lang="en-US" altLang="zh-TW" sz="1500" dirty="0" smtClean="0"/>
              <a:t>2006-2010</a:t>
            </a:r>
          </a:p>
          <a:p>
            <a:pPr lvl="1" eaLnBrk="1" hangingPunct="1">
              <a:lnSpc>
                <a:spcPct val="70000"/>
              </a:lnSpc>
            </a:pPr>
            <a:r>
              <a:rPr lang="zh-TW" altLang="en-US" sz="1500" dirty="0" smtClean="0"/>
              <a:t>台灣經濟學會副理事長 </a:t>
            </a:r>
            <a:r>
              <a:rPr lang="en-US" altLang="zh-TW" sz="1500" dirty="0" smtClean="0"/>
              <a:t>2007</a:t>
            </a:r>
          </a:p>
          <a:p>
            <a:pPr lvl="1" eaLnBrk="1" hangingPunct="1">
              <a:lnSpc>
                <a:spcPct val="70000"/>
              </a:lnSpc>
            </a:pPr>
            <a:r>
              <a:rPr lang="zh-TW" altLang="en-US" sz="1500" dirty="0" smtClean="0"/>
              <a:t>台大經濟系主任 </a:t>
            </a:r>
            <a:r>
              <a:rPr lang="en-US" altLang="zh-TW" sz="1500" dirty="0" smtClean="0"/>
              <a:t>2000/8~2004/7</a:t>
            </a:r>
          </a:p>
          <a:p>
            <a:pPr lvl="1" eaLnBrk="1" hangingPunct="1">
              <a:lnSpc>
                <a:spcPct val="70000"/>
              </a:lnSpc>
            </a:pPr>
            <a:r>
              <a:rPr lang="zh-TW" altLang="en-US" sz="1500" dirty="0" smtClean="0"/>
              <a:t>行政院國家發展研究班第三期結業 </a:t>
            </a:r>
            <a:r>
              <a:rPr lang="en-US" altLang="zh-TW" sz="1500" dirty="0" smtClean="0"/>
              <a:t>(</a:t>
            </a:r>
            <a:r>
              <a:rPr lang="zh-TW" altLang="en-US" sz="1500" dirty="0" smtClean="0"/>
              <a:t>副學員長</a:t>
            </a:r>
            <a:r>
              <a:rPr lang="en-US" altLang="zh-TW" sz="1500" dirty="0" smtClean="0"/>
              <a:t>) 2003/7~2003/9</a:t>
            </a:r>
          </a:p>
          <a:p>
            <a:pPr lvl="1" eaLnBrk="1" hangingPunct="1">
              <a:lnSpc>
                <a:spcPct val="70000"/>
              </a:lnSpc>
            </a:pPr>
            <a:r>
              <a:rPr lang="zh-TW" altLang="en-US" sz="1500" dirty="0" smtClean="0"/>
              <a:t>德國自由大學客座教授 </a:t>
            </a:r>
            <a:r>
              <a:rPr lang="en-US" altLang="zh-TW" sz="1500" dirty="0" smtClean="0"/>
              <a:t>2003/1</a:t>
            </a:r>
            <a:r>
              <a:rPr lang="zh-TW" altLang="en-US" sz="1500" dirty="0" smtClean="0"/>
              <a:t>至 </a:t>
            </a:r>
            <a:r>
              <a:rPr lang="en-US" altLang="zh-TW" sz="1500" dirty="0" smtClean="0"/>
              <a:t>2003/2</a:t>
            </a:r>
          </a:p>
          <a:p>
            <a:pPr lvl="1" eaLnBrk="1" hangingPunct="1">
              <a:lnSpc>
                <a:spcPct val="70000"/>
              </a:lnSpc>
            </a:pPr>
            <a:r>
              <a:rPr lang="zh-TW" altLang="en-US" sz="1500" dirty="0" smtClean="0"/>
              <a:t>德國</a:t>
            </a:r>
            <a:r>
              <a:rPr lang="en-US" altLang="zh-TW" sz="1500" dirty="0" smtClean="0"/>
              <a:t>DAAD </a:t>
            </a:r>
            <a:r>
              <a:rPr lang="zh-TW" altLang="en-US" sz="1500" dirty="0" smtClean="0"/>
              <a:t>獎學金訪問教授 </a:t>
            </a:r>
            <a:r>
              <a:rPr lang="en-US" altLang="zh-TW" sz="1500" dirty="0" smtClean="0"/>
              <a:t>2003</a:t>
            </a:r>
          </a:p>
          <a:p>
            <a:pPr lvl="1" eaLnBrk="1" hangingPunct="1">
              <a:lnSpc>
                <a:spcPct val="70000"/>
              </a:lnSpc>
            </a:pPr>
            <a:r>
              <a:rPr lang="zh-TW" altLang="en-US" sz="1500" dirty="0" smtClean="0"/>
              <a:t>考試院考選部典試委員 </a:t>
            </a:r>
            <a:r>
              <a:rPr lang="en-US" altLang="zh-TW" sz="1500" dirty="0" smtClean="0"/>
              <a:t>2000</a:t>
            </a:r>
            <a:r>
              <a:rPr lang="zh-TW" altLang="en-US" sz="1500" dirty="0" smtClean="0"/>
              <a:t>至 </a:t>
            </a:r>
            <a:r>
              <a:rPr lang="en-US" altLang="zh-TW" sz="1500" dirty="0" smtClean="0"/>
              <a:t>2003, 2002</a:t>
            </a:r>
            <a:r>
              <a:rPr lang="zh-TW" altLang="en-US" sz="1500" dirty="0" smtClean="0"/>
              <a:t>年為高考三級暨普考財經組召集人</a:t>
            </a:r>
          </a:p>
          <a:p>
            <a:pPr lvl="1" eaLnBrk="1" hangingPunct="1">
              <a:lnSpc>
                <a:spcPct val="70000"/>
              </a:lnSpc>
            </a:pPr>
            <a:r>
              <a:rPr lang="zh-TW" altLang="en-US" sz="1500" dirty="0" smtClean="0"/>
              <a:t>台灣經濟學會 理事 </a:t>
            </a:r>
            <a:r>
              <a:rPr lang="en-US" altLang="zh-TW" sz="1500" dirty="0" smtClean="0"/>
              <a:t>2000/1 </a:t>
            </a:r>
            <a:r>
              <a:rPr lang="zh-TW" altLang="en-US" sz="1500" dirty="0" smtClean="0"/>
              <a:t>至 </a:t>
            </a:r>
            <a:r>
              <a:rPr lang="en-US" altLang="zh-TW" sz="1500" dirty="0" smtClean="0"/>
              <a:t>2002/12</a:t>
            </a:r>
            <a:r>
              <a:rPr lang="zh-TW" altLang="en-US" sz="1500" dirty="0" smtClean="0"/>
              <a:t>； </a:t>
            </a:r>
            <a:r>
              <a:rPr lang="en-US" altLang="zh-TW" sz="1500" dirty="0" smtClean="0"/>
              <a:t>2006/1 </a:t>
            </a:r>
            <a:r>
              <a:rPr lang="zh-TW" altLang="en-US" sz="1500" dirty="0" smtClean="0"/>
              <a:t>至 </a:t>
            </a:r>
            <a:r>
              <a:rPr lang="en-US" altLang="zh-TW" sz="1500" dirty="0" smtClean="0"/>
              <a:t>2007/12</a:t>
            </a:r>
          </a:p>
          <a:p>
            <a:pPr lvl="1" eaLnBrk="1" hangingPunct="1">
              <a:lnSpc>
                <a:spcPct val="70000"/>
              </a:lnSpc>
            </a:pPr>
            <a:r>
              <a:rPr lang="en-US" altLang="zh-TW" sz="1500" dirty="0" smtClean="0"/>
              <a:t>Salzburg Seminar </a:t>
            </a:r>
            <a:r>
              <a:rPr lang="zh-TW" altLang="en-US" sz="1500" dirty="0" smtClean="0"/>
              <a:t>研究員 </a:t>
            </a:r>
            <a:r>
              <a:rPr lang="en-US" altLang="zh-TW" sz="1500" dirty="0" smtClean="0"/>
              <a:t>1998, 2005</a:t>
            </a:r>
          </a:p>
          <a:p>
            <a:pPr lvl="1" eaLnBrk="1" hangingPunct="1">
              <a:lnSpc>
                <a:spcPct val="70000"/>
              </a:lnSpc>
            </a:pPr>
            <a:r>
              <a:rPr lang="zh-TW" altLang="en-US" sz="1500" dirty="0" smtClean="0"/>
              <a:t>美國芝加哥大學 </a:t>
            </a:r>
            <a:r>
              <a:rPr lang="en-US" altLang="zh-TW" sz="1500" dirty="0" smtClean="0"/>
              <a:t>(University of Chicago) </a:t>
            </a:r>
            <a:r>
              <a:rPr lang="zh-TW" altLang="en-US" sz="1500" dirty="0" smtClean="0"/>
              <a:t>研究 </a:t>
            </a:r>
            <a:r>
              <a:rPr lang="en-US" altLang="zh-TW" sz="1500" dirty="0" smtClean="0"/>
              <a:t>1995 /9 </a:t>
            </a:r>
            <a:r>
              <a:rPr lang="zh-TW" altLang="en-US" sz="1500" dirty="0" smtClean="0"/>
              <a:t>至</a:t>
            </a:r>
            <a:r>
              <a:rPr lang="en-US" altLang="zh-TW" sz="1500" dirty="0" smtClean="0"/>
              <a:t>1996/8</a:t>
            </a:r>
          </a:p>
          <a:p>
            <a:pPr eaLnBrk="1" hangingPunct="1">
              <a:lnSpc>
                <a:spcPct val="70000"/>
              </a:lnSpc>
            </a:pPr>
            <a:r>
              <a:rPr lang="zh-TW" altLang="en-US" sz="1500" dirty="0" smtClean="0"/>
              <a:t>博士論文指導教授 </a:t>
            </a:r>
            <a:r>
              <a:rPr lang="en-US" altLang="zh-TW" sz="1500" dirty="0" smtClean="0"/>
              <a:t>Clive W. Granger 2003 </a:t>
            </a:r>
            <a:r>
              <a:rPr lang="zh-TW" altLang="en-US" sz="1500" dirty="0" smtClean="0"/>
              <a:t>榮獲諾貝爾經濟獎</a:t>
            </a:r>
          </a:p>
        </p:txBody>
      </p:sp>
      <p:sp>
        <p:nvSpPr>
          <p:cNvPr id="5124" name="投影片編號版面配置區 4"/>
          <p:cNvSpPr txBox="1">
            <a:spLocks noGrp="1"/>
          </p:cNvSpPr>
          <p:nvPr/>
        </p:nvSpPr>
        <p:spPr bwMode="auto">
          <a:xfrm>
            <a:off x="7594600" y="6492875"/>
            <a:ext cx="2311400" cy="365125"/>
          </a:xfrm>
          <a:prstGeom prst="rect">
            <a:avLst/>
          </a:prstGeom>
          <a:noFill/>
          <a:ln w="9525">
            <a:noFill/>
            <a:miter lim="800000"/>
            <a:headEnd/>
            <a:tailEnd/>
          </a:ln>
        </p:spPr>
        <p:txBody>
          <a:bodyPr anchor="ctr"/>
          <a:lstStyle/>
          <a:p>
            <a:pPr algn="r"/>
            <a:fld id="{A1D8B6D0-0F65-4405-8F0A-9591DAF03112}" type="slidenum">
              <a:rPr kumimoji="0" lang="zh-TW" altLang="en-US" sz="1200" b="0">
                <a:solidFill>
                  <a:srgbClr val="898989"/>
                </a:solidFill>
              </a:rPr>
              <a:pPr algn="r"/>
              <a:t>1</a:t>
            </a:fld>
            <a:endParaRPr kumimoji="0" lang="en-US" altLang="zh-TW" sz="1200" b="0">
              <a:solidFill>
                <a:srgbClr val="898989"/>
              </a:solidFill>
            </a:endParaRPr>
          </a:p>
        </p:txBody>
      </p:sp>
      <p:pic>
        <p:nvPicPr>
          <p:cNvPr id="5125" name="Picture 9" descr="http://gmg.tw/html/COL_AUTHOR/f_19_3.gif"/>
          <p:cNvPicPr>
            <a:picLocks noChangeAspect="1" noChangeArrowheads="1"/>
          </p:cNvPicPr>
          <p:nvPr/>
        </p:nvPicPr>
        <p:blipFill>
          <a:blip r:embed="rId2" cstate="print"/>
          <a:srcRect/>
          <a:stretch>
            <a:fillRect/>
          </a:stretch>
        </p:blipFill>
        <p:spPr bwMode="auto">
          <a:xfrm>
            <a:off x="6948488" y="1989138"/>
            <a:ext cx="1724025" cy="23209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投影片編號版面配置區 3"/>
          <p:cNvSpPr>
            <a:spLocks noGrp="1"/>
          </p:cNvSpPr>
          <p:nvPr>
            <p:ph type="sldNum" sz="quarter" idx="11"/>
          </p:nvPr>
        </p:nvSpPr>
        <p:spPr>
          <a:xfrm>
            <a:off x="8585200" y="6356350"/>
            <a:ext cx="825500" cy="365125"/>
          </a:xfrm>
          <a:noFill/>
        </p:spPr>
        <p:txBody>
          <a:bodyPr/>
          <a:lstStyle/>
          <a:p>
            <a:fld id="{F2DA41C3-6F2A-44D4-8299-DCE0F2063029}" type="slidenum">
              <a:rPr lang="en-US" altLang="zh-TW" smtClean="0"/>
              <a:pPr/>
              <a:t>2</a:t>
            </a:fld>
            <a:endParaRPr lang="en-US" altLang="zh-TW" smtClean="0"/>
          </a:p>
        </p:txBody>
      </p:sp>
      <p:pic>
        <p:nvPicPr>
          <p:cNvPr id="1028" name="Picture 5" descr="捲軸"/>
          <p:cNvPicPr>
            <a:picLocks noChangeAspect="1" noChangeArrowheads="1"/>
          </p:cNvPicPr>
          <p:nvPr/>
        </p:nvPicPr>
        <p:blipFill>
          <a:blip r:embed="rId3" cstate="print">
            <a:clrChange>
              <a:clrFrom>
                <a:srgbClr val="FEFEFE"/>
              </a:clrFrom>
              <a:clrTo>
                <a:srgbClr val="FEFEFE">
                  <a:alpha val="0"/>
                </a:srgbClr>
              </a:clrTo>
            </a:clrChange>
          </a:blip>
          <a:srcRect l="4442" r="1982"/>
          <a:stretch>
            <a:fillRect/>
          </a:stretch>
        </p:blipFill>
        <p:spPr bwMode="auto">
          <a:xfrm>
            <a:off x="82550" y="1219200"/>
            <a:ext cx="9513888" cy="5638800"/>
          </a:xfrm>
          <a:prstGeom prst="rect">
            <a:avLst/>
          </a:prstGeom>
          <a:noFill/>
          <a:ln w="9525">
            <a:noFill/>
            <a:miter lim="800000"/>
            <a:headEnd/>
            <a:tailEnd/>
          </a:ln>
        </p:spPr>
      </p:pic>
      <p:sp>
        <p:nvSpPr>
          <p:cNvPr id="1029" name="Rectangle 2"/>
          <p:cNvSpPr>
            <a:spLocks noChangeArrowheads="1"/>
          </p:cNvSpPr>
          <p:nvPr/>
        </p:nvSpPr>
        <p:spPr bwMode="auto">
          <a:xfrm>
            <a:off x="495300" y="228600"/>
            <a:ext cx="8420100" cy="1143000"/>
          </a:xfrm>
          <a:prstGeom prst="rect">
            <a:avLst/>
          </a:prstGeom>
          <a:noFill/>
          <a:ln w="9525">
            <a:noFill/>
            <a:miter lim="800000"/>
            <a:headEnd/>
            <a:tailEnd/>
          </a:ln>
        </p:spPr>
        <p:txBody>
          <a:bodyPr anchor="ctr"/>
          <a:lstStyle/>
          <a:p>
            <a:pPr algn="ctr"/>
            <a:r>
              <a:rPr lang="zh-TW" altLang="en-US" sz="4800">
                <a:solidFill>
                  <a:srgbClr val="C00000"/>
                </a:solidFill>
                <a:latin typeface="Arial" charset="0"/>
                <a:ea typeface="標楷體" pitchFamily="65" charset="-120"/>
              </a:rPr>
              <a:t>大  綱</a:t>
            </a:r>
          </a:p>
        </p:txBody>
      </p:sp>
      <p:graphicFrame>
        <p:nvGraphicFramePr>
          <p:cNvPr id="1026" name="Object 2"/>
          <p:cNvGraphicFramePr>
            <a:graphicFrameLocks noChangeAspect="1"/>
          </p:cNvGraphicFramePr>
          <p:nvPr/>
        </p:nvGraphicFramePr>
        <p:xfrm>
          <a:off x="8089900" y="142852"/>
          <a:ext cx="1816100" cy="1600200"/>
        </p:xfrm>
        <a:graphic>
          <a:graphicData uri="http://schemas.openxmlformats.org/presentationml/2006/ole">
            <p:oleObj spid="_x0000_s1026" name="多媒體項目" r:id="rId4" imgW="3473280" imgH="3472920" progId="">
              <p:embed/>
            </p:oleObj>
          </a:graphicData>
        </a:graphic>
      </p:graphicFrame>
      <p:sp>
        <p:nvSpPr>
          <p:cNvPr id="7" name="Text Box 3"/>
          <p:cNvSpPr txBox="1">
            <a:spLocks noChangeArrowheads="1"/>
          </p:cNvSpPr>
          <p:nvPr/>
        </p:nvSpPr>
        <p:spPr bwMode="auto">
          <a:xfrm>
            <a:off x="1666852" y="2000240"/>
            <a:ext cx="6034087" cy="4031873"/>
          </a:xfrm>
          <a:prstGeom prst="rect">
            <a:avLst/>
          </a:prstGeom>
          <a:noFill/>
          <a:ln w="9525">
            <a:noFill/>
            <a:miter lim="800000"/>
            <a:headEnd/>
            <a:tailEnd/>
          </a:ln>
        </p:spPr>
        <p:txBody>
          <a:bodyPr wrap="square">
            <a:spAutoFit/>
          </a:bodyPr>
          <a:lstStyle/>
          <a:p>
            <a:pPr marL="514350" lvl="0" indent="-514350">
              <a:buFont typeface="Arial" pitchFamily="34" charset="0"/>
              <a:buChar char="•"/>
            </a:pPr>
            <a:r>
              <a:rPr lang="en-US" altLang="zh-TW" sz="3200" dirty="0" smtClean="0">
                <a:latin typeface="+mn-ea"/>
                <a:ea typeface="+mn-ea"/>
              </a:rPr>
              <a:t>2013</a:t>
            </a:r>
            <a:r>
              <a:rPr lang="zh-TW" altLang="en-US" sz="3200" dirty="0" smtClean="0">
                <a:latin typeface="+mn-ea"/>
                <a:ea typeface="+mn-ea"/>
              </a:rPr>
              <a:t>年</a:t>
            </a:r>
            <a:endParaRPr lang="en-US" altLang="zh-TW" sz="3200" dirty="0" smtClean="0">
              <a:latin typeface="+mn-ea"/>
              <a:ea typeface="+mn-ea"/>
            </a:endParaRPr>
          </a:p>
          <a:p>
            <a:pPr marL="514350" lvl="0" indent="-514350">
              <a:buFont typeface="Arial" pitchFamily="34" charset="0"/>
              <a:buChar char="•"/>
            </a:pPr>
            <a:r>
              <a:rPr lang="zh-TW" altLang="en-US" sz="3200" dirty="0" smtClean="0">
                <a:latin typeface="+mn-ea"/>
                <a:ea typeface="+mn-ea"/>
              </a:rPr>
              <a:t>匯率：外幣的價格</a:t>
            </a:r>
            <a:endParaRPr lang="en-US" altLang="zh-TW" sz="3200" dirty="0" smtClean="0">
              <a:latin typeface="+mn-ea"/>
              <a:ea typeface="+mn-ea"/>
            </a:endParaRPr>
          </a:p>
          <a:p>
            <a:pPr marL="514350" lvl="0" indent="-514350">
              <a:buFont typeface="Arial" pitchFamily="34" charset="0"/>
              <a:buChar char="•"/>
            </a:pPr>
            <a:r>
              <a:rPr lang="zh-TW" altLang="en-US" sz="3200" dirty="0" smtClean="0">
                <a:latin typeface="+mn-ea"/>
                <a:ea typeface="+mn-ea"/>
              </a:rPr>
              <a:t>日本</a:t>
            </a:r>
            <a:endParaRPr lang="en-US" altLang="zh-TW" sz="3200" dirty="0" smtClean="0">
              <a:latin typeface="+mn-ea"/>
              <a:ea typeface="+mn-ea"/>
            </a:endParaRPr>
          </a:p>
          <a:p>
            <a:pPr marL="514350" lvl="0" indent="-514350">
              <a:buFont typeface="Arial" pitchFamily="34" charset="0"/>
              <a:buChar char="•"/>
            </a:pPr>
            <a:r>
              <a:rPr lang="zh-TW" altLang="en-US" sz="3200" dirty="0" smtClean="0">
                <a:latin typeface="+mn-ea"/>
                <a:ea typeface="+mn-ea"/>
              </a:rPr>
              <a:t>貨幣戰爭</a:t>
            </a:r>
            <a:endParaRPr lang="en-US" altLang="zh-TW" sz="3200" dirty="0" smtClean="0">
              <a:latin typeface="+mn-ea"/>
              <a:ea typeface="+mn-ea"/>
            </a:endParaRPr>
          </a:p>
          <a:p>
            <a:pPr marL="514350" lvl="0" indent="-514350">
              <a:buFont typeface="Arial" pitchFamily="34" charset="0"/>
              <a:buChar char="•"/>
            </a:pPr>
            <a:r>
              <a:rPr lang="zh-TW" altLang="en-US" sz="3200" dirty="0" smtClean="0">
                <a:latin typeface="+mn-ea"/>
                <a:ea typeface="+mn-ea"/>
              </a:rPr>
              <a:t>歐洲經濟</a:t>
            </a:r>
            <a:endParaRPr lang="en-US" altLang="zh-TW" sz="3200" dirty="0" smtClean="0">
              <a:latin typeface="+mn-ea"/>
              <a:ea typeface="+mn-ea"/>
            </a:endParaRPr>
          </a:p>
          <a:p>
            <a:pPr marL="514350" lvl="0" indent="-514350">
              <a:buFont typeface="Arial" pitchFamily="34" charset="0"/>
              <a:buChar char="•"/>
            </a:pPr>
            <a:r>
              <a:rPr lang="zh-TW" altLang="en-US" sz="3200" dirty="0" smtClean="0">
                <a:latin typeface="+mn-ea"/>
                <a:ea typeface="+mn-ea"/>
              </a:rPr>
              <a:t>美洲經濟</a:t>
            </a:r>
            <a:endParaRPr lang="en-US" altLang="zh-TW" sz="3200" dirty="0" smtClean="0">
              <a:latin typeface="+mn-ea"/>
              <a:ea typeface="+mn-ea"/>
            </a:endParaRPr>
          </a:p>
          <a:p>
            <a:pPr marL="514350" lvl="0" indent="-514350">
              <a:buFont typeface="Arial" pitchFamily="34" charset="0"/>
              <a:buChar char="•"/>
            </a:pPr>
            <a:r>
              <a:rPr lang="zh-TW" altLang="en-US" sz="3200" dirty="0" smtClean="0">
                <a:latin typeface="+mn-ea"/>
                <a:ea typeface="+mn-ea"/>
              </a:rPr>
              <a:t>亞洲經濟</a:t>
            </a:r>
            <a:endParaRPr lang="en-US" altLang="zh-TW" sz="3200" dirty="0" smtClean="0">
              <a:latin typeface="+mn-ea"/>
              <a:ea typeface="+mn-ea"/>
            </a:endParaRPr>
          </a:p>
          <a:p>
            <a:pPr marL="514350" lvl="0" indent="-514350">
              <a:buFont typeface="Arial" pitchFamily="34" charset="0"/>
              <a:buChar char="•"/>
            </a:pPr>
            <a:r>
              <a:rPr lang="zh-TW" altLang="en-US" sz="3200" dirty="0" smtClean="0">
                <a:latin typeface="+mn-ea"/>
                <a:ea typeface="+mn-ea"/>
              </a:rPr>
              <a:t>台灣經濟</a:t>
            </a:r>
            <a:endParaRPr lang="en-US" altLang="zh-TW" sz="3200" dirty="0" smtClean="0">
              <a:latin typeface="+mn-ea"/>
              <a:ea typeface="+mn-ea"/>
            </a:endParaRPr>
          </a:p>
        </p:txBody>
      </p:sp>
      <p:pic>
        <p:nvPicPr>
          <p:cNvPr id="8" name="Picture 8" descr="http://www.hkej.com/hkej_upload/mnews/778/50596/l_50596_0.jpg"/>
          <p:cNvPicPr>
            <a:picLocks noChangeAspect="1" noChangeArrowheads="1"/>
          </p:cNvPicPr>
          <p:nvPr/>
        </p:nvPicPr>
        <p:blipFill>
          <a:blip r:embed="rId5" cstate="print"/>
          <a:srcRect/>
          <a:stretch>
            <a:fillRect/>
          </a:stretch>
        </p:blipFill>
        <p:spPr bwMode="auto">
          <a:xfrm>
            <a:off x="5595942" y="2500306"/>
            <a:ext cx="3115931" cy="2523904"/>
          </a:xfrm>
          <a:prstGeom prst="rect">
            <a:avLst/>
          </a:prstGeom>
          <a:noFill/>
        </p:spPr>
      </p:pic>
      <p:pic>
        <p:nvPicPr>
          <p:cNvPr id="9" name="Picture 6" descr="http://pic.caixin.com/blog/Mon_1301/m_1357639645_RnwYfb.jpg"/>
          <p:cNvPicPr>
            <a:picLocks noChangeAspect="1" noChangeArrowheads="1"/>
          </p:cNvPicPr>
          <p:nvPr/>
        </p:nvPicPr>
        <p:blipFill>
          <a:blip r:embed="rId6" cstate="print"/>
          <a:srcRect/>
          <a:stretch>
            <a:fillRect/>
          </a:stretch>
        </p:blipFill>
        <p:spPr bwMode="auto">
          <a:xfrm>
            <a:off x="4667248" y="5072074"/>
            <a:ext cx="4490389" cy="1309697"/>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title"/>
          </p:nvPr>
        </p:nvSpPr>
        <p:spPr/>
        <p:txBody>
          <a:bodyPr/>
          <a:lstStyle/>
          <a:p>
            <a:r>
              <a:rPr lang="en-US" altLang="zh-TW" dirty="0" smtClean="0">
                <a:solidFill>
                  <a:srgbClr val="0000FF"/>
                </a:solidFill>
                <a:latin typeface="+mn-ea"/>
              </a:rPr>
              <a:t>2013</a:t>
            </a:r>
            <a:r>
              <a:rPr lang="zh-TW" altLang="en-US" dirty="0" smtClean="0">
                <a:solidFill>
                  <a:srgbClr val="0000FF"/>
                </a:solidFill>
                <a:latin typeface="+mn-ea"/>
              </a:rPr>
              <a:t>年</a:t>
            </a:r>
            <a:endParaRPr lang="zh-TW" altLang="en-US" dirty="0">
              <a:solidFill>
                <a:srgbClr val="0000FF"/>
              </a:solidFill>
            </a:endParaRPr>
          </a:p>
        </p:txBody>
      </p:sp>
      <p:sp>
        <p:nvSpPr>
          <p:cNvPr id="2" name="投影片編號版面配置區 1"/>
          <p:cNvSpPr>
            <a:spLocks noGrp="1"/>
          </p:cNvSpPr>
          <p:nvPr>
            <p:ph type="sldNum" sz="quarter" idx="11"/>
          </p:nvPr>
        </p:nvSpPr>
        <p:spPr/>
        <p:txBody>
          <a:bodyPr/>
          <a:lstStyle/>
          <a:p>
            <a:pPr>
              <a:defRPr/>
            </a:pPr>
            <a:fld id="{899185D4-4AC2-414D-B657-254D702D9D94}" type="slidenum">
              <a:rPr lang="en-US" altLang="zh-TW" smtClean="0"/>
              <a:pPr>
                <a:defRPr/>
              </a:pPr>
              <a:t>3</a:t>
            </a:fld>
            <a:endParaRPr lang="en-US" altLang="zh-TW"/>
          </a:p>
        </p:txBody>
      </p:sp>
      <p:pic>
        <p:nvPicPr>
          <p:cNvPr id="49154" name="Picture 2" descr="http://www.chiefexecutive.com/blog/wp-content/uploads/2012/07/recovery_fingerpost.jpg"/>
          <p:cNvPicPr>
            <a:picLocks noChangeAspect="1" noChangeArrowheads="1"/>
          </p:cNvPicPr>
          <p:nvPr/>
        </p:nvPicPr>
        <p:blipFill>
          <a:blip r:embed="rId2" cstate="print"/>
          <a:srcRect/>
          <a:stretch>
            <a:fillRect/>
          </a:stretch>
        </p:blipFill>
        <p:spPr bwMode="auto">
          <a:xfrm>
            <a:off x="2381232" y="3714752"/>
            <a:ext cx="5072098" cy="2804298"/>
          </a:xfrm>
          <a:prstGeom prst="rect">
            <a:avLst/>
          </a:prstGeom>
          <a:noFill/>
        </p:spPr>
      </p:pic>
      <p:pic>
        <p:nvPicPr>
          <p:cNvPr id="7" name="Picture 2" descr="http://1.bp.blogspot.com/-ZtOWQLk4c9c/TWJJXkbszxI/AAAAAAAAHck/tdY9Pif0ytM/s1600/200671103136790.jpg"/>
          <p:cNvPicPr>
            <a:picLocks noChangeAspect="1" noChangeArrowheads="1"/>
          </p:cNvPicPr>
          <p:nvPr/>
        </p:nvPicPr>
        <p:blipFill>
          <a:blip r:embed="rId3" cstate="email"/>
          <a:srcRect/>
          <a:stretch>
            <a:fillRect/>
          </a:stretch>
        </p:blipFill>
        <p:spPr bwMode="auto">
          <a:xfrm>
            <a:off x="7524768" y="1071546"/>
            <a:ext cx="1785950" cy="2428868"/>
          </a:xfrm>
          <a:prstGeom prst="rect">
            <a:avLst/>
          </a:prstGeom>
          <a:noFill/>
        </p:spPr>
      </p:pic>
      <p:pic>
        <p:nvPicPr>
          <p:cNvPr id="71682" name="Picture 2" descr="http://t2.gstatic.com/images?q=tbn:ANd9GcRu4Rp0MeFGob775xYwwZzveTMoh-qz2aICChB15RJJFS6U5tdv"/>
          <p:cNvPicPr>
            <a:picLocks noChangeAspect="1" noChangeArrowheads="1"/>
          </p:cNvPicPr>
          <p:nvPr/>
        </p:nvPicPr>
        <p:blipFill>
          <a:blip r:embed="rId4" cstate="email"/>
          <a:srcRect/>
          <a:stretch>
            <a:fillRect/>
          </a:stretch>
        </p:blipFill>
        <p:spPr bwMode="auto">
          <a:xfrm>
            <a:off x="272480" y="1196752"/>
            <a:ext cx="1750519" cy="2304256"/>
          </a:xfrm>
          <a:prstGeom prst="rect">
            <a:avLst/>
          </a:prstGeom>
          <a:noFill/>
        </p:spPr>
      </p:pic>
      <p:pic>
        <p:nvPicPr>
          <p:cNvPr id="10" name="Picture 6" descr="http://pic.caixin.com/blog/Mon_1301/m_1357639645_RnwYfb.jpg"/>
          <p:cNvPicPr>
            <a:picLocks noChangeAspect="1" noChangeArrowheads="1"/>
          </p:cNvPicPr>
          <p:nvPr/>
        </p:nvPicPr>
        <p:blipFill>
          <a:blip r:embed="rId5" cstate="print"/>
          <a:srcRect/>
          <a:stretch>
            <a:fillRect/>
          </a:stretch>
        </p:blipFill>
        <p:spPr bwMode="auto">
          <a:xfrm>
            <a:off x="2095480" y="1071547"/>
            <a:ext cx="5453824" cy="2571768"/>
          </a:xfrm>
          <a:prstGeom prst="rect">
            <a:avLst/>
          </a:prstGeom>
          <a:noFill/>
        </p:spPr>
      </p:pic>
      <p:pic>
        <p:nvPicPr>
          <p:cNvPr id="66562" name="Picture 2" descr="誰來拯救全球經濟？"/>
          <p:cNvPicPr>
            <a:picLocks noChangeAspect="1" noChangeArrowheads="1"/>
          </p:cNvPicPr>
          <p:nvPr/>
        </p:nvPicPr>
        <p:blipFill>
          <a:blip r:embed="rId6" cstate="email"/>
          <a:srcRect/>
          <a:stretch>
            <a:fillRect/>
          </a:stretch>
        </p:blipFill>
        <p:spPr bwMode="auto">
          <a:xfrm>
            <a:off x="309530" y="4000504"/>
            <a:ext cx="1905000" cy="2667000"/>
          </a:xfrm>
          <a:prstGeom prst="rect">
            <a:avLst/>
          </a:prstGeom>
          <a:noFill/>
        </p:spPr>
      </p:pic>
      <p:pic>
        <p:nvPicPr>
          <p:cNvPr id="66564" name="Picture 4" descr="中國，真的能夠撐起全世界：這隻外強中乾的紙老虎我們該接近還是要逃避？"/>
          <p:cNvPicPr>
            <a:picLocks noChangeAspect="1" noChangeArrowheads="1"/>
          </p:cNvPicPr>
          <p:nvPr/>
        </p:nvPicPr>
        <p:blipFill>
          <a:blip r:embed="rId7" cstate="email"/>
          <a:srcRect/>
          <a:stretch>
            <a:fillRect/>
          </a:stretch>
        </p:blipFill>
        <p:spPr bwMode="auto">
          <a:xfrm>
            <a:off x="7667644" y="4071942"/>
            <a:ext cx="1905000" cy="2667000"/>
          </a:xfrm>
          <a:prstGeom prst="rect">
            <a:avLst/>
          </a:prstGeom>
          <a:noFill/>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4</a:t>
            </a:fld>
            <a:endParaRPr lang="en-US" altLang="zh-TW"/>
          </a:p>
        </p:txBody>
      </p:sp>
      <p:pic>
        <p:nvPicPr>
          <p:cNvPr id="66564" name="Picture 4" descr="http://udn.com/NEWS/MEDIA/7642154-2985553.gif?sn=1358291115464"/>
          <p:cNvPicPr>
            <a:picLocks noChangeAspect="1" noChangeArrowheads="1"/>
          </p:cNvPicPr>
          <p:nvPr/>
        </p:nvPicPr>
        <p:blipFill>
          <a:blip r:embed="rId2" cstate="print"/>
          <a:srcRect/>
          <a:stretch>
            <a:fillRect/>
          </a:stretch>
        </p:blipFill>
        <p:spPr bwMode="auto">
          <a:xfrm>
            <a:off x="5310190" y="3357562"/>
            <a:ext cx="4286250" cy="3105150"/>
          </a:xfrm>
          <a:prstGeom prst="rect">
            <a:avLst/>
          </a:prstGeom>
          <a:noFill/>
        </p:spPr>
      </p:pic>
      <p:pic>
        <p:nvPicPr>
          <p:cNvPr id="66566" name="Picture 6" descr="http://www.cnabc.com/Photos/topnews/201301/20130131130735.jpg"/>
          <p:cNvPicPr>
            <a:picLocks noChangeAspect="1" noChangeArrowheads="1"/>
          </p:cNvPicPr>
          <p:nvPr/>
        </p:nvPicPr>
        <p:blipFill>
          <a:blip r:embed="rId3" cstate="email"/>
          <a:srcRect/>
          <a:stretch>
            <a:fillRect/>
          </a:stretch>
        </p:blipFill>
        <p:spPr bwMode="auto">
          <a:xfrm>
            <a:off x="6167446" y="285728"/>
            <a:ext cx="2952737" cy="2214553"/>
          </a:xfrm>
          <a:prstGeom prst="rect">
            <a:avLst/>
          </a:prstGeom>
          <a:noFill/>
        </p:spPr>
      </p:pic>
      <p:pic>
        <p:nvPicPr>
          <p:cNvPr id="8" name="Picture 6" descr="http://www.imf.org/external/pubs/ft/weo/2013/update/01/images/fig1.jpg"/>
          <p:cNvPicPr>
            <a:picLocks noChangeAspect="1" noChangeArrowheads="1"/>
          </p:cNvPicPr>
          <p:nvPr/>
        </p:nvPicPr>
        <p:blipFill>
          <a:blip r:embed="rId4" cstate="print"/>
          <a:srcRect/>
          <a:stretch>
            <a:fillRect/>
          </a:stretch>
        </p:blipFill>
        <p:spPr bwMode="auto">
          <a:xfrm>
            <a:off x="452406" y="3286124"/>
            <a:ext cx="4286250" cy="3300413"/>
          </a:xfrm>
          <a:prstGeom prst="rect">
            <a:avLst/>
          </a:prstGeom>
          <a:noFill/>
        </p:spPr>
      </p:pic>
      <p:pic>
        <p:nvPicPr>
          <p:cNvPr id="9" name="Picture 4" descr="https://images-blogger-opensocial.googleusercontent.com/gadgets/proxy?url=http%3A%2F%2F3.bp.blogspot.com%2F-g4fsu4PV3qA%2FURRziHonXxI%2FAAAAAAAAbNM%2FmioHEPjM9r8%2Fs1600%2F2013-02-08_113935.gif&amp;container=blogger&amp;gadget=a&amp;rewriteMime=image%2F*"/>
          <p:cNvPicPr>
            <a:picLocks noChangeAspect="1" noChangeArrowheads="1"/>
          </p:cNvPicPr>
          <p:nvPr/>
        </p:nvPicPr>
        <p:blipFill>
          <a:blip r:embed="rId5" cstate="print"/>
          <a:srcRect/>
          <a:stretch>
            <a:fillRect/>
          </a:stretch>
        </p:blipFill>
        <p:spPr bwMode="auto">
          <a:xfrm>
            <a:off x="0" y="0"/>
            <a:ext cx="4838100" cy="3071810"/>
          </a:xfrm>
          <a:prstGeom prst="rect">
            <a:avLst/>
          </a:prstGeom>
          <a:noFill/>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solidFill>
                <a:srgbClr val="C00000"/>
              </a:solidFill>
            </a:endParaRPr>
          </a:p>
        </p:txBody>
      </p:sp>
      <p:sp>
        <p:nvSpPr>
          <p:cNvPr id="3" name="內容版面配置區 2"/>
          <p:cNvSpPr>
            <a:spLocks noGrp="1"/>
          </p:cNvSpPr>
          <p:nvPr>
            <p:ph idx="1"/>
          </p:nvPr>
        </p:nvSpPr>
        <p:spPr>
          <a:xfrm>
            <a:off x="344488" y="2000240"/>
            <a:ext cx="9264650" cy="4165610"/>
          </a:xfrm>
        </p:spPr>
        <p:txBody>
          <a:bodyPr/>
          <a:lstStyle/>
          <a:p>
            <a:endParaRPr lang="en-US" altLang="zh-TW" dirty="0" smtClean="0"/>
          </a:p>
          <a:p>
            <a:r>
              <a:rPr lang="en-US" altLang="zh-TW" dirty="0" smtClean="0"/>
              <a:t>2013</a:t>
            </a:r>
            <a:r>
              <a:rPr lang="zh-TW" altLang="en-US" dirty="0" smtClean="0"/>
              <a:t>年，國際景氣仍可能受歐債、美國財政懸崖、中國經濟能否谷底反彈等</a:t>
            </a:r>
            <a:r>
              <a:rPr lang="en-US" altLang="zh-TW" dirty="0" smtClean="0"/>
              <a:t>3</a:t>
            </a:r>
            <a:r>
              <a:rPr lang="zh-TW" altLang="en-US" dirty="0" smtClean="0"/>
              <a:t>大變數左右</a:t>
            </a:r>
            <a:endParaRPr lang="en-US" altLang="zh-TW" dirty="0" smtClean="0"/>
          </a:p>
          <a:p>
            <a:r>
              <a:rPr lang="en-US" altLang="zh-TW" dirty="0" smtClean="0"/>
              <a:t>2013</a:t>
            </a:r>
            <a:r>
              <a:rPr lang="zh-TW" altLang="en-US" dirty="0" smtClean="0"/>
              <a:t> 還受 </a:t>
            </a:r>
            <a:r>
              <a:rPr lang="en-US" altLang="zh-TW" dirty="0" smtClean="0"/>
              <a:t>2008 </a:t>
            </a:r>
            <a:r>
              <a:rPr lang="zh-TW" altLang="en-US" dirty="0" smtClean="0"/>
              <a:t>金融海嘯牽絆</a:t>
            </a:r>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5</a:t>
            </a:fld>
            <a:endParaRPr lang="en-US" altLang="zh-TW"/>
          </a:p>
        </p:txBody>
      </p:sp>
      <p:pic>
        <p:nvPicPr>
          <p:cNvPr id="43018" name="Picture 10" descr="http://www.newmainetimes.org/media/img/blog/2013/01/01/fiscal_cliff_2_3.jpg.580x435_q85.jpg"/>
          <p:cNvPicPr>
            <a:picLocks noChangeAspect="1" noChangeArrowheads="1"/>
          </p:cNvPicPr>
          <p:nvPr/>
        </p:nvPicPr>
        <p:blipFill>
          <a:blip r:embed="rId2" cstate="email"/>
          <a:srcRect/>
          <a:stretch>
            <a:fillRect/>
          </a:stretch>
        </p:blipFill>
        <p:spPr bwMode="auto">
          <a:xfrm>
            <a:off x="595282" y="4572008"/>
            <a:ext cx="3000397" cy="2000264"/>
          </a:xfrm>
          <a:prstGeom prst="rect">
            <a:avLst/>
          </a:prstGeom>
          <a:noFill/>
        </p:spPr>
      </p:pic>
      <p:pic>
        <p:nvPicPr>
          <p:cNvPr id="43020" name="Picture 12" descr="http://www.vertexfinancial.com/blog/wp-content/uploads/2013/01/2013-economy-smbs.jpg"/>
          <p:cNvPicPr>
            <a:picLocks noChangeAspect="1" noChangeArrowheads="1"/>
          </p:cNvPicPr>
          <p:nvPr/>
        </p:nvPicPr>
        <p:blipFill>
          <a:blip r:embed="rId3" cstate="email"/>
          <a:srcRect/>
          <a:stretch>
            <a:fillRect/>
          </a:stretch>
        </p:blipFill>
        <p:spPr bwMode="auto">
          <a:xfrm>
            <a:off x="595282" y="0"/>
            <a:ext cx="2820081" cy="1857364"/>
          </a:xfrm>
          <a:prstGeom prst="rect">
            <a:avLst/>
          </a:prstGeom>
          <a:noFill/>
        </p:spPr>
      </p:pic>
      <p:pic>
        <p:nvPicPr>
          <p:cNvPr id="43024" name="Picture 16" descr="http://images1-tradimo.eccdn.net/image/50efb3725a2b943c4e000000/210/Euro%20zone%20recovery.jpeg?v=190514422"/>
          <p:cNvPicPr>
            <a:picLocks noChangeAspect="1" noChangeArrowheads="1"/>
          </p:cNvPicPr>
          <p:nvPr/>
        </p:nvPicPr>
        <p:blipFill>
          <a:blip r:embed="rId4" cstate="print"/>
          <a:srcRect/>
          <a:stretch>
            <a:fillRect/>
          </a:stretch>
        </p:blipFill>
        <p:spPr bwMode="auto">
          <a:xfrm>
            <a:off x="3809992" y="4572008"/>
            <a:ext cx="2786082" cy="2285992"/>
          </a:xfrm>
          <a:prstGeom prst="rect">
            <a:avLst/>
          </a:prstGeom>
          <a:noFill/>
        </p:spPr>
      </p:pic>
      <p:pic>
        <p:nvPicPr>
          <p:cNvPr id="43026" name="Picture 18" descr="http://t2.gstatic.com/images?q=tbn:ANd9GcQ-40JzlL89L8BMWMnntajA_k2sM5lr9Mfr4NoSqShLq7p9q8td"/>
          <p:cNvPicPr>
            <a:picLocks noChangeAspect="1" noChangeArrowheads="1"/>
          </p:cNvPicPr>
          <p:nvPr/>
        </p:nvPicPr>
        <p:blipFill>
          <a:blip r:embed="rId5" cstate="print"/>
          <a:srcRect/>
          <a:stretch>
            <a:fillRect/>
          </a:stretch>
        </p:blipFill>
        <p:spPr bwMode="auto">
          <a:xfrm>
            <a:off x="7167578" y="-1"/>
            <a:ext cx="2071702" cy="2019101"/>
          </a:xfrm>
          <a:prstGeom prst="rect">
            <a:avLst/>
          </a:prstGeom>
          <a:noFill/>
        </p:spPr>
      </p:pic>
      <p:pic>
        <p:nvPicPr>
          <p:cNvPr id="43028" name="Picture 20" descr="http://t2.gstatic.com/images?q=tbn:ANd9GcRwlSw6a5uuo0jOuQAScVhM97bwG4Ci7XjVOipKrrVxMYFX-4Js4g"/>
          <p:cNvPicPr>
            <a:picLocks noChangeAspect="1" noChangeArrowheads="1"/>
          </p:cNvPicPr>
          <p:nvPr/>
        </p:nvPicPr>
        <p:blipFill>
          <a:blip r:embed="rId6" cstate="print"/>
          <a:srcRect/>
          <a:stretch>
            <a:fillRect/>
          </a:stretch>
        </p:blipFill>
        <p:spPr bwMode="auto">
          <a:xfrm>
            <a:off x="4024306" y="0"/>
            <a:ext cx="2266950" cy="2009776"/>
          </a:xfrm>
          <a:prstGeom prst="rect">
            <a:avLst/>
          </a:prstGeom>
          <a:noFill/>
        </p:spPr>
      </p:pic>
      <p:pic>
        <p:nvPicPr>
          <p:cNvPr id="43032" name="Picture 24" descr="http://s14.sinaimg.cn/mw600/475f4e33gd34e78bbacbd&amp;690"/>
          <p:cNvPicPr>
            <a:picLocks noChangeAspect="1" noChangeArrowheads="1"/>
          </p:cNvPicPr>
          <p:nvPr/>
        </p:nvPicPr>
        <p:blipFill>
          <a:blip r:embed="rId7" cstate="email"/>
          <a:srcRect/>
          <a:stretch>
            <a:fillRect/>
          </a:stretch>
        </p:blipFill>
        <p:spPr bwMode="auto">
          <a:xfrm>
            <a:off x="6858000" y="4429132"/>
            <a:ext cx="3048000" cy="1905000"/>
          </a:xfrm>
          <a:prstGeom prst="rect">
            <a:avLst/>
          </a:prstGeom>
          <a:noFill/>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algn="l" eaLnBrk="1" hangingPunct="1">
              <a:defRPr/>
            </a:pPr>
            <a:r>
              <a:rPr lang="en-US" altLang="zh-TW" dirty="0" smtClean="0">
                <a:solidFill>
                  <a:srgbClr val="C00000"/>
                </a:solidFill>
                <a:latin typeface="+mn-lt"/>
                <a:ea typeface="+mn-ea"/>
              </a:rPr>
              <a:t>2008 </a:t>
            </a:r>
            <a:r>
              <a:rPr lang="zh-TW" altLang="en-US" dirty="0" smtClean="0">
                <a:solidFill>
                  <a:srgbClr val="C00000"/>
                </a:solidFill>
                <a:latin typeface="+mn-lt"/>
                <a:ea typeface="+mn-ea"/>
              </a:rPr>
              <a:t>金融海嘯</a:t>
            </a:r>
            <a:endParaRPr lang="en-US" altLang="zh-TW" dirty="0" smtClean="0">
              <a:solidFill>
                <a:srgbClr val="C00000"/>
              </a:solidFill>
              <a:latin typeface="+mn-lt"/>
              <a:ea typeface="+mn-ea"/>
            </a:endParaRPr>
          </a:p>
        </p:txBody>
      </p:sp>
      <p:sp>
        <p:nvSpPr>
          <p:cNvPr id="6147" name="Rectangle 3"/>
          <p:cNvSpPr>
            <a:spLocks noGrp="1" noChangeArrowheads="1"/>
          </p:cNvSpPr>
          <p:nvPr>
            <p:ph type="body" idx="4294967295"/>
          </p:nvPr>
        </p:nvSpPr>
        <p:spPr>
          <a:xfrm>
            <a:off x="0" y="1981200"/>
            <a:ext cx="6007100" cy="4114800"/>
          </a:xfrm>
        </p:spPr>
        <p:txBody>
          <a:bodyPr/>
          <a:lstStyle/>
          <a:p>
            <a:pPr eaLnBrk="1" hangingPunct="1">
              <a:lnSpc>
                <a:spcPct val="80000"/>
              </a:lnSpc>
            </a:pPr>
            <a:r>
              <a:rPr lang="en-US" altLang="zh-TW" sz="2800" dirty="0" smtClean="0">
                <a:solidFill>
                  <a:srgbClr val="C00000"/>
                </a:solidFill>
              </a:rPr>
              <a:t>2008</a:t>
            </a:r>
            <a:r>
              <a:rPr lang="zh-TW" altLang="en-US" sz="2800" smtClean="0">
                <a:solidFill>
                  <a:srgbClr val="C00000"/>
                </a:solidFill>
              </a:rPr>
              <a:t>及</a:t>
            </a:r>
            <a:r>
              <a:rPr lang="en-US" altLang="zh-TW" sz="2800" smtClean="0">
                <a:solidFill>
                  <a:srgbClr val="C00000"/>
                </a:solidFill>
              </a:rPr>
              <a:t>2009</a:t>
            </a:r>
            <a:r>
              <a:rPr lang="zh-TW" altLang="en-US" sz="2800" dirty="0" smtClean="0">
                <a:solidFill>
                  <a:srgbClr val="C00000"/>
                </a:solidFill>
              </a:rPr>
              <a:t>年的經濟受金融海嘯的肆虐，是自</a:t>
            </a:r>
            <a:r>
              <a:rPr lang="en-US" altLang="zh-TW" sz="2800" dirty="0" smtClean="0">
                <a:solidFill>
                  <a:srgbClr val="C00000"/>
                </a:solidFill>
              </a:rPr>
              <a:t>1929</a:t>
            </a:r>
            <a:r>
              <a:rPr lang="zh-TW" altLang="en-US" sz="2800" dirty="0" smtClean="0">
                <a:solidFill>
                  <a:srgbClr val="C00000"/>
                </a:solidFill>
              </a:rPr>
              <a:t>年大蕭條以來最嚴重的經濟危機。</a:t>
            </a:r>
            <a:endParaRPr lang="en-US" altLang="zh-TW" sz="2800" dirty="0" smtClean="0">
              <a:solidFill>
                <a:srgbClr val="C00000"/>
              </a:solidFill>
            </a:endParaRPr>
          </a:p>
          <a:p>
            <a:pPr eaLnBrk="1" hangingPunct="1">
              <a:lnSpc>
                <a:spcPct val="80000"/>
              </a:lnSpc>
            </a:pPr>
            <a:r>
              <a:rPr lang="zh-TW" altLang="en-US" sz="2800" dirty="0" smtClean="0"/>
              <a:t>這波的風暴，席捲全球，所到之處，無堅不摧，成了超級的金融海嘯。</a:t>
            </a:r>
            <a:endParaRPr lang="en-US" altLang="zh-TW" sz="2800" dirty="0" smtClean="0"/>
          </a:p>
          <a:p>
            <a:pPr eaLnBrk="1" hangingPunct="1">
              <a:lnSpc>
                <a:spcPct val="80000"/>
              </a:lnSpc>
            </a:pPr>
            <a:r>
              <a:rPr lang="zh-TW" altLang="en-US" sz="2800" dirty="0" smtClean="0"/>
              <a:t>百年難得一遇</a:t>
            </a:r>
            <a:endParaRPr lang="en-US" altLang="zh-TW" sz="2800" dirty="0" smtClean="0"/>
          </a:p>
          <a:p>
            <a:pPr eaLnBrk="1" hangingPunct="1">
              <a:lnSpc>
                <a:spcPct val="80000"/>
              </a:lnSpc>
            </a:pPr>
            <a:r>
              <a:rPr lang="zh-TW" altLang="en-US" sz="2800" dirty="0" smtClean="0"/>
              <a:t>到處裁員、無薪假</a:t>
            </a:r>
            <a:endParaRPr lang="en-US" altLang="zh-TW" sz="2800" dirty="0" smtClean="0"/>
          </a:p>
          <a:p>
            <a:pPr eaLnBrk="1" hangingPunct="1">
              <a:lnSpc>
                <a:spcPct val="80000"/>
              </a:lnSpc>
            </a:pPr>
            <a:r>
              <a:rPr lang="zh-TW" altLang="en-US" sz="2800" dirty="0" smtClean="0"/>
              <a:t>薪水四成</a:t>
            </a:r>
          </a:p>
        </p:txBody>
      </p:sp>
      <p:sp>
        <p:nvSpPr>
          <p:cNvPr id="6148" name="投影片編號版面配置區 5"/>
          <p:cNvSpPr txBox="1">
            <a:spLocks noGrp="1"/>
          </p:cNvSpPr>
          <p:nvPr/>
        </p:nvSpPr>
        <p:spPr bwMode="auto">
          <a:xfrm>
            <a:off x="7099300" y="6248400"/>
            <a:ext cx="2063750" cy="457200"/>
          </a:xfrm>
          <a:prstGeom prst="rect">
            <a:avLst/>
          </a:prstGeom>
          <a:noFill/>
          <a:ln w="9525">
            <a:noFill/>
            <a:miter lim="800000"/>
            <a:headEnd/>
            <a:tailEnd/>
          </a:ln>
        </p:spPr>
        <p:txBody>
          <a:bodyPr/>
          <a:lstStyle/>
          <a:p>
            <a:pPr algn="r"/>
            <a:fld id="{8AAF21C5-C647-4777-814F-00329E782253}" type="slidenum">
              <a:rPr lang="zh-TW" altLang="en-US" sz="1400">
                <a:ea typeface="標楷體" pitchFamily="65" charset="-120"/>
              </a:rPr>
              <a:pPr algn="r"/>
              <a:t>6</a:t>
            </a:fld>
            <a:endParaRPr lang="en-US" altLang="zh-TW" sz="1400">
              <a:ea typeface="標楷體" pitchFamily="65" charset="-120"/>
            </a:endParaRPr>
          </a:p>
        </p:txBody>
      </p:sp>
      <p:pic>
        <p:nvPicPr>
          <p:cNvPr id="6149" name="Picture 5" descr="dollar">
            <a:hlinkClick r:id="rId2"/>
          </p:cNvPr>
          <p:cNvPicPr>
            <a:picLocks noChangeAspect="1" noChangeArrowheads="1"/>
          </p:cNvPicPr>
          <p:nvPr/>
        </p:nvPicPr>
        <p:blipFill>
          <a:blip r:embed="rId3" cstate="print"/>
          <a:srcRect/>
          <a:stretch>
            <a:fillRect/>
          </a:stretch>
        </p:blipFill>
        <p:spPr bwMode="auto">
          <a:xfrm>
            <a:off x="7042150" y="2500313"/>
            <a:ext cx="2495550" cy="1296987"/>
          </a:xfrm>
          <a:prstGeom prst="rect">
            <a:avLst/>
          </a:prstGeom>
          <a:noFill/>
          <a:ln w="9525">
            <a:noFill/>
            <a:miter lim="800000"/>
            <a:headEnd/>
            <a:tailEnd/>
          </a:ln>
        </p:spPr>
      </p:pic>
      <p:pic>
        <p:nvPicPr>
          <p:cNvPr id="6150" name="Picture 11" descr="Subprime_Tsunami_HouseZ"/>
          <p:cNvPicPr>
            <a:picLocks noChangeAspect="1" noChangeArrowheads="1"/>
          </p:cNvPicPr>
          <p:nvPr/>
        </p:nvPicPr>
        <p:blipFill>
          <a:blip r:embed="rId4" cstate="print"/>
          <a:srcRect/>
          <a:stretch>
            <a:fillRect/>
          </a:stretch>
        </p:blipFill>
        <p:spPr bwMode="auto">
          <a:xfrm>
            <a:off x="7042150" y="357188"/>
            <a:ext cx="2579688" cy="1800225"/>
          </a:xfrm>
          <a:prstGeom prst="rect">
            <a:avLst/>
          </a:prstGeom>
          <a:noFill/>
          <a:ln w="9525">
            <a:noFill/>
            <a:miter lim="800000"/>
            <a:headEnd/>
            <a:tailEnd/>
          </a:ln>
        </p:spPr>
      </p:pic>
      <p:pic>
        <p:nvPicPr>
          <p:cNvPr id="6151" name="Picture 8" descr="http://gb.cri.cn/mmsource/images/2010/08/12/nz100812016.jpg"/>
          <p:cNvPicPr>
            <a:picLocks noChangeAspect="1" noChangeArrowheads="1"/>
          </p:cNvPicPr>
          <p:nvPr/>
        </p:nvPicPr>
        <p:blipFill>
          <a:blip r:embed="rId5" cstate="print"/>
          <a:srcRect/>
          <a:stretch>
            <a:fillRect/>
          </a:stretch>
        </p:blipFill>
        <p:spPr bwMode="auto">
          <a:xfrm>
            <a:off x="4095750" y="4337050"/>
            <a:ext cx="5637213" cy="2520950"/>
          </a:xfrm>
          <a:prstGeom prst="rect">
            <a:avLst/>
          </a:prstGeom>
          <a:noFill/>
          <a:ln w="9525">
            <a:noFill/>
            <a:miter lim="800000"/>
            <a:headEnd/>
            <a:tailEnd/>
          </a:ln>
        </p:spPr>
      </p:pic>
      <p:pic>
        <p:nvPicPr>
          <p:cNvPr id="6152" name="Picture 11" descr="http://t2.gstatic.com/images?q=tbn:ANd9GcQQTHZysxR9M8lN7PV-rCTs70LO623IDPCJozmwcO3Uhd61M6TOVw"/>
          <p:cNvPicPr>
            <a:picLocks noChangeAspect="1" noChangeArrowheads="1"/>
          </p:cNvPicPr>
          <p:nvPr/>
        </p:nvPicPr>
        <p:blipFill>
          <a:blip r:embed="rId6" cstate="print"/>
          <a:srcRect/>
          <a:stretch>
            <a:fillRect/>
          </a:stretch>
        </p:blipFill>
        <p:spPr bwMode="auto">
          <a:xfrm>
            <a:off x="166688" y="5534025"/>
            <a:ext cx="1905000" cy="1323975"/>
          </a:xfrm>
          <a:prstGeom prst="rect">
            <a:avLst/>
          </a:prstGeom>
          <a:noFill/>
          <a:ln w="9525">
            <a:noFill/>
            <a:miter lim="800000"/>
            <a:headEnd/>
            <a:tailEnd/>
          </a:ln>
        </p:spPr>
      </p:pic>
      <p:pic>
        <p:nvPicPr>
          <p:cNvPr id="6153" name="Picture 13" descr="http://t1.gstatic.com/images?q=tbn:ANd9GcQlOw3bNHXe4naUUVD3Jp5ngNavwnE7mJ3DtgNycUxj8iHLH-mtiQ"/>
          <p:cNvPicPr>
            <a:picLocks noChangeAspect="1" noChangeArrowheads="1"/>
          </p:cNvPicPr>
          <p:nvPr/>
        </p:nvPicPr>
        <p:blipFill>
          <a:blip r:embed="rId7" cstate="print"/>
          <a:srcRect/>
          <a:stretch>
            <a:fillRect/>
          </a:stretch>
        </p:blipFill>
        <p:spPr bwMode="auto">
          <a:xfrm>
            <a:off x="1952625" y="4786313"/>
            <a:ext cx="2076450" cy="20716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194" name="Picture 7" descr="title"/>
          <p:cNvPicPr>
            <a:picLocks noChangeAspect="1" noChangeArrowheads="1"/>
          </p:cNvPicPr>
          <p:nvPr/>
        </p:nvPicPr>
        <p:blipFill>
          <a:blip r:embed="rId2" cstate="email"/>
          <a:srcRect/>
          <a:stretch>
            <a:fillRect/>
          </a:stretch>
        </p:blipFill>
        <p:spPr bwMode="auto">
          <a:xfrm>
            <a:off x="0" y="5429250"/>
            <a:ext cx="9906000" cy="1428750"/>
          </a:xfrm>
          <a:prstGeom prst="rect">
            <a:avLst/>
          </a:prstGeom>
          <a:noFill/>
          <a:ln w="9525">
            <a:noFill/>
            <a:miter lim="800000"/>
            <a:headEnd/>
            <a:tailEnd/>
          </a:ln>
        </p:spPr>
      </p:pic>
      <p:sp>
        <p:nvSpPr>
          <p:cNvPr id="2" name="Rectangle 2"/>
          <p:cNvSpPr>
            <a:spLocks noGrp="1" noChangeArrowheads="1"/>
          </p:cNvSpPr>
          <p:nvPr>
            <p:ph type="title" idx="4294967295"/>
          </p:nvPr>
        </p:nvSpPr>
        <p:spPr>
          <a:xfrm>
            <a:off x="541338" y="500063"/>
            <a:ext cx="7878762" cy="1481137"/>
          </a:xfrm>
        </p:spPr>
        <p:txBody>
          <a:bodyPr/>
          <a:lstStyle/>
          <a:p>
            <a:pPr eaLnBrk="1" hangingPunct="1">
              <a:defRPr/>
            </a:pPr>
            <a:r>
              <a:rPr lang="en-US" altLang="zh-TW" dirty="0" smtClean="0">
                <a:solidFill>
                  <a:srgbClr val="C00000"/>
                </a:solidFill>
                <a:latin typeface="+mn-lt"/>
                <a:ea typeface="+mn-ea"/>
              </a:rPr>
              <a:t>2008</a:t>
            </a:r>
            <a:r>
              <a:rPr lang="zh-TW" altLang="en-US" dirty="0" smtClean="0">
                <a:solidFill>
                  <a:srgbClr val="C00000"/>
                </a:solidFill>
                <a:latin typeface="+mn-lt"/>
                <a:ea typeface="+mn-ea"/>
              </a:rPr>
              <a:t>海嘯一波波</a:t>
            </a:r>
            <a:r>
              <a:rPr lang="en-US" altLang="zh-TW" dirty="0" smtClean="0">
                <a:latin typeface="+mn-lt"/>
                <a:ea typeface="+mn-ea"/>
              </a:rPr>
              <a:t/>
            </a:r>
            <a:br>
              <a:rPr lang="en-US" altLang="zh-TW" dirty="0" smtClean="0">
                <a:latin typeface="+mn-lt"/>
                <a:ea typeface="+mn-ea"/>
              </a:rPr>
            </a:br>
            <a:endParaRPr lang="zh-TW" altLang="en-US" dirty="0" smtClean="0">
              <a:latin typeface="+mn-lt"/>
              <a:ea typeface="+mn-ea"/>
            </a:endParaRPr>
          </a:p>
        </p:txBody>
      </p:sp>
      <p:sp>
        <p:nvSpPr>
          <p:cNvPr id="8196" name="Rectangle 3"/>
          <p:cNvSpPr>
            <a:spLocks noGrp="1" noChangeArrowheads="1"/>
          </p:cNvSpPr>
          <p:nvPr>
            <p:ph type="body" idx="4294967295"/>
          </p:nvPr>
        </p:nvSpPr>
        <p:spPr>
          <a:xfrm>
            <a:off x="0" y="2057400"/>
            <a:ext cx="9906000" cy="3248025"/>
          </a:xfrm>
        </p:spPr>
        <p:txBody>
          <a:bodyPr/>
          <a:lstStyle/>
          <a:p>
            <a:pPr eaLnBrk="1" hangingPunct="1">
              <a:lnSpc>
                <a:spcPct val="90000"/>
              </a:lnSpc>
            </a:pPr>
            <a:r>
              <a:rPr lang="zh-TW" altLang="en-US" sz="2400" dirty="0" smtClean="0"/>
              <a:t>次貸危機</a:t>
            </a:r>
          </a:p>
          <a:p>
            <a:pPr eaLnBrk="1" hangingPunct="1">
              <a:lnSpc>
                <a:spcPct val="90000"/>
              </a:lnSpc>
            </a:pPr>
            <a:r>
              <a:rPr lang="zh-TW" altLang="en-US" sz="2400" dirty="0" smtClean="0"/>
              <a:t>投行：貝爾斯登</a:t>
            </a:r>
            <a:endParaRPr lang="en-US" altLang="zh-TW" sz="2400" dirty="0" smtClean="0"/>
          </a:p>
          <a:p>
            <a:pPr eaLnBrk="1" hangingPunct="1">
              <a:lnSpc>
                <a:spcPct val="90000"/>
              </a:lnSpc>
            </a:pPr>
            <a:r>
              <a:rPr lang="zh-TW" altLang="en-US" sz="2400" dirty="0" smtClean="0"/>
              <a:t>二房：房利美、房地美</a:t>
            </a:r>
          </a:p>
          <a:p>
            <a:pPr eaLnBrk="1" hangingPunct="1">
              <a:lnSpc>
                <a:spcPct val="90000"/>
              </a:lnSpc>
            </a:pPr>
            <a:r>
              <a:rPr lang="zh-TW" altLang="en-US" sz="2400" dirty="0" smtClean="0">
                <a:solidFill>
                  <a:srgbClr val="C00000"/>
                </a:solidFill>
              </a:rPr>
              <a:t>投行：雷曼兄弟</a:t>
            </a:r>
          </a:p>
          <a:p>
            <a:pPr eaLnBrk="1" hangingPunct="1">
              <a:lnSpc>
                <a:spcPct val="90000"/>
              </a:lnSpc>
            </a:pPr>
            <a:r>
              <a:rPr lang="en-US" altLang="zh-TW" sz="2400" dirty="0" smtClean="0"/>
              <a:t>AIG</a:t>
            </a:r>
          </a:p>
          <a:p>
            <a:pPr eaLnBrk="1" hangingPunct="1">
              <a:lnSpc>
                <a:spcPct val="90000"/>
              </a:lnSpc>
            </a:pPr>
            <a:r>
              <a:rPr lang="zh-TW" altLang="en-US" sz="2400" dirty="0" smtClean="0"/>
              <a:t>冰島</a:t>
            </a:r>
          </a:p>
          <a:p>
            <a:pPr eaLnBrk="1" hangingPunct="1">
              <a:lnSpc>
                <a:spcPct val="90000"/>
              </a:lnSpc>
            </a:pPr>
            <a:r>
              <a:rPr lang="zh-TW" altLang="en-US" sz="2400" dirty="0" smtClean="0"/>
              <a:t>臺灣、東亞出口劇減</a:t>
            </a:r>
            <a:endParaRPr lang="en-US" altLang="zh-TW" sz="2400" dirty="0" smtClean="0"/>
          </a:p>
          <a:p>
            <a:pPr eaLnBrk="1" hangingPunct="1">
              <a:lnSpc>
                <a:spcPct val="90000"/>
              </a:lnSpc>
            </a:pPr>
            <a:r>
              <a:rPr lang="zh-TW" altLang="en-US" sz="2400" dirty="0" smtClean="0">
                <a:solidFill>
                  <a:srgbClr val="C00000"/>
                </a:solidFill>
              </a:rPr>
              <a:t>連動債造成大量申訴</a:t>
            </a:r>
            <a:endParaRPr lang="en-US" altLang="zh-TW" sz="2400" dirty="0" smtClean="0">
              <a:solidFill>
                <a:srgbClr val="C00000"/>
              </a:solidFill>
            </a:endParaRPr>
          </a:p>
        </p:txBody>
      </p:sp>
      <p:pic>
        <p:nvPicPr>
          <p:cNvPr id="8197" name="Picture 4" descr="AIG1"/>
          <p:cNvPicPr>
            <a:picLocks noChangeAspect="1" noChangeArrowheads="1"/>
          </p:cNvPicPr>
          <p:nvPr/>
        </p:nvPicPr>
        <p:blipFill>
          <a:blip r:embed="rId3" cstate="email"/>
          <a:srcRect/>
          <a:stretch>
            <a:fillRect/>
          </a:stretch>
        </p:blipFill>
        <p:spPr bwMode="auto">
          <a:xfrm>
            <a:off x="0" y="5287963"/>
            <a:ext cx="2073275" cy="1570037"/>
          </a:xfrm>
          <a:prstGeom prst="rect">
            <a:avLst/>
          </a:prstGeom>
          <a:noFill/>
          <a:ln w="9525">
            <a:noFill/>
            <a:miter lim="800000"/>
            <a:headEnd/>
            <a:tailEnd/>
          </a:ln>
        </p:spPr>
      </p:pic>
      <p:sp>
        <p:nvSpPr>
          <p:cNvPr id="8198" name="投影片編號版面配置區 8"/>
          <p:cNvSpPr txBox="1">
            <a:spLocks noGrp="1"/>
          </p:cNvSpPr>
          <p:nvPr/>
        </p:nvSpPr>
        <p:spPr bwMode="auto">
          <a:xfrm>
            <a:off x="7099300" y="6248400"/>
            <a:ext cx="2063750" cy="457200"/>
          </a:xfrm>
          <a:prstGeom prst="rect">
            <a:avLst/>
          </a:prstGeom>
          <a:noFill/>
          <a:ln w="9525">
            <a:noFill/>
            <a:miter lim="800000"/>
            <a:headEnd/>
            <a:tailEnd/>
          </a:ln>
        </p:spPr>
        <p:txBody>
          <a:bodyPr/>
          <a:lstStyle/>
          <a:p>
            <a:pPr algn="r"/>
            <a:fld id="{4B6301DF-54AA-4283-AD1B-528BD653A5EE}" type="slidenum">
              <a:rPr lang="zh-TW" altLang="en-US" sz="1400">
                <a:ea typeface="標楷體" pitchFamily="65" charset="-120"/>
              </a:rPr>
              <a:pPr algn="r"/>
              <a:t>7</a:t>
            </a:fld>
            <a:endParaRPr lang="en-US" altLang="zh-TW" sz="1400">
              <a:ea typeface="標楷體" pitchFamily="65" charset="-120"/>
            </a:endParaRPr>
          </a:p>
        </p:txBody>
      </p:sp>
      <p:pic>
        <p:nvPicPr>
          <p:cNvPr id="8199" name="Picture 11" descr="http://img1.qq.com/view/pics/13512/13512936.jpg"/>
          <p:cNvPicPr>
            <a:picLocks noChangeAspect="1" noChangeArrowheads="1"/>
          </p:cNvPicPr>
          <p:nvPr/>
        </p:nvPicPr>
        <p:blipFill>
          <a:blip r:embed="rId4" cstate="email"/>
          <a:srcRect/>
          <a:stretch>
            <a:fillRect/>
          </a:stretch>
        </p:blipFill>
        <p:spPr bwMode="auto">
          <a:xfrm>
            <a:off x="3595688" y="3213100"/>
            <a:ext cx="2868612" cy="2238375"/>
          </a:xfrm>
          <a:prstGeom prst="rect">
            <a:avLst/>
          </a:prstGeom>
          <a:noFill/>
          <a:ln w="9525">
            <a:noFill/>
            <a:miter lim="800000"/>
            <a:headEnd/>
            <a:tailEnd/>
          </a:ln>
        </p:spPr>
      </p:pic>
      <p:pic>
        <p:nvPicPr>
          <p:cNvPr id="8200" name="Picture 17" descr="http://news.xinhuanet.com/fortune/2008-12/15/xin_0221205150740750256034.jpg"/>
          <p:cNvPicPr>
            <a:picLocks noChangeAspect="1" noChangeArrowheads="1"/>
          </p:cNvPicPr>
          <p:nvPr/>
        </p:nvPicPr>
        <p:blipFill>
          <a:blip r:embed="rId5" cstate="email"/>
          <a:srcRect/>
          <a:stretch>
            <a:fillRect/>
          </a:stretch>
        </p:blipFill>
        <p:spPr bwMode="auto">
          <a:xfrm>
            <a:off x="3584575" y="1484313"/>
            <a:ext cx="2890838" cy="1733550"/>
          </a:xfrm>
          <a:prstGeom prst="rect">
            <a:avLst/>
          </a:prstGeom>
          <a:noFill/>
          <a:ln w="9525">
            <a:noFill/>
            <a:miter lim="800000"/>
            <a:headEnd/>
            <a:tailEnd/>
          </a:ln>
        </p:spPr>
      </p:pic>
      <p:pic>
        <p:nvPicPr>
          <p:cNvPr id="111618" name="Picture 2" descr="http://money.udn.com/magimages/43/PROJ_ARTICLE/0_0/f_186367_1.jpg"/>
          <p:cNvPicPr>
            <a:picLocks noChangeAspect="1" noChangeArrowheads="1"/>
          </p:cNvPicPr>
          <p:nvPr/>
        </p:nvPicPr>
        <p:blipFill>
          <a:blip r:embed="rId6" cstate="email"/>
          <a:srcRect/>
          <a:stretch>
            <a:fillRect/>
          </a:stretch>
        </p:blipFill>
        <p:spPr bwMode="auto">
          <a:xfrm>
            <a:off x="6772275" y="571480"/>
            <a:ext cx="3133725" cy="1924051"/>
          </a:xfrm>
          <a:prstGeom prst="rect">
            <a:avLst/>
          </a:prstGeom>
          <a:noFill/>
        </p:spPr>
      </p:pic>
      <p:pic>
        <p:nvPicPr>
          <p:cNvPr id="83972" name="Picture 4" descr="http://ins-info.ib.gov.tw/images/ad6.jpg"/>
          <p:cNvPicPr>
            <a:picLocks noChangeAspect="1" noChangeArrowheads="1"/>
          </p:cNvPicPr>
          <p:nvPr/>
        </p:nvPicPr>
        <p:blipFill>
          <a:blip r:embed="rId7" cstate="print"/>
          <a:srcRect/>
          <a:stretch>
            <a:fillRect/>
          </a:stretch>
        </p:blipFill>
        <p:spPr bwMode="auto">
          <a:xfrm>
            <a:off x="6881826" y="2786058"/>
            <a:ext cx="2781300" cy="514351"/>
          </a:xfrm>
          <a:prstGeom prst="rect">
            <a:avLst/>
          </a:prstGeom>
          <a:noFill/>
        </p:spPr>
      </p:pic>
      <p:sp>
        <p:nvSpPr>
          <p:cNvPr id="83974" name="AutoShape 6" descr="data:image/jpeg;base64,/9j/4AAQSkZJRgABAQAAAQABAAD/2wCEAAkGBhISEBITExQVFBUVGBYYGRgYGCEYFhgaGBcaGBoXFxgaHScfGBojHRgdHy8gIycpLCwuGR4xNTAqNSgrLCkBCQoKDgwOGQ8PGjEkHyEqNSkvKSk1NSksKSwsKzUqNSwqKywsLCksKSwsMCwsKiktKSwpLCwpLCksKSwsLC8pLP/AABEIAKIBNgMBIgACEQEDEQH/xAAbAAACAwEBAQAAAAAAAAAAAAAABQMEBgECB//EAEwQAAECBQEEAwoKCAUEAwEAAAECEQADBBIhMQUiQVEGE2EVFjJUcYGRk6HTM0JTdJKUscTR4RQjUmOCs8HwNWJyovEkQ2SENEWyJf/EABkBAQEBAQEBAAAAAAAAAAAAAAACAQQDBf/EACsRAAIBBAICAgECBwEAAAAAAAABAhIxUfADEQQhYYFBcaETIjJCscHxI//aAAwDAQACEQMRAD8A+oVyp0ysXKTUTJKESJS2QmWolS5k1JJMyWrggaNHrubO8fqfV0/uI7/9hUfNqb+dURdj1b6seaXZR7mzvH6n1dP7iDubO8fqfV0/uIvQRNb1Iqlayj3NneP1Pq6f3EHc2d4/U+rp/cReghW9SFK1lHubO8fqfV0/uIO5s7x+p9XT+4i9BCt6kKVrKPc2d4/U+rp/cQdzZ3j9T6un9xF6CFb1IUrWUe5s7x+p9XT+4g7mzvH6n1dP7iL0VNrVCkSVqSpCCG3lpKkjIGQnJhW9SFK1njuZO8eqfV0/uIO5c7x6p9XT+4jDytpThOKv0pIWLVKmEzDKUlRICOq6tgA3ZrgxL0krl9cckkSpRUUXJlgqDuxL2kEAAsYVvUhStZs+5k7x6p9XT+4g7mTvHqn1dP7iMf0d2nNm1KwJil9YiZuKLJwkhAJSHSww4zHlNXP6xpa5hCBJPGfkIJDrSoAtc2NbQ+XhW9SFK1my7mTvHqn1dP7iDuZO8eqfV0/uIxO1a6eaSjYrZSFpKnUN4LIyp8m1JLGDo7VzzVoAK1OSogrJTZbaVKDlwHdubQrepClazbdzJ3j1T6un9xB3MnePVPq6f3EYmq2sVLSJyFTTct3VNQlQIJt6uzdSOADnGcRYXtNa6WnUVsOvUgDKSEhgHLC8J0cADQHIhW9SFK1mu7mTvHqn1dP7iDuZO8eqfV0/uIwdJtJZqgetWAZpwZupKkpUcagpIGnA8oudItrzjOKOsACZ0xKUJNimSGBKg2HU2TltMQrepClazYdzJ3j1T6un9xB3LnePVPq6f3EZZU+arZ8xdylpFljTGmINxC1KUC6k5AAJOvBoXbQTPTOWgJmpLzbUvNUWBRaygq1TZD6ZLu4hW9SFK1m67mzvHqn1dP7iDuZO8eqfV0/uIz/SOomSjOtVMStapZQJc1wAQU3LQrKXYhkliQNMmKtDXK6ipIM8SkS0hCps1gCAhRTcjKVkKDNqC0K3qQpWs1Xcud49U+rp/cQdzJ3j1T6un9xGFlVizLlFlKKpaUB1zQy3WSXC07yvCL40bEb3ZKVCnkhTlQlod8l7Q7ly/phW9SFK1njubO8fqfV0/uIO5s7x+p9XT+4i9BCt6kKVrKPc2d4/U+rp/cQdzZ3j9T6un9xF6CFb1IUrWUe5s7x+p9XT+4g7mzvH6n1dP7iL0EK3qQpWso9zZ3j9T6un9xB3NneP1Pq6f3EXoIVvUhStZR7mzvH6n1dP7iDubO8fqfV0/uIvQQrepClayv0cnTCaqXMmKm9VPKEqUEpVb1MpbGxKU6rPCCOdH/hq/wCc/dqeCE7iNiP/AOwqPm1N/OqIuxVkB9pT/m1P/OqIcdUnkISv9CNijBF2xPZBYnsiSilBF2xPZBYnkIApQRdCE8hHeqTyEAUYIvdUnkI4UJ5CAKURVUkrQpKVFBIa4AEjnhWC4xnnDKxPZBYnsgDHjocbbf0ma1stLWoO7LVchJxkAmJdpdFBOUtZmG9YSCSkEbqCguAQ7vd2ECNXYnsgsT2RgMrK6MKTMVM/SJlykFGEpAayxJb9pI4mOjojIAWyUEkS0oK5aV2BCQnAVq7OX4mNUJSeQg6pPIRoMjP6JhUmRJ60hEkk4QLlEkvl90MohmiSj6LJk1AnSpigGtKFC4MdWU4IJIHONV1SeQjhQnkIwGYqOi8tdQJqggpcqKOqS6lFNpuXqoObmPFo9bU6MypyZSHMtEu9koSACFs4yN3TgOMaWxPZBYnsgDGJ6EJBCuuWFCZ1jhI1cc3OgbXXMe5/QmWpa1masKUVFwlIyskm7G8zsNGbGY2FieyCxPZGgy0romi2Yla1KEwpcJ/V4S7J3T4OXYNpFed0KQqZfekasDJQrVmuKsrIbwlOdecbGxPZBYnsgDOTujqVzVTFrUq4vawYMgoR5k3KUBzU50iKh6LIllW+paSlrFAWgsgX9qh1YI5ZjUWJ7ILE9kYDIT+hyFCV+sH6tKEh5MtRNibd4qDqH+U405Q9pZFiEo/ZAGAEjAbwRgeQQysT2QWJ7I0FKCL3VJ5CDqk8hAFGCL3VJ5CDqk8hAFGCLxlJ5COWJ7IApQRdsT2QWJ7IApQRdsT2QWJ5CAFPR/4av+c/dqeCDo/8NX/Ofu1PBFTvuCYWCn/xOf8ANqf+dUQzqVs3nhZT/wCJz/m1P/OqIs7XnW2dpP2Qnf6ERbX7WmJmFKVAB0h93ddILkHJDkDUaiIqfbM9U9SXTZcQnT/NhyNccTnlgx52hX2S1KDPyI1YHGmdIUVO26gABJQlVykklP8AlChu5bJMQUOafbc6wlRF1hVlO69wHBiQLueWivN6RTxLQQQTdndBNtoJBYs+RkAaxSG2JtkokAlafipGcKIGh5DGPbjxM24sTko3LSsgiwDDpAD+U8eRjQaTYu0lzZIUsgquUCwbRTaOWPnhnX1RlouAfIGYTfpLekfaIr7epZiFLmEgoKg2c50DRx+ZyThxOhe84+TJSp9s0dLWJmJceccRCXaG1JqFbmgSCd19S2refh4JzEXRqStSjM0QxH+ryeSPaaoEeURXick+TjUpr3/n5EXUu0ee7E0zZYuSEqUoEWgnCEqwesDa8j/Qeafbk0rW5BADpwADulQYjKsDLeZxmJDPGrD0QkTt2dv3M1oPgHBMu7L9uMx0ml+d0gniUs3JKgpIBtBZyoFwCzG3HEczrFef0nqRLKnSFBZDBFxYpSQGSo6FWvERNszaBUVXBLMCCEgAgkjgOziYvioHZADLYtSqZKSpRBUQHIDB88HLR2ZtUJmlCsDGfNx7IpS0qmy5yUHe3ftJbzwgqAtEzqyHXgMM6hxHzPO5+bjp/hr7z8ESmo3NtUL3CYrpnYit1apVIy9QPQ6tIppq8CPowblFNrr4LR5qdtzE1IQCm19G1ygZy7m8MRgMXB4UaHpLPWckAG8h0NiwqT8bUN54jqNoq60jda4ByEY3QcuHzkO44RHS7VmKmqBttcswDsAdHGrgYPPsMWC1svb9QsTLilw1o6oh8gFhdvA8PtiWl2zUKkS1KLKICiyUjFgURvKZzwILZPKKytpzEoUpRL5bCTxZsJyr2HPKKkrb0xUrUO+XSAwZwEhQYHGpB5QA/XtZbS98C4C57d0E+EwJ4Pl2DZ1jiNrTCuWCQEqSLsgAKNpSkuHSTvYPIZDh0FVt+ckoCSnKHLJDal1De0YOz8uceRt+cZ0tLptWEktLdOQm7eubU69nkgB2dsTgm9SkhKkkjdAZkKUT4RLAjiMgcIqz+kU3IlrSTa+iVMbkjg3Mh+PCKEjb0xU1blFoCrMDG47OcuSCeRHmjitvTnVopIKRoM3KToWHxXMAX6LpHOXJuK0uVKALAYASefC4ueFuYe7OryuUlRLu/BjqcEDQjRoy07bUwS3QQTdwSHI1TgAu3khtRVxMtJUQSXdvKeUYB9TTHUfJHjae0epSDaVOW8nshfRVwExXHCQPKpSUj2mLkra1xDJwc5cEA+DhnL9ntiZpuLUX08hiSTt9SVEjIJ0Ln+zGqlrcAszgFjqOyM5s8SkKmTLHUJhS6iWSSQ/hIAGr8TDWh2r1jOm0lnDuQSCWOAQcEEFuEcniePPhTUpd/GCY1f3Em0p5SkkasSOPLhCaXtic5BbwbvBYgOnsGRc2h04wy2vOZSO0K/pGQ290gmypjJSLSUubQTawuKnBwCftjtKGU/pHOTJQrRSgoh05U0tKsaYuVy9OsRzulE6ySQUuQb2GSQVgs+6BgY1zEStsTXOlvKwsBcoansAPmipL6QTDcFW4lg+AGu3bscfC8kaB0rbk0zUhK0qSVAOliPBCixZ2Y44xFQdIqhU9EuYlASoHQhwQknnk6e3kYpVW2piUFXJXFI0CCpkuBoWz2xb2RtVUyTctrgVAsG0Ps1jAN+j3w1f85+7U8EHR74av+c/dqeCLnfcEwsFP/ic/5tT/AM6oi/tDZwmgAkpIyCPw4xQp/wDE5/zan/nVEOoTv9CNhH3tH5U/RH4xzvZ/ef7B+MPCWyYz9ZthU1apckhKUuFzC5APJIGVq7AQBxPCIKOTNiISWM4AjhaHHmfEdlbEQrwZwP8ACH+2Ik7NpsXoVOPOYcP2IG6PREpoKNWDJSntAGPOMwBYldHACCqYVAZZmdu2GVZRompsWHGDy08kKRULp2IUZsniCXUntSTn+Eu/A8C7QsEAguCHB5gxjSa6Yfu4IlgAABgMMITr6Nh92YoDkQC3nh1BGgR97Z+VP0fzg72j8qfoj8YeQQAj72z8qfoj8Y53vfvT9H84eGEO06qYJLyzkO+W4FmPlaAGWzqBMoHJUVM5PZowGmse00UsTDNt3yGf2Y5RltpV1UEJCesSsv4O8ACtIDk8WcseEQr2pUPLUVTAkIDsnU2oJKsZUCFbpGdBxjHFO5jXZs6iSlaShTkHXhCpXR0fFmLA5EA/hCubVVHXi1awn9bgggYUbdeBBDeSKcqtr7lJUv4gIVaWcKQ5AtbIuw757HOmj3vb/eH6H5x3vd/en6H5wn2ZWVVq71THJChcHKUlCsAjTgYuya9ZlpKlTAbZjhiFXJa34uhzhuMAW+9396fofnHD0aHyn+wfjFNdfNvUAtbJAbDXFkgMShjlRLAl24NHpFbNKir9ZaOu1x4OjDU64xwgC13t/vP9g/GO97v70/Q/OEdPtGpvm3Km22boIbIse0n4xchj29sTSauo6lIvmqUVgO2+1p1SwZLtq2j4gBqOjYf4XI/yB/tj13s/vP8AYPxj1sWpUpCL7rrlje8LCizjhiHUAI+9o/Kn6I/GOjo2flT9EfjDuCAF9HsWXLc7yiQxJPa+ANMiJxs6W7gMc5BL55Z9HLhFmCAKo2bLBBCWZuJbdLhxxIPE5yYkRSpCirLkvkk8Gxy1PpiaCAKe0dmiaBkpKXYjt1BHmhf3tH5U/RH4w8ggBH3tn5U/RH4xTTs+WZnV9cbgW8DD8nfs9kN9uInGW8lTEFyBqR2Rl6Oeq+594l34vHzvM8x8DXS/58EOf81I972v3v8AtH4x6l9Gw+9MJHEAAP54Y0CV2b5cn0gdsWY7uOdcVLrrv8O5Yl6P/DV/zn7tTwQdHvhq/wCc/dqeCPad9wTCwU/+Jz/m1P8AzqiHUJaf/E5/zan/AJ1RDDacxpSz5PaQITv9CNhP0jqFzBLlIJSFqLq4kJyfMPttjtLShKQkBkgMAOEVaasvmLKsCULR5yVE+weiHSUgAPxxElHgUkeV0kMpA3RHpUsGMAhmySxHA4MWOjM09WpB+Iph5Dke14s1MiINhymVOPAlI9Ac/wD6gBtBBBABBBBAHleh8kYnaVbM6kGWVBTtu6sX7HHmjcQumbAknRJT/pJHs0gDJJrp3VSyVqCny+C1zZ/Vq4A+njHmqrp3WptmTGYaeCcDwjaLeJ4cMHQahewZKdVrD81Af0hTs2TLmLKTckZY38ubiPKfNDjaUncztWKQ2jNE1ipdpJ0BIAuWAcJAcADV+EeqSvWbr1LHYXHBPIE4JOU4xGiHR2UdFL+kPwjve3L/AGpn0vyj1NEE6tVaLVHws5USzHAKgG/4iGfXzHAQqaRavnwVh1EDeYe2NL3ty/2pn0vyg725f7Uz6X5QBka7aM9KwEmYwUm5gWYJDs2oJLnJiWXXTuuXvrt3mB8DQsxbXTHZw46nvbl/tTPpflB3ty/2pn0vygDGprqlKSb5ytwM44laQ4ADksTjkI9UVdU9XvLW4UXuBBaxTAA/5mz2RsO9uX+1M+kPwgHRuX+1M+l+UAK9iVSiqSFFTuRvF1YHFwPsjTLqEDVQHnihM2RLQhakDfCVMokkgtwfSMrIrI+f5nly4OqY99kuST6ZueuBAILg8YOtihLq0mTLUkWjTPYD6dIzlJ0omKUXKCkAswZyE3aufYI7eOVUFLKKNl1sHWxk6DpBMmJXlJIBIZOvLX4raq1GAxJaJZu25iUJdriHJIYfEYpF2U73lDHlFg1CFvHq4O3GEUrbbSRMwoqZuAy5yHLYGnOKlJtoIWVq3iQ2scPP5seHkUGv1eEZ2vyaaZNA1/LEQd0ped9OCxzxdm9OIr1k4LQnktJ9oEIFbOKUkmaAVL4kkAFZUwJ4nA83GO5NNdo00o2rKtK+sRaCxVcGfGHftEVjMpQvrHlhRy76vxAduBzGTp9jkSTLE6UpllT4LFkXDCcFw765HnsVMhIlpSuZKBDeEoh95W8eBUQWJtGYyUIyuga/ulLcC9DnQOHL6NntjynasoqtC0FWtoULm5gRkJuyJXXIUmYhKipC7bjkbun0WGOAd4nodgCTPTNSsMkFNrYa05H+a4vwEaB10e+Gr/nP3angg6PfDV/zn7tTwRc77gmFgp/8Tn/Nqf8AnVEN5soKSUnQhjCeQf8A+lP+a0/86ohiqc4fQQnf6EbCFWzermFB3rxw1Np+1j7DDRFOpZS4ItL8hoRpx1hf0nUiVIM4uLCMp1yWx6ftixQ7ZTalCiUrAThR8Jxgg8X9MR376PSl01DtKWDR0mKYrxC6r2ypRslIMxXZ4I/1HhAk99Iq5SJRs8I7o5Z4n+9WizsD4BPHJc/tF8kdn4R6p9nksZ1qiNE6pT251V2+jtvgQAQQQQAQQQQAQQRXnTWV5tIAo7f2J16QRhadORHIwj2ZQrUu20gjVxp5Yvo23NDlSZbWJWAMHfLAFRUwz2eiK9R0oWJalgILFIbJO8CoPlvBY8vTjh8jwYc8u36z8kUJSqRpqanCEhI4RLGQX0ondUhYRLBUohlAgAJtuzfksSQ2I91PSWcDLtQkhaEL8E4u5srGM8Y7IxUUoxsizWQRnjtmYJxQUpYKUNM2gFla8cZ7REWxukK5ywlQlsxJKXbA4OX1LHHLnFA00EQ063fzRNABBBBABC2i2BKlhYa68ubuA4AeSGUETKEZPtoxpP2xVtoBEpDBkgtgYAYwiNVLx4ONMDD/APEbGPPVp5D0RRpj0VMsEkBAJ1IAD+Vo9GuTzTy/KNd1aeQ9EHVp5D0QAj2VTpnImJI3cMRjO8XHbn2xDs3o8pM9YmJC5duCeJcNjmzvGkAjseM+CE5KTXtESgm0xNt02dWQGSAoaYGjDs0hFWVV6QApI3gc9nkjaJWFDBBHZmPJSkcB6I9izC04CWdSVNcdTkqAd3f4wfjqYgqKe9t9IYaa5uKhnlnlH0Dd5D0QMnkPRAHzxFMoTLrpZ0x5CNcbwb2w6FZdhOSdAMmNSyeQ9EdSUjRhACno/wDDV/zn7tTwQdH/AIav+c/dqeCLnfcEwsVqmY1dUn/xaYemfUCLU+Z4IOgz+EU6ySpVdUBIc/o1KWdtJ886xJJqJjYSkdpL/wBISv8AQjYi6RbPNXI6pK7AVAkkPgZZoi6P7FEubMUVJWiYQlKQndSlCWy73LJclX2Rluk3SmaiYEpmOGuUCMBJG5xclWVsdE2842uwFqMmkKvCKATwyUxPVL6yj1/mlxp/hP8Af8/6LtfSSpctaxLluBh04fyCDZtWSJm6kJQ1toIBdAVyY68In2rOCZK1FNzAYId8hsEh8wpn7SNOCShCbiA5SJeiVnIvLjdA1GsYQXtq7SmICLEglTaglsgNaNcqDlw3I6QsrulK0FglLlKSAyjksTkDRjyGojzO2t13VkolLLkMd5yyDusceEccWj0mqSsBpMpQCQXKS3gpfH8SQ3Bi8AWl7fUJxl2pwUg53t4lmGhxjJH9I8023VrUpLB0puO6QA+QxKgFMNc8opS9ug1PU9XKwoHHhFnZhxPDRncuzOy2XUdYQlcpCRalQAScOSQNLfQYAlkbUWqXNVaHS5TrkOQCX7QYi2ptabLUlKUpcpUWLqOFBIYhg5KgA+M5IiDa89EuQlcuVL3lhDLTaMEjlz08rxBP2gEluol3HrAkW5cKRaCC2pPsEASJ6SrKwgBBNgUXBB8FKiwfAZTRd2hUtM/hB+2E1VtUhcpKZUppicbmTuupOFY8EJ83mh3tPZKpigtKgCwDEYwSdR5YAzlPttZuCkJAYFO4QCEhJdnLgEnHkjidqhiSiWN5KfB1e7Ifwhkse0xfndHVJSVK6kJAyW4fR9keKPYxmB0GUWI4ENy1TGOcU6e/YF1dti2UDZKJzgo3XuSMB8O7P2R4Xtcnqv1Us7qSdw8cCzUHIAYn8ni+jcw69UfK54vy55jz3rrxiTjTGnk3cRoFqdqPOsslkdYQMbzvr5cDPZHnYm2+smkdXLTukgpDFsDXiMgcIbd7cz91q/HXnpr2wI6NTBp1Qw2ARjlppiAGmyp1xX2W/ZDCKOy9nGUFOq4qbQMAwi9AENUtgPLGel9IVlClYYIKgbTbxy+jPhucONrzLUJ/1AewwrWsW2ptGGG6CB/Dhx2QBTR0omkzAQjdmJSN06ErGXOrpYN/xeo9tTVAbqSXIUwwMIIDAk6LufkOcUaKad8rSg6tbLAuYnjcXPYWyY8V1eUoTYhIvYkFOQ9oYpAZ9AXOG4tADA7VnbmEMQh2QVbyyQGN4xg+wRe7oKduqXyu3LfL4bt5njJ1e3t4J6tBaWFB03JGHxoWbsEWRt9f6R1TIt5MXt0Z9Hf2QA0kbZnG8/qlJSHwFAHH7QubPY7PECtvzghyEA3hLlJ0JUC47CknBduD6rE7VJWvclHdUALA+EgsSCSRwaOS9pKsmEIlJZQz1YCQHUDdnPl7TwjQNdm9JFLKbygeE+CMJ6t27QFl8M6eHBxS1oUhK1aFNxbRrXOIS7Pq70AqSnXBYMQNCPs80MKOeDNQOd32F4AxEynPWqMlSkodwXYtw0Maujr1pkS7yVeGAo6kAgBzxOvohjP2FIShTBKM3XHQdmThPZFuSEyZSUkhkjKjgeX0mOrn5lyRSRxcHBLjk2zGSFqSlmLlASMpFpw4JCi7sDx46cY0ylJlWAkl3wceDMA4jO8By0823G0JTFV8thgm4MOwmBVfLDOuWH0dQzwx545DtMS6+rSCCVC/ggAOXd3LkkDAYYbEOqXaTS0JckhIGRvcsgYfyQ9NbLxvIzpvDLh8c8QJr5d1oUgqzgKD41xAC/o98NX/ADn7tTwQdHvhq/5z92p4Iud9wTCxEuZbX1J5Ukj+bUwt27tVMinJVkNkAsVPhKB2rOOwBZ4QwnIeuqh/4cn+bUxk63Z02pq0oWhQkSmWVswWSnJB5ANLH8R4xaScveCG2o+sndidGpc6SZlS6pk1fWEjHm7AeXJo3NMQVo4AO3ohfJ2UEIlzc7zOHwArRuTYEXpZZST2/biPOTqfZ6rtRUcF+sH6tWAcaFN4+iNYQo2ipElUwoloJceBjBWBkL3sjIGmdRmH1XNKUKUMkDD6efIYdrwipdslQDy0kXqZks1tylKtUXBxjR3JDxIK6tvLVLlTEy5alFSk+ATawBAG9yOvHLDn42jtooVKHUSjegKUohgzBhzwwDZ04axerJyeqcy5ZFyXZDjIRwuB3Ukv2J4R2oq1BRAlSylA3zY7AouDWuACo8Hw57YAbFKbiLN5rntw78+bwrp9pTGJtSyUOwQoHDMnXg+eTw2NTwYvbdpjyPzhFTbYWvrFGWgmxbbinISoJtJzqS+PzgCar2qUoSZqElpiUl0sHYuoXHLRRqdqKTKlqVLlAqWQp0EgErQzB+IN3mES0+03SsiTLDLCQbGGbw5c9g4jBPY8g2q0tKhKQHUE4SMbyBo4HHVzoDAEiKshKQZMvTLAAA9TcQQThjjyQ+ScRj9pdIUy7f1MvPV6oJIuQ5dtGHD/AJjWKmsW7IAz3SSdUJUQ/wCpXjAGOwnV+MRbGmzBuoOS3sh5W1UtrZhwoHDO4GToOEUkV9LTpe6wFskEnLtwfhpHzOfwp8nKpKfS/dfoRGPUuyxVVZS4Uu0uAPigi0EkG1T5f0Qu2ltCcyOqmHI1Avc3G4FkjgGGOPnhp3bldZ1XWC/9nj9nbHmVt6SrSYNCdGwNSXGI+mixfJrpxFxKrf1QBNoBJSi4MSCS5PCJ0Vs0KTcpgt2G67JCnISzto2umWeLMnbslaSpMxwlnwXzphniem2gmYm5CiRzYj7QIAmJWZfBKynzBTfjGGl9MatKikhCyCxx/VJbzxtaiT1stcslnDOO2M6rosqWm4G8vkJHDsjq4HxpOs4/IXJ2nAcmX+lSEKygllc2IcEdo15RTPR6ZwmJ9B/GHFFJ6uUhJ+KkA+Vs+2Jbx/Yjml12+jrj30uxCOj039tPoMeJnRlavCVLV5Uv9saG/wDtoL/7aMNM93rqZnltysxHe9uZ+0j6MaC/+2gv/toAz3eyv9qX9GAdF1ftS/oRob/7aC/+2gBAno3MGi0DyJIiQbDWgKWJm+EqtwwBIZyc8Id3+X0RFUyhMQpDkOOGvtjVcyXtHzfatXO6uwqJQDdkvnR35RsZszraWS3x5aDktoUk5Y8uUS968o+EpSvQB7BHjbJEsywBakJIHIMzD0R08/LGaSicnj8M4SbkKqjY5VLMtwBcVXXG7IOHADM4Dl9OGkTU8mVahCZidxdzJX5XUGyCxwHYe2IjWC57+BDcHd7vLw88VSzL3/C1c+FgAuOGmGblHKdhZqKe6beJiWSQVb6QTbaHICNdw69nJokpaNpomBTpckNMUTnLq4KGTj/NC2U6Sr4MglJGeIOeHFvb2Zt01QwIw6lKLAv4RwBjzQA66PfDV/zn7tTwQdHvhq/5z92p4Iud9wTCxDMU1dVH/wAOT/MqY8Km/qbWyQw8+I5Wf/Nqu2kpx6Z1QItUVO60chn0ae2Er/QjYu7QRbII5BPsIilLmOUJbUiLe21tKbmpI9r/ANIh2bK3nPAe04iCi3tOpEuUtZAVaNDocjsMIqPbK1oJslPcG3WBJKiGuIfe4jidIe7SWRJWQEqIBICvBJGjxn9kVgWiYrqZOSUslLO3WahTD4oPnMARp6QTQhEwU6CVX5HDfQGGjlRUT/CIq7Q6RKTKSBIlJSsSyyklSS4JLBJGE7udM9kNairEtCQiVLSFEBSbAcKsfdScvd5AGJiOdtMB0CXKIEtNwCQwudRT4QSxAxnMAXDtiZ1oRYCkkji2OBOgJGRzzFGVNlpStRkykEICvg1DU4BLWnQaKjkysSJziRK3VC49XvEkk4VzZi7Qy/SnZJSjwWIIHxblBt5ikNz48NIAoS9rIlpUpKJaTcwaWUk7q1fxKbLh/CizsGsE6nTMXKQlXW6JBYKKgLg4cned4in7WP6OqYqUlRuIAKRgl0i4X4uS2SRhQi9sisHUX9WlLrYplBw5UEvjVsOewwBR2pXJE6YgyparbC6k3OFJ33yMhKfQ0Mauey2/yj+sVtoz1dapPVoIABdSX+KovyI1DuPCjm2ZMzrApKSpNoG6HYgnUDMAQV8oTCklTJSFOObtl+DM8Ka+RKmunrsJA+LcxtOX4uZgV/eLUzrCkixeQR4B4huUUTsuZkJC0ghmEo43rscB+Q84FoBAWZhmYChi1WqU5y78H0PJ2xFWklSUy0r6+5BQpIJQQDd+rBB7CfPrBP2UsoKQmYHfVBOoIA8zkxyXslYQEWzGBJwgg+FcNORA7NecaCeiFPILGbfvIXlJIFoPEOMhUOKFCZSLRzJJ0cnUwl/QprpISoBIAA6tTAANjL+bycou3TPk1/RP4RgH2z5z39jfZHJu2JdrpIUXZtP7EVtlUiiib1gKQsAcizEE9kZgTxeQglQfGMkc8R87zufl4o/+f5IlNRa7NrMnuhKubH2Qll9JHCiycIKmfLh+3TGsWJSlCnl3hnVgHVi+sVJtiUpliWClW5aNGAUvic5EdvDJy44yldos8I6VqJWLBurCRvEuN5zpjKW9ujRbkbbUQl0ZJLscDwdS2u/6A8VhIkggWAFTlmPxTdlsAgqJ85aF8rabKUhEpIJv8FSnJSkh3YEfBpGAeDGPQDc7cW6dwZCXyosVFkjdQeRL/jDD9N4Mp/8ASWfytp2xlaTbPWhQMlLS0pUnfUHbQO2oJLdsXZ22ZiUEqlgEEAi4nFpJLsOX28oAuo26veJQlkhyyw+nBxnOHxEHfOqx7A9wTlWMkjk4Ygh9MP2CkmsASm2WlN43gCoJAyl8KAOB7cmPBrEZT1YIJByVH4pL5Vg5VADTZ3SMzGdKRq+8zAGWzPqWmOR2HztaOpvEtX7Qf0h4y9PtBC5/VmUjBWHdyydX7DbkaFhrDqUsuEoYFl28gWJ+2D9IDqbOCQ6iwiOoqUJS6ikJZ3Vo3njIqrVglCyd0lw7h/LDGpqOspWvs3SLnZmIy/DHGPneP5r5uVwcevX7mKSdhxKmylPb1amLFmLHkWjq5kpOvVh+bD7YR7MSkJUBMuS4a1ZxusxKW9Eeq2YkEOUlgWC1qBJUQ7qyWxgdp0j6Jo3NVIBZ5b8sR1FbJdgqW7swZ35DthOFoBllU3eCWBvYjCTujkbSS7u+X4V0yAJiCFoJC7lB8s2AOeR2anWAGfR74av+c/dqeCDo98NX/Ofu1PBFzvuCYWKtXOKK6oUAVEU1LgBz8PUcBFylr1LWkBCxnJKSABxcmKtVWdRXzJipc5SF08lIVLkrmi5M2eSD1aSxZQOecWO+uV8lV/VJ3u4qUW7IlSSuWtsS1FKSElVqnIGToQ7cdYoo2soYEqZ9BX4RJ31yvkqv6pO93B31yvkqv6pO93E0SwVXHJ7lzJqpc1RljIFqV6OOJHIa8NIqprFGW65coEqYOnDG4gkFXJQJzi5UTL6TyVBjJqiDwNJOI/lx5HSORcVdRU3Hj+hzn5a9XCiWBXHJWmbWUlCbJSXKiMIJ0KWZKXGpBe7QAh+FSv29aW6mV4KSAUEsSylPgFm7BwhhM25TK1pqg5JzRTjk6n4PWBW26UgA01QQNAaKaRo2nV8g0KJYFcclXuqRVGX1UhgSpw92Mv8A6nj0ra5YiyToQN0ADdStiyi4JOmOEWx0ikD/ALFTz/8AhztXd/g+eY9L6SyFAgyaog6g0c4g+X9X2D0QolgVxyd2XWif1pWhCiAk4S4WnJSQ/hDl2w3kS0pSAlISNWAbXsHGE6OkslOkmqGmlHOGgYf9vlHrvrlfJVf1Sd7uFEsCuORvMlJUGUARrnMejCbvrlfJVf1Sd7uDvqlfJVf1Sd7uFEsCuORfT9K5qjMZIZMta2KS5KGDPcxckYi8duLsUWSFAILMcXO4a5yQzADJIZo8J6QU4ZqepDAgf9HO0Oo+D4x7PSaT8jVfVJ3aPk+0+mFEsCuOSKo2/NEpKkhJUolksXYNm24kM+Rrw1hps+tUuXKUpLKW7jkz+jTjzharpBTnWnqT/wCnO5N8nyxEielEoaSaof8AqTvdwolgVxycO2pv6QZYl7t1o3VekqtYF8szNm6KtP0inG90yzYhanyPAI5ny47AXibu5TXXfo9Rc73foc535v1esA29TZ/6epyCD/0c7IOo+D0MKJYFcck/R3bC54XeE7reDjVzo54Q0k0yEeClKfIAPshNJ6RSEPbIqUvq1HOD+iXEnfXK+Sq/qk73cZ/DlgyqOSfb6FGWkpBLKBLZLMctGcmzkEi7UaZIb+3MPO+uV8lV/VJ3u44elEk/9mq+qTvdxtEsG1xyJ01yQGf2xGZ8t3w/Nz29vaYd980n5Gq+qTvdwd80n5Gq+qTvdwolgVxyIkLlB2ADkE5OSC4JzkvzgUuUQxAPlJPBtSeWIe980n5Gq+qTvdwd80n5Gq+qTvdwolgVxyIiqUzMNGyScHhk9sdvlck/1xjXXhDzvmk/I1X1Sd7uDvmk/I1X1Sd7uFEsCuORGmbLBcM/lP2O3/JhnskqXOQQDaLnLYDhhnnFrvnk/I1X1Sd7uO99cr5Kr+qTvdwolgVxycp+ikpJdRUs9pYeyK3SalAlpQlICCkjTdBcH0xa765XyVX9Une7gPSqV8lV/VJ3u484eOof0xJi4RsZugtloWm4C7ik5GGd2EWKmelZSbtCCzsMO5DZuzrwh13yyfkar6nO93B3yyfkar6nO93HpRLBVccmbnuVXBaXuByTkAAZbDkDUAaxZlT1FQAZW8sgAkne0ADcHPph33yyfkar6nO93HU9J5I0k1Q/9Sd7uFEsCuOTvR74av8AnP3angiPovMKlVi7JiAuouT1ktUslPUSUuAsA6oI80dhO4hYexxo7BEFHGgaOwQBxoGjsEAcaBo7BAHGgaOwQBxoGjsEAcaBo7BAHGgaOwQBxoGjsEAcaBo7BAHGgaOwQBxoGjsEAcaBo7BAHGgaOwQBxoGjsEAcaBo7BAHGgaOwQBxoGjsEAcaBo7BABBBBA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83976" name="Picture 8" descr="http://www.iarfc.org.tw/epaper/newepaper/source/0102-6C.png"/>
          <p:cNvPicPr>
            <a:picLocks noChangeAspect="1" noChangeArrowheads="1"/>
          </p:cNvPicPr>
          <p:nvPr/>
        </p:nvPicPr>
        <p:blipFill>
          <a:blip r:embed="rId8" cstate="email"/>
          <a:srcRect/>
          <a:stretch>
            <a:fillRect/>
          </a:stretch>
        </p:blipFill>
        <p:spPr bwMode="auto">
          <a:xfrm>
            <a:off x="6765519" y="3643314"/>
            <a:ext cx="3140481" cy="1647817"/>
          </a:xfrm>
          <a:prstGeom prst="rect">
            <a:avLst/>
          </a:prstGeom>
          <a:noFill/>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投影片編號版面配置區 1"/>
          <p:cNvSpPr>
            <a:spLocks noGrp="1"/>
          </p:cNvSpPr>
          <p:nvPr>
            <p:ph type="sldNum" sz="quarter" idx="10"/>
          </p:nvPr>
        </p:nvSpPr>
        <p:spPr>
          <a:noFill/>
        </p:spPr>
        <p:txBody>
          <a:bodyPr/>
          <a:lstStyle/>
          <a:p>
            <a:fld id="{A8095139-FC70-4390-A065-25F16984AD16}" type="slidenum">
              <a:rPr lang="zh-TW" altLang="en-US" smtClean="0"/>
              <a:pPr/>
              <a:t>8</a:t>
            </a:fld>
            <a:endParaRPr lang="en-US" altLang="zh-TW" smtClean="0"/>
          </a:p>
        </p:txBody>
      </p:sp>
      <p:sp>
        <p:nvSpPr>
          <p:cNvPr id="66563" name="標題 1"/>
          <p:cNvSpPr>
            <a:spLocks noGrp="1"/>
          </p:cNvSpPr>
          <p:nvPr>
            <p:ph type="title" idx="4294967295"/>
          </p:nvPr>
        </p:nvSpPr>
        <p:spPr/>
        <p:txBody>
          <a:bodyPr/>
          <a:lstStyle/>
          <a:p>
            <a:pPr eaLnBrk="1" hangingPunct="1"/>
            <a:r>
              <a:rPr lang="zh-TW" altLang="en-US" sz="3200" dirty="0" smtClean="0">
                <a:solidFill>
                  <a:srgbClr val="0000FF"/>
                </a:solidFill>
                <a:latin typeface="標楷體" pitchFamily="65" charset="-120"/>
                <a:ea typeface="標楷體" pitchFamily="65" charset="-120"/>
              </a:rPr>
              <a:t>匯率：外幣的價格</a:t>
            </a:r>
          </a:p>
        </p:txBody>
      </p:sp>
      <p:pic>
        <p:nvPicPr>
          <p:cNvPr id="66565" name="Picture 6" descr="外匯市場"/>
          <p:cNvPicPr>
            <a:picLocks noChangeAspect="1" noChangeArrowheads="1"/>
          </p:cNvPicPr>
          <p:nvPr/>
        </p:nvPicPr>
        <p:blipFill>
          <a:blip r:embed="rId2" cstate="print"/>
          <a:srcRect/>
          <a:stretch>
            <a:fillRect/>
          </a:stretch>
        </p:blipFill>
        <p:spPr bwMode="auto">
          <a:xfrm>
            <a:off x="238092" y="3571876"/>
            <a:ext cx="4437093" cy="3071834"/>
          </a:xfrm>
          <a:prstGeom prst="rect">
            <a:avLst/>
          </a:prstGeom>
          <a:noFill/>
          <a:ln w="9525">
            <a:noFill/>
            <a:miter lim="800000"/>
            <a:headEnd/>
            <a:tailEnd/>
          </a:ln>
        </p:spPr>
      </p:pic>
      <p:pic>
        <p:nvPicPr>
          <p:cNvPr id="66566" name="Picture 7" descr="http://t3.gstatic.com/images?q=tbn:ANd9GcTYcDuwlxfod32U47L7P4h0KxwVw-sRSM0VuYNhpV5mQs6mz7Q&amp;t=1&amp;usg=__YzBy0HIBFhBKbkBQozaliBvcKcw="/>
          <p:cNvPicPr>
            <a:picLocks noChangeAspect="1" noChangeArrowheads="1"/>
          </p:cNvPicPr>
          <p:nvPr/>
        </p:nvPicPr>
        <p:blipFill>
          <a:blip r:embed="rId3" cstate="print"/>
          <a:srcRect/>
          <a:stretch>
            <a:fillRect/>
          </a:stretch>
        </p:blipFill>
        <p:spPr bwMode="auto">
          <a:xfrm>
            <a:off x="666720" y="1214422"/>
            <a:ext cx="3559969" cy="2198688"/>
          </a:xfrm>
          <a:prstGeom prst="rect">
            <a:avLst/>
          </a:prstGeom>
          <a:noFill/>
          <a:ln w="9525">
            <a:noFill/>
            <a:miter lim="800000"/>
            <a:headEnd/>
            <a:tailEnd/>
          </a:ln>
        </p:spPr>
      </p:pic>
      <p:pic>
        <p:nvPicPr>
          <p:cNvPr id="52226" name="Picture 2" descr="http://pic.pimg.tw/langdon0630/d1481767bdff23188c8d2858fbba4f3d.png"/>
          <p:cNvPicPr>
            <a:picLocks noChangeAspect="1" noChangeArrowheads="1"/>
          </p:cNvPicPr>
          <p:nvPr/>
        </p:nvPicPr>
        <p:blipFill>
          <a:blip r:embed="rId4" cstate="print"/>
          <a:srcRect/>
          <a:stretch>
            <a:fillRect/>
          </a:stretch>
        </p:blipFill>
        <p:spPr bwMode="auto">
          <a:xfrm>
            <a:off x="4738686" y="2214554"/>
            <a:ext cx="4295775" cy="3800476"/>
          </a:xfrm>
          <a:prstGeom prst="rect">
            <a:avLst/>
          </a:prstGeom>
          <a:noFill/>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kmfile.funddj.com/WikiFiles/6ba16906-2c00-4307-aefd-d7040c6e64fb/%E4%BE%9B%E9%9C%80%E6%9B%B2%E7%B7%9A.GIF"/>
          <p:cNvPicPr>
            <a:picLocks noChangeAspect="1" noChangeArrowheads="1"/>
          </p:cNvPicPr>
          <p:nvPr/>
        </p:nvPicPr>
        <p:blipFill>
          <a:blip r:embed="rId2" cstate="print"/>
          <a:srcRect/>
          <a:stretch>
            <a:fillRect/>
          </a:stretch>
        </p:blipFill>
        <p:spPr bwMode="auto">
          <a:xfrm>
            <a:off x="2309794" y="1000108"/>
            <a:ext cx="5715000" cy="2928958"/>
          </a:xfrm>
          <a:prstGeom prst="rect">
            <a:avLst/>
          </a:prstGeom>
          <a:noFill/>
        </p:spPr>
      </p:pic>
      <p:sp>
        <p:nvSpPr>
          <p:cNvPr id="66562" name="投影片編號版面配置區 1"/>
          <p:cNvSpPr>
            <a:spLocks noGrp="1"/>
          </p:cNvSpPr>
          <p:nvPr>
            <p:ph type="sldNum" sz="quarter" idx="10"/>
          </p:nvPr>
        </p:nvSpPr>
        <p:spPr>
          <a:noFill/>
        </p:spPr>
        <p:txBody>
          <a:bodyPr/>
          <a:lstStyle/>
          <a:p>
            <a:fld id="{A8095139-FC70-4390-A065-25F16984AD16}" type="slidenum">
              <a:rPr lang="zh-TW" altLang="en-US" smtClean="0"/>
              <a:pPr/>
              <a:t>9</a:t>
            </a:fld>
            <a:endParaRPr lang="en-US" altLang="zh-TW" smtClean="0"/>
          </a:p>
        </p:txBody>
      </p:sp>
      <p:sp>
        <p:nvSpPr>
          <p:cNvPr id="66563" name="標題 1"/>
          <p:cNvSpPr>
            <a:spLocks noGrp="1"/>
          </p:cNvSpPr>
          <p:nvPr>
            <p:ph type="title" idx="4294967295"/>
          </p:nvPr>
        </p:nvSpPr>
        <p:spPr/>
        <p:txBody>
          <a:bodyPr/>
          <a:lstStyle/>
          <a:p>
            <a:pPr eaLnBrk="1" hangingPunct="1"/>
            <a:endParaRPr lang="zh-TW" altLang="en-US" sz="3200" dirty="0" smtClean="0">
              <a:solidFill>
                <a:srgbClr val="0000FF"/>
              </a:solidFill>
              <a:latin typeface="標楷體" pitchFamily="65" charset="-120"/>
              <a:ea typeface="標楷體" pitchFamily="65" charset="-120"/>
            </a:endParaRPr>
          </a:p>
        </p:txBody>
      </p:sp>
      <p:pic>
        <p:nvPicPr>
          <p:cNvPr id="66564" name="Picture 4"/>
          <p:cNvPicPr>
            <a:picLocks noChangeAspect="1" noChangeArrowheads="1"/>
          </p:cNvPicPr>
          <p:nvPr/>
        </p:nvPicPr>
        <p:blipFill>
          <a:blip r:embed="rId3" cstate="print"/>
          <a:srcRect/>
          <a:stretch>
            <a:fillRect/>
          </a:stretch>
        </p:blipFill>
        <p:spPr bwMode="auto">
          <a:xfrm>
            <a:off x="386953" y="3571876"/>
            <a:ext cx="9154451" cy="3286125"/>
          </a:xfrm>
          <a:prstGeom prst="rect">
            <a:avLst/>
          </a:prstGeom>
          <a:noFill/>
          <a:ln w="9525">
            <a:noFill/>
            <a:miter lim="800000"/>
            <a:headEnd/>
            <a:tailEnd/>
          </a:ln>
        </p:spPr>
      </p:pic>
      <p:sp>
        <p:nvSpPr>
          <p:cNvPr id="8" name="文字方塊 7"/>
          <p:cNvSpPr txBox="1"/>
          <p:nvPr/>
        </p:nvSpPr>
        <p:spPr>
          <a:xfrm>
            <a:off x="2452670" y="2071678"/>
            <a:ext cx="415498" cy="369332"/>
          </a:xfrm>
          <a:prstGeom prst="rect">
            <a:avLst/>
          </a:prstGeom>
          <a:noFill/>
        </p:spPr>
        <p:txBody>
          <a:bodyPr wrap="none" rtlCol="0">
            <a:spAutoFit/>
          </a:bodyPr>
          <a:lstStyle/>
          <a:p>
            <a:r>
              <a:rPr lang="en-US" altLang="zh-TW" dirty="0" smtClean="0"/>
              <a:t>30</a:t>
            </a:r>
            <a:endParaRPr lang="zh-TW" altLang="en-US" dirty="0"/>
          </a:p>
        </p:txBody>
      </p:sp>
      <p:sp>
        <p:nvSpPr>
          <p:cNvPr id="9" name="文字方塊 8"/>
          <p:cNvSpPr txBox="1"/>
          <p:nvPr/>
        </p:nvSpPr>
        <p:spPr>
          <a:xfrm>
            <a:off x="2452670" y="1643050"/>
            <a:ext cx="415498" cy="369332"/>
          </a:xfrm>
          <a:prstGeom prst="rect">
            <a:avLst/>
          </a:prstGeom>
          <a:noFill/>
        </p:spPr>
        <p:txBody>
          <a:bodyPr wrap="none" rtlCol="0">
            <a:spAutoFit/>
          </a:bodyPr>
          <a:lstStyle/>
          <a:p>
            <a:r>
              <a:rPr lang="en-US" altLang="zh-TW" dirty="0" smtClean="0"/>
              <a:t>32</a:t>
            </a:r>
            <a:endParaRPr lang="zh-TW" altLang="en-US" dirty="0"/>
          </a:p>
        </p:txBody>
      </p:sp>
      <p:sp>
        <p:nvSpPr>
          <p:cNvPr id="10" name="文字方塊 9"/>
          <p:cNvSpPr txBox="1"/>
          <p:nvPr/>
        </p:nvSpPr>
        <p:spPr>
          <a:xfrm>
            <a:off x="2666984" y="1142984"/>
            <a:ext cx="646331" cy="369332"/>
          </a:xfrm>
          <a:prstGeom prst="rect">
            <a:avLst/>
          </a:prstGeom>
          <a:noFill/>
        </p:spPr>
        <p:txBody>
          <a:bodyPr wrap="none" rtlCol="0">
            <a:spAutoFit/>
          </a:bodyPr>
          <a:lstStyle/>
          <a:p>
            <a:r>
              <a:rPr lang="zh-TW" altLang="en-US" dirty="0" smtClean="0"/>
              <a:t>美元</a:t>
            </a:r>
            <a:endParaRPr lang="zh-TW" altLang="en-US" dirty="0"/>
          </a:p>
        </p:txBody>
      </p:sp>
      <p:sp>
        <p:nvSpPr>
          <p:cNvPr id="11" name="文字方塊 10"/>
          <p:cNvSpPr txBox="1"/>
          <p:nvPr/>
        </p:nvSpPr>
        <p:spPr>
          <a:xfrm>
            <a:off x="6524636" y="3071810"/>
            <a:ext cx="415498" cy="369332"/>
          </a:xfrm>
          <a:prstGeom prst="rect">
            <a:avLst/>
          </a:prstGeom>
          <a:noFill/>
        </p:spPr>
        <p:txBody>
          <a:bodyPr wrap="none" rtlCol="0">
            <a:spAutoFit/>
          </a:bodyPr>
          <a:lstStyle/>
          <a:p>
            <a:r>
              <a:rPr lang="zh-TW" altLang="en-US" dirty="0" smtClean="0"/>
              <a:t>量</a:t>
            </a:r>
            <a:endParaRPr lang="zh-TW" altLang="en-US"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smtClean="0"/>
              <a:t>新台幣</a:t>
            </a:r>
            <a:r>
              <a:rPr lang="en-US" altLang="zh-TW" dirty="0" smtClean="0"/>
              <a:t>/</a:t>
            </a:r>
            <a:r>
              <a:rPr lang="zh-TW" altLang="en-US" dirty="0" smtClean="0"/>
              <a:t>美元 的匯率走勢</a:t>
            </a:r>
            <a:endParaRPr lang="zh-TW" altLang="en-US" dirty="0"/>
          </a:p>
        </p:txBody>
      </p:sp>
      <p:sp>
        <p:nvSpPr>
          <p:cNvPr id="4" name="內容版面配置區 3"/>
          <p:cNvSpPr>
            <a:spLocks noGrp="1"/>
          </p:cNvSpPr>
          <p:nvPr>
            <p:ph idx="1"/>
          </p:nvPr>
        </p:nvSpPr>
        <p:spPr/>
        <p:txBody>
          <a:bodyPr/>
          <a:lstStyle/>
          <a:p>
            <a:endParaRPr lang="zh-TW" altLang="en-US"/>
          </a:p>
        </p:txBody>
      </p:sp>
      <p:sp>
        <p:nvSpPr>
          <p:cNvPr id="2" name="投影片編號版面配置區 1"/>
          <p:cNvSpPr>
            <a:spLocks noGrp="1"/>
          </p:cNvSpPr>
          <p:nvPr>
            <p:ph type="sldNum" sz="quarter" idx="11"/>
          </p:nvPr>
        </p:nvSpPr>
        <p:spPr/>
        <p:txBody>
          <a:bodyPr/>
          <a:lstStyle/>
          <a:p>
            <a:pPr>
              <a:defRPr/>
            </a:pPr>
            <a:fld id="{899185D4-4AC2-414D-B657-254D702D9D94}" type="slidenum">
              <a:rPr lang="en-US" altLang="zh-TW" smtClean="0"/>
              <a:pPr>
                <a:defRPr/>
              </a:pPr>
              <a:t>10</a:t>
            </a:fld>
            <a:endParaRPr lang="en-US" altLang="zh-TW"/>
          </a:p>
        </p:txBody>
      </p:sp>
      <p:pic>
        <p:nvPicPr>
          <p:cNvPr id="90114" name="Picture 2" descr="Currency Chart"/>
          <p:cNvPicPr>
            <a:picLocks noChangeAspect="1" noChangeArrowheads="1"/>
          </p:cNvPicPr>
          <p:nvPr/>
        </p:nvPicPr>
        <p:blipFill>
          <a:blip r:embed="rId2" cstate="print"/>
          <a:srcRect/>
          <a:stretch>
            <a:fillRect/>
          </a:stretch>
        </p:blipFill>
        <p:spPr bwMode="auto">
          <a:xfrm>
            <a:off x="1166786" y="1357298"/>
            <a:ext cx="7592792" cy="5143505"/>
          </a:xfrm>
          <a:prstGeom prst="rect">
            <a:avLst/>
          </a:prstGeom>
          <a:noFill/>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台幣匯率穩定</a:t>
            </a:r>
            <a:endParaRPr lang="zh-TW" altLang="en-US" dirty="0"/>
          </a:p>
        </p:txBody>
      </p:sp>
      <p:sp>
        <p:nvSpPr>
          <p:cNvPr id="3" name="內容版面配置區 2"/>
          <p:cNvSpPr>
            <a:spLocks noGrp="1"/>
          </p:cNvSpPr>
          <p:nvPr>
            <p:ph idx="1"/>
          </p:nvPr>
        </p:nvSpPr>
        <p:spPr/>
        <p:txBody>
          <a:bodyPr/>
          <a:lstStyle/>
          <a:p>
            <a:r>
              <a:rPr lang="en-US" altLang="zh-TW" dirty="0" smtClean="0"/>
              <a:t>9</a:t>
            </a:r>
            <a:r>
              <a:rPr lang="zh-TW" altLang="en-US" dirty="0" smtClean="0"/>
              <a:t> </a:t>
            </a:r>
            <a:r>
              <a:rPr lang="en-US" altLang="zh-TW" dirty="0" smtClean="0"/>
              <a:t>A </a:t>
            </a:r>
            <a:r>
              <a:rPr lang="zh-TW" altLang="en-US" dirty="0" smtClean="0"/>
              <a:t>總裁</a:t>
            </a:r>
            <a:endParaRPr lang="en-US" altLang="zh-TW" dirty="0" smtClean="0"/>
          </a:p>
          <a:p>
            <a:r>
              <a:rPr lang="zh-TW" altLang="en-US" dirty="0" smtClean="0"/>
              <a:t>年初一上班</a:t>
            </a:r>
            <a:endParaRPr lang="en-US" altLang="zh-TW" dirty="0" smtClean="0"/>
          </a:p>
          <a:p>
            <a:r>
              <a:rPr lang="zh-TW" altLang="en-US" dirty="0" smtClean="0"/>
              <a:t>瘦貓</a:t>
            </a:r>
            <a:endParaRPr lang="en-US" altLang="zh-TW" dirty="0" smtClean="0"/>
          </a:p>
          <a:p>
            <a:r>
              <a:rPr lang="zh-TW" altLang="en-US" dirty="0" smtClean="0"/>
              <a:t>四千億外匯存底</a:t>
            </a:r>
            <a:endParaRPr lang="en-US" altLang="zh-TW" dirty="0" smtClean="0"/>
          </a:p>
          <a:p>
            <a:r>
              <a:rPr lang="zh-TW" altLang="en-US" dirty="0" smtClean="0"/>
              <a:t>貢獻國庫良多</a:t>
            </a:r>
            <a:endParaRPr lang="en-US" altLang="zh-TW" dirty="0" smtClean="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11</a:t>
            </a:fld>
            <a:endParaRPr lang="en-US" altLang="zh-TW"/>
          </a:p>
        </p:txBody>
      </p:sp>
      <p:pic>
        <p:nvPicPr>
          <p:cNvPr id="91138" name="Picture 2" descr="http://tw.news2.yimg.com/ng/ta/ftv/20120825/16/3129710008.jpg"/>
          <p:cNvPicPr>
            <a:picLocks noChangeAspect="1" noChangeArrowheads="1"/>
          </p:cNvPicPr>
          <p:nvPr/>
        </p:nvPicPr>
        <p:blipFill>
          <a:blip r:embed="rId2" cstate="print"/>
          <a:srcRect/>
          <a:stretch>
            <a:fillRect/>
          </a:stretch>
        </p:blipFill>
        <p:spPr bwMode="auto">
          <a:xfrm>
            <a:off x="6858000" y="0"/>
            <a:ext cx="3048000" cy="2286001"/>
          </a:xfrm>
          <a:prstGeom prst="rect">
            <a:avLst/>
          </a:prstGeom>
          <a:noFill/>
        </p:spPr>
      </p:pic>
      <p:pic>
        <p:nvPicPr>
          <p:cNvPr id="91142" name="Picture 6" descr="http://static.ettoday.net/images/78/d78082.jpg"/>
          <p:cNvPicPr>
            <a:picLocks noChangeAspect="1" noChangeArrowheads="1"/>
          </p:cNvPicPr>
          <p:nvPr/>
        </p:nvPicPr>
        <p:blipFill>
          <a:blip r:embed="rId3" cstate="email"/>
          <a:srcRect/>
          <a:stretch>
            <a:fillRect/>
          </a:stretch>
        </p:blipFill>
        <p:spPr bwMode="auto">
          <a:xfrm>
            <a:off x="6381725" y="4214794"/>
            <a:ext cx="3524275" cy="2643206"/>
          </a:xfrm>
          <a:prstGeom prst="rect">
            <a:avLst/>
          </a:prstGeom>
          <a:noFill/>
        </p:spPr>
      </p:pic>
      <p:pic>
        <p:nvPicPr>
          <p:cNvPr id="91144" name="Picture 8" descr="http://chch.idv.tw/phpwind/attachment/11_5613_d16abe4e0b91116.jpg"/>
          <p:cNvPicPr>
            <a:picLocks noChangeAspect="1" noChangeArrowheads="1"/>
          </p:cNvPicPr>
          <p:nvPr/>
        </p:nvPicPr>
        <p:blipFill>
          <a:blip r:embed="rId4" cstate="email"/>
          <a:srcRect/>
          <a:stretch>
            <a:fillRect/>
          </a:stretch>
        </p:blipFill>
        <p:spPr bwMode="auto">
          <a:xfrm>
            <a:off x="238093" y="4636858"/>
            <a:ext cx="5286412" cy="2221142"/>
          </a:xfrm>
          <a:prstGeom prst="rect">
            <a:avLst/>
          </a:prstGeom>
          <a:noFill/>
        </p:spPr>
      </p:pic>
      <p:pic>
        <p:nvPicPr>
          <p:cNvPr id="91146" name="Picture 10" descr="http://pic.pimg.tw/boylondon/c56e726834a251d80963b68ec7ada3dc.jpg?v=1298447991"/>
          <p:cNvPicPr>
            <a:picLocks noChangeAspect="1" noChangeArrowheads="1"/>
          </p:cNvPicPr>
          <p:nvPr/>
        </p:nvPicPr>
        <p:blipFill>
          <a:blip r:embed="rId5" cstate="print"/>
          <a:srcRect/>
          <a:stretch>
            <a:fillRect/>
          </a:stretch>
        </p:blipFill>
        <p:spPr bwMode="auto">
          <a:xfrm>
            <a:off x="6858000" y="2000240"/>
            <a:ext cx="3048000" cy="2286001"/>
          </a:xfrm>
          <a:prstGeom prst="rect">
            <a:avLst/>
          </a:prstGeom>
          <a:noFill/>
        </p:spPr>
      </p:pic>
      <p:pic>
        <p:nvPicPr>
          <p:cNvPr id="91148" name="Picture 12" descr="http://udn.com/news/MEDIA/7676452-2996831.jpg?sn=1359585687008"/>
          <p:cNvPicPr>
            <a:picLocks noChangeAspect="1" noChangeArrowheads="1"/>
          </p:cNvPicPr>
          <p:nvPr/>
        </p:nvPicPr>
        <p:blipFill>
          <a:blip r:embed="rId6" cstate="email"/>
          <a:srcRect/>
          <a:stretch>
            <a:fillRect/>
          </a:stretch>
        </p:blipFill>
        <p:spPr bwMode="auto">
          <a:xfrm>
            <a:off x="3167050" y="1142984"/>
            <a:ext cx="3643292" cy="2317979"/>
          </a:xfrm>
          <a:prstGeom prst="rect">
            <a:avLst/>
          </a:prstGeom>
          <a:noFill/>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韓圜大起大落</a:t>
            </a:r>
            <a:endParaRPr lang="zh-TW" altLang="en-US" dirty="0"/>
          </a:p>
        </p:txBody>
      </p:sp>
      <p:sp>
        <p:nvSpPr>
          <p:cNvPr id="3" name="內容版面配置區 2"/>
          <p:cNvSpPr>
            <a:spLocks noGrp="1"/>
          </p:cNvSpPr>
          <p:nvPr>
            <p:ph idx="1"/>
          </p:nvPr>
        </p:nvSpPr>
        <p:spPr/>
        <p:txBody>
          <a:bodyPr/>
          <a:lstStyle/>
          <a:p>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12</a:t>
            </a:fld>
            <a:endParaRPr lang="en-US" altLang="zh-TW"/>
          </a:p>
        </p:txBody>
      </p:sp>
      <p:pic>
        <p:nvPicPr>
          <p:cNvPr id="92162" name="Picture 2" descr="Currency Chart"/>
          <p:cNvPicPr>
            <a:picLocks noChangeAspect="1" noChangeArrowheads="1"/>
          </p:cNvPicPr>
          <p:nvPr/>
        </p:nvPicPr>
        <p:blipFill>
          <a:blip r:embed="rId2" cstate="print"/>
          <a:srcRect/>
          <a:stretch>
            <a:fillRect/>
          </a:stretch>
        </p:blipFill>
        <p:spPr bwMode="auto">
          <a:xfrm>
            <a:off x="1738290" y="1785926"/>
            <a:ext cx="6810340" cy="4613457"/>
          </a:xfrm>
          <a:prstGeom prst="rect">
            <a:avLst/>
          </a:prstGeom>
          <a:noFill/>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smtClean="0">
                <a:solidFill>
                  <a:srgbClr val="0000FF"/>
                </a:solidFill>
              </a:rPr>
              <a:t>日本</a:t>
            </a:r>
            <a:r>
              <a:rPr lang="en-US" altLang="zh-TW" dirty="0" smtClean="0">
                <a:solidFill>
                  <a:srgbClr val="C00000"/>
                </a:solidFill>
              </a:rPr>
              <a:t/>
            </a:r>
            <a:br>
              <a:rPr lang="en-US" altLang="zh-TW" dirty="0" smtClean="0">
                <a:solidFill>
                  <a:srgbClr val="C00000"/>
                </a:solidFill>
              </a:rPr>
            </a:br>
            <a:endParaRPr lang="zh-TW" altLang="en-US" dirty="0">
              <a:solidFill>
                <a:srgbClr val="C00000"/>
              </a:solidFill>
            </a:endParaRPr>
          </a:p>
        </p:txBody>
      </p:sp>
      <p:sp>
        <p:nvSpPr>
          <p:cNvPr id="4" name="內容版面配置區 3"/>
          <p:cNvSpPr>
            <a:spLocks noGrp="1"/>
          </p:cNvSpPr>
          <p:nvPr>
            <p:ph idx="1"/>
          </p:nvPr>
        </p:nvSpPr>
        <p:spPr>
          <a:xfrm>
            <a:off x="344488" y="1557338"/>
            <a:ext cx="6965966" cy="5157810"/>
          </a:xfrm>
        </p:spPr>
        <p:txBody>
          <a:bodyPr>
            <a:normAutofit fontScale="70000" lnSpcReduction="20000"/>
          </a:bodyPr>
          <a:lstStyle/>
          <a:p>
            <a:r>
              <a:rPr lang="zh-TW" altLang="en-US" dirty="0" smtClean="0"/>
              <a:t>日本經濟，是一個自由市場經濟體，</a:t>
            </a:r>
            <a:r>
              <a:rPr lang="en-US" altLang="zh-TW" dirty="0" smtClean="0"/>
              <a:t>GDP</a:t>
            </a:r>
            <a:r>
              <a:rPr lang="zh-TW" altLang="en-US" dirty="0" smtClean="0"/>
              <a:t>總量</a:t>
            </a:r>
            <a:r>
              <a:rPr lang="en-US" altLang="zh-TW" dirty="0" smtClean="0"/>
              <a:t>1978</a:t>
            </a:r>
            <a:r>
              <a:rPr lang="zh-TW" altLang="en-US" dirty="0" smtClean="0"/>
              <a:t>年超過蘇聯，從</a:t>
            </a:r>
            <a:r>
              <a:rPr lang="en-US" altLang="zh-TW" dirty="0" smtClean="0"/>
              <a:t>1978</a:t>
            </a:r>
            <a:r>
              <a:rPr lang="zh-TW" altLang="en-US" dirty="0" smtClean="0"/>
              <a:t>年至</a:t>
            </a:r>
            <a:r>
              <a:rPr lang="en-US" altLang="zh-TW" dirty="0" smtClean="0"/>
              <a:t>2009</a:t>
            </a:r>
            <a:r>
              <a:rPr lang="zh-TW" altLang="en-US" dirty="0" smtClean="0"/>
              <a:t>年的</a:t>
            </a:r>
            <a:r>
              <a:rPr lang="en-US" altLang="zh-TW" dirty="0" smtClean="0"/>
              <a:t>31</a:t>
            </a:r>
            <a:r>
              <a:rPr lang="zh-TW" altLang="en-US" dirty="0" smtClean="0"/>
              <a:t>年間一直名列世界第</a:t>
            </a:r>
            <a:r>
              <a:rPr lang="en-US" altLang="zh-TW" dirty="0" smtClean="0"/>
              <a:t>2</a:t>
            </a:r>
            <a:r>
              <a:rPr lang="zh-TW" altLang="en-US" dirty="0" smtClean="0"/>
              <a:t>位（僅次於美國），</a:t>
            </a:r>
            <a:r>
              <a:rPr lang="en-US" altLang="zh-TW" dirty="0" smtClean="0"/>
              <a:t>2010</a:t>
            </a:r>
            <a:r>
              <a:rPr lang="zh-TW" altLang="en-US" dirty="0" smtClean="0"/>
              <a:t>年被中國超過居第</a:t>
            </a:r>
            <a:r>
              <a:rPr lang="en-US" altLang="zh-TW" dirty="0" smtClean="0"/>
              <a:t>3</a:t>
            </a:r>
            <a:r>
              <a:rPr lang="zh-TW" altLang="en-US" dirty="0" smtClean="0"/>
              <a:t>位居世界前列。 </a:t>
            </a:r>
            <a:endParaRPr lang="en-US" altLang="zh-TW" dirty="0" smtClean="0"/>
          </a:p>
          <a:p>
            <a:r>
              <a:rPr lang="zh-TW" altLang="en-US" dirty="0" smtClean="0"/>
              <a:t>日本的經濟在第二次世界大戰中受到了毀滅性打擊，但在戰後快速復興，從自</a:t>
            </a:r>
            <a:r>
              <a:rPr lang="en-US" altLang="zh-TW" dirty="0" smtClean="0"/>
              <a:t>20</a:t>
            </a:r>
            <a:r>
              <a:rPr lang="zh-TW" altLang="en-US" dirty="0" smtClean="0"/>
              <a:t>世紀</a:t>
            </a:r>
            <a:r>
              <a:rPr lang="en-US" altLang="zh-TW" dirty="0" smtClean="0"/>
              <a:t>60</a:t>
            </a:r>
            <a:r>
              <a:rPr lang="zh-TW" altLang="en-US" dirty="0" smtClean="0"/>
              <a:t>年代開始了持續長達</a:t>
            </a:r>
            <a:r>
              <a:rPr lang="en-US" altLang="zh-TW" dirty="0" smtClean="0"/>
              <a:t>30</a:t>
            </a:r>
            <a:r>
              <a:rPr lang="zh-TW" altLang="en-US" dirty="0" smtClean="0"/>
              <a:t>年的高度增長，被譽為「</a:t>
            </a:r>
            <a:r>
              <a:rPr lang="zh-TW" altLang="en-US" dirty="0" smtClean="0">
                <a:solidFill>
                  <a:srgbClr val="C00000"/>
                </a:solidFill>
              </a:rPr>
              <a:t>日本戰後經濟奇蹟</a:t>
            </a:r>
            <a:r>
              <a:rPr lang="zh-TW" altLang="en-US" dirty="0" smtClean="0"/>
              <a:t>」。</a:t>
            </a:r>
            <a:endParaRPr lang="en-US" altLang="zh-TW" dirty="0" smtClean="0"/>
          </a:p>
          <a:p>
            <a:r>
              <a:rPr lang="en-US" altLang="zh-TW" dirty="0" smtClean="0"/>
              <a:t>1960</a:t>
            </a:r>
            <a:r>
              <a:rPr lang="zh-TW" altLang="en-US" dirty="0" smtClean="0"/>
              <a:t>年代池田勇人內閣提出</a:t>
            </a:r>
            <a:r>
              <a:rPr lang="zh-TW" altLang="en-US" dirty="0" smtClean="0">
                <a:solidFill>
                  <a:srgbClr val="C00000"/>
                </a:solidFill>
              </a:rPr>
              <a:t>「所得倍增計劃」</a:t>
            </a:r>
            <a:r>
              <a:rPr lang="zh-TW" altLang="en-US" dirty="0" smtClean="0"/>
              <a:t>，經濟達到平均</a:t>
            </a:r>
            <a:r>
              <a:rPr lang="en-US" altLang="zh-TW" dirty="0" smtClean="0"/>
              <a:t>10%</a:t>
            </a:r>
            <a:r>
              <a:rPr lang="zh-TW" altLang="en-US" dirty="0" smtClean="0"/>
              <a:t>的增長，目前日本擁有的絕大多數世界知名的跨國企業都誕生於這一時期；</a:t>
            </a:r>
            <a:endParaRPr lang="en-US" altLang="zh-TW" dirty="0" smtClean="0"/>
          </a:p>
          <a:p>
            <a:r>
              <a:rPr lang="en-US" altLang="zh-TW" dirty="0" smtClean="0"/>
              <a:t>1970</a:t>
            </a:r>
            <a:r>
              <a:rPr lang="zh-TW" altLang="en-US" dirty="0" smtClean="0"/>
              <a:t>年代初期雖然遇到石油危機，平均仍有</a:t>
            </a:r>
            <a:r>
              <a:rPr lang="en-US" altLang="zh-TW" dirty="0" smtClean="0"/>
              <a:t>5%</a:t>
            </a:r>
            <a:r>
              <a:rPr lang="zh-TW" altLang="en-US" dirty="0" smtClean="0"/>
              <a:t>的增長；</a:t>
            </a:r>
            <a:endParaRPr lang="en-US" altLang="zh-TW" dirty="0" smtClean="0"/>
          </a:p>
          <a:p>
            <a:r>
              <a:rPr lang="en-US" altLang="zh-TW" dirty="0" smtClean="0"/>
              <a:t>1980</a:t>
            </a:r>
            <a:r>
              <a:rPr lang="zh-TW" altLang="en-US" dirty="0" smtClean="0"/>
              <a:t>年代平均有</a:t>
            </a:r>
            <a:r>
              <a:rPr lang="en-US" altLang="zh-TW" dirty="0" smtClean="0"/>
              <a:t>4%</a:t>
            </a:r>
            <a:r>
              <a:rPr lang="zh-TW" altLang="en-US" dirty="0" smtClean="0"/>
              <a:t>的成長；</a:t>
            </a:r>
            <a:endParaRPr lang="en-US" altLang="zh-TW" dirty="0" smtClean="0"/>
          </a:p>
          <a:p>
            <a:r>
              <a:rPr lang="en-US" altLang="zh-TW" dirty="0" smtClean="0"/>
              <a:t>1990</a:t>
            </a:r>
            <a:r>
              <a:rPr lang="zh-TW" altLang="en-US" dirty="0" smtClean="0"/>
              <a:t>年代，日本泡沫經濟破滅，銀行壞賬高企，經濟一蹶不振，被稱作「失落的十年」；</a:t>
            </a:r>
            <a:endParaRPr lang="en-US" altLang="zh-TW" dirty="0" smtClean="0"/>
          </a:p>
          <a:p>
            <a:r>
              <a:rPr lang="en-US" altLang="zh-TW" dirty="0" smtClean="0"/>
              <a:t>2000</a:t>
            </a:r>
            <a:r>
              <a:rPr lang="zh-TW" altLang="en-US" dirty="0" smtClean="0"/>
              <a:t>年代，日本經濟持續低迷，成為「失落的二十年」。</a:t>
            </a:r>
            <a:endParaRPr lang="zh-TW" altLang="en-US" dirty="0"/>
          </a:p>
        </p:txBody>
      </p:sp>
      <p:sp>
        <p:nvSpPr>
          <p:cNvPr id="2" name="投影片編號版面配置區 1"/>
          <p:cNvSpPr>
            <a:spLocks noGrp="1"/>
          </p:cNvSpPr>
          <p:nvPr>
            <p:ph type="sldNum" sz="quarter" idx="11"/>
          </p:nvPr>
        </p:nvSpPr>
        <p:spPr/>
        <p:txBody>
          <a:bodyPr/>
          <a:lstStyle/>
          <a:p>
            <a:pPr>
              <a:defRPr/>
            </a:pPr>
            <a:fld id="{899185D4-4AC2-414D-B657-254D702D9D94}" type="slidenum">
              <a:rPr lang="en-US" altLang="zh-TW" smtClean="0"/>
              <a:pPr>
                <a:defRPr/>
              </a:pPr>
              <a:t>13</a:t>
            </a:fld>
            <a:endParaRPr lang="en-US" altLang="zh-TW"/>
          </a:p>
        </p:txBody>
      </p:sp>
      <p:pic>
        <p:nvPicPr>
          <p:cNvPr id="6" name="Picture 2" descr="http://s6.sinaimg.cn/bmiddle/4827f39cg7a4191096475&amp;690"/>
          <p:cNvPicPr>
            <a:picLocks noChangeAspect="1" noChangeArrowheads="1"/>
          </p:cNvPicPr>
          <p:nvPr/>
        </p:nvPicPr>
        <p:blipFill>
          <a:blip r:embed="rId2" cstate="email"/>
          <a:srcRect/>
          <a:stretch>
            <a:fillRect/>
          </a:stretch>
        </p:blipFill>
        <p:spPr bwMode="auto">
          <a:xfrm>
            <a:off x="7881958" y="2214554"/>
            <a:ext cx="1859586" cy="2795577"/>
          </a:xfrm>
          <a:prstGeom prst="rect">
            <a:avLst/>
          </a:prstGeom>
          <a:noFill/>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a:xfrm>
            <a:off x="344488" y="2786058"/>
            <a:ext cx="9264650" cy="3929090"/>
          </a:xfrm>
        </p:spPr>
        <p:txBody>
          <a:bodyPr>
            <a:normAutofit fontScale="70000" lnSpcReduction="20000"/>
          </a:bodyPr>
          <a:lstStyle/>
          <a:p>
            <a:r>
              <a:rPr lang="en-US" altLang="zh-TW" dirty="0" smtClean="0"/>
              <a:t>1980</a:t>
            </a:r>
            <a:r>
              <a:rPr lang="zh-TW" altLang="en-US" dirty="0" smtClean="0"/>
              <a:t>年代前日本長年貿易順差，故日本與其他國家，特別是與美國的貿易摩擦逐年增加。</a:t>
            </a:r>
            <a:r>
              <a:rPr lang="en-US" altLang="zh-TW" dirty="0" smtClean="0"/>
              <a:t>1985</a:t>
            </a:r>
            <a:r>
              <a:rPr lang="zh-TW" altLang="en-US" dirty="0" smtClean="0"/>
              <a:t>年</a:t>
            </a:r>
            <a:r>
              <a:rPr lang="en-US" altLang="zh-TW" dirty="0" smtClean="0"/>
              <a:t>9</a:t>
            </a:r>
            <a:r>
              <a:rPr lang="zh-TW" altLang="en-US" dirty="0" smtClean="0"/>
              <a:t>月</a:t>
            </a:r>
            <a:r>
              <a:rPr lang="en-US" altLang="zh-TW" dirty="0" smtClean="0"/>
              <a:t>22</a:t>
            </a:r>
            <a:r>
              <a:rPr lang="zh-TW" altLang="en-US" dirty="0" smtClean="0"/>
              <a:t>日，日本被迫簽訂了</a:t>
            </a:r>
            <a:r>
              <a:rPr lang="zh-TW" altLang="en-US" dirty="0" smtClean="0">
                <a:solidFill>
                  <a:srgbClr val="C00000"/>
                </a:solidFill>
              </a:rPr>
              <a:t>廣場協議</a:t>
            </a:r>
            <a:r>
              <a:rPr lang="zh-TW" altLang="en-US" dirty="0" smtClean="0"/>
              <a:t>。日元大幅升值，日本轉入以內需為主導的經濟成長期，股票價格與土地價格持續大幅上升，造成泡沫經濟。</a:t>
            </a:r>
          </a:p>
          <a:p>
            <a:r>
              <a:rPr lang="zh-TW" altLang="en-US" dirty="0" smtClean="0"/>
              <a:t>日本政府為了解救因為日元升值而受到打擊的出口產業，</a:t>
            </a:r>
            <a:r>
              <a:rPr lang="zh-TW" altLang="en-US" dirty="0" smtClean="0">
                <a:solidFill>
                  <a:srgbClr val="C00000"/>
                </a:solidFill>
              </a:rPr>
              <a:t>開始實行量化寬鬆政策</a:t>
            </a:r>
            <a:r>
              <a:rPr lang="zh-TW" altLang="en-US" dirty="0" smtClean="0"/>
              <a:t>，於是產生了過剩的流通資金。日本國內興起了投機熱潮，尤其在股票交易市場和土地交易市場更為明顯。當時</a:t>
            </a:r>
            <a:r>
              <a:rPr lang="zh-TW" altLang="en-US" dirty="0" smtClean="0">
                <a:solidFill>
                  <a:srgbClr val="C00000"/>
                </a:solidFill>
              </a:rPr>
              <a:t>東京</a:t>
            </a:r>
            <a:r>
              <a:rPr lang="en-US" altLang="zh-TW" dirty="0" smtClean="0">
                <a:solidFill>
                  <a:srgbClr val="C00000"/>
                </a:solidFill>
              </a:rPr>
              <a:t>23</a:t>
            </a:r>
            <a:r>
              <a:rPr lang="zh-TW" altLang="en-US" dirty="0" smtClean="0">
                <a:solidFill>
                  <a:srgbClr val="C00000"/>
                </a:solidFill>
              </a:rPr>
              <a:t>個區的地價總和，甚至達到了可以購買美國全部國土的水平</a:t>
            </a:r>
            <a:r>
              <a:rPr lang="zh-TW" altLang="en-US" dirty="0" smtClean="0"/>
              <a:t>；而地價上升也使得土地所有者的帳面財產增加，刺激了消費慾望，從而導致了國內消費需求增長。日本人從土地交易中獲得的利潤被用來購買股票、債券、海外不動產（如美國洛克菲勒中心）、昂貴的藝術品，以及名貴的奢侈品等等。當時這種資金被稱為</a:t>
            </a:r>
            <a:r>
              <a:rPr lang="zh-TW" altLang="en-US" dirty="0" smtClean="0">
                <a:solidFill>
                  <a:srgbClr val="C00000"/>
                </a:solidFill>
              </a:rPr>
              <a:t>「日本錢」（</a:t>
            </a:r>
            <a:r>
              <a:rPr lang="en-US" altLang="zh-TW" dirty="0" smtClean="0">
                <a:solidFill>
                  <a:srgbClr val="C00000"/>
                </a:solidFill>
              </a:rPr>
              <a:t>Japan Money</a:t>
            </a:r>
            <a:r>
              <a:rPr lang="zh-TW" altLang="en-US" dirty="0" smtClean="0">
                <a:solidFill>
                  <a:srgbClr val="C00000"/>
                </a:solidFill>
              </a:rPr>
              <a:t>）</a:t>
            </a:r>
            <a:r>
              <a:rPr lang="zh-TW" altLang="en-US" dirty="0" smtClean="0"/>
              <a:t>而受到世界經濟的關注和商家的追捧。</a:t>
            </a:r>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14</a:t>
            </a:fld>
            <a:endParaRPr lang="en-US" altLang="zh-TW"/>
          </a:p>
        </p:txBody>
      </p:sp>
      <p:pic>
        <p:nvPicPr>
          <p:cNvPr id="5" name="Picture 2" descr="Currency Chart"/>
          <p:cNvPicPr>
            <a:picLocks noChangeAspect="1" noChangeArrowheads="1"/>
          </p:cNvPicPr>
          <p:nvPr/>
        </p:nvPicPr>
        <p:blipFill>
          <a:blip r:embed="rId2" cstate="print"/>
          <a:srcRect/>
          <a:stretch>
            <a:fillRect/>
          </a:stretch>
        </p:blipFill>
        <p:spPr bwMode="auto">
          <a:xfrm>
            <a:off x="0" y="0"/>
            <a:ext cx="9525032" cy="2643182"/>
          </a:xfrm>
          <a:prstGeom prst="rect">
            <a:avLst/>
          </a:prstGeom>
          <a:noFill/>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a:xfrm>
            <a:off x="344488" y="2786058"/>
            <a:ext cx="6108710" cy="4071942"/>
          </a:xfrm>
        </p:spPr>
        <p:txBody>
          <a:bodyPr>
            <a:normAutofit fontScale="77500" lnSpcReduction="20000"/>
          </a:bodyPr>
          <a:lstStyle/>
          <a:p>
            <a:r>
              <a:rPr lang="en-US" altLang="zh-TW" dirty="0" smtClean="0"/>
              <a:t>1989</a:t>
            </a:r>
            <a:r>
              <a:rPr lang="zh-TW" altLang="en-US" dirty="0" smtClean="0"/>
              <a:t>年</a:t>
            </a:r>
            <a:r>
              <a:rPr lang="en-US" altLang="zh-TW" dirty="0" smtClean="0"/>
              <a:t>12</a:t>
            </a:r>
            <a:r>
              <a:rPr lang="zh-TW" altLang="en-US" dirty="0" smtClean="0"/>
              <a:t>月</a:t>
            </a:r>
            <a:r>
              <a:rPr lang="en-US" altLang="zh-TW" dirty="0" smtClean="0"/>
              <a:t>29</a:t>
            </a:r>
            <a:r>
              <a:rPr lang="zh-TW" altLang="en-US" dirty="0" smtClean="0"/>
              <a:t>日，日經平均指數達到最高</a:t>
            </a:r>
            <a:r>
              <a:rPr lang="en-US" altLang="zh-TW" dirty="0" smtClean="0">
                <a:solidFill>
                  <a:srgbClr val="C00000"/>
                </a:solidFill>
              </a:rPr>
              <a:t>38957.44</a:t>
            </a:r>
            <a:r>
              <a:rPr lang="zh-TW" altLang="en-US" dirty="0" smtClean="0">
                <a:solidFill>
                  <a:srgbClr val="C00000"/>
                </a:solidFill>
              </a:rPr>
              <a:t>點</a:t>
            </a:r>
            <a:r>
              <a:rPr lang="zh-TW" altLang="en-US" dirty="0" smtClean="0"/>
              <a:t>。</a:t>
            </a:r>
          </a:p>
          <a:p>
            <a:r>
              <a:rPr lang="zh-TW" altLang="en-US" dirty="0" smtClean="0"/>
              <a:t>進入</a:t>
            </a:r>
            <a:r>
              <a:rPr lang="en-US" altLang="zh-TW" dirty="0" smtClean="0"/>
              <a:t>1990</a:t>
            </a:r>
            <a:r>
              <a:rPr lang="zh-TW" altLang="en-US" dirty="0" smtClean="0"/>
              <a:t>年後，資產價格大幅下跌，泡沫經濟崩潰，景氣急速惡化。到了</a:t>
            </a:r>
            <a:r>
              <a:rPr lang="en-US" altLang="zh-TW" dirty="0" smtClean="0"/>
              <a:t>1992</a:t>
            </a:r>
            <a:r>
              <a:rPr lang="zh-TW" altLang="en-US" dirty="0" smtClean="0"/>
              <a:t>年</a:t>
            </a:r>
            <a:r>
              <a:rPr lang="en-US" altLang="zh-TW" dirty="0" smtClean="0"/>
              <a:t>3</a:t>
            </a:r>
            <a:r>
              <a:rPr lang="zh-TW" altLang="en-US" dirty="0" smtClean="0"/>
              <a:t>月，日經平均股價跌破</a:t>
            </a:r>
            <a:r>
              <a:rPr lang="en-US" altLang="zh-TW" dirty="0" smtClean="0"/>
              <a:t>2</a:t>
            </a:r>
            <a:r>
              <a:rPr lang="zh-TW" altLang="en-US" dirty="0" smtClean="0"/>
              <a:t>萬點，僅達到</a:t>
            </a:r>
            <a:r>
              <a:rPr lang="en-US" altLang="zh-TW" dirty="0" smtClean="0"/>
              <a:t>1989</a:t>
            </a:r>
            <a:r>
              <a:rPr lang="zh-TW" altLang="en-US" dirty="0" smtClean="0"/>
              <a:t>年最高點的一半，</a:t>
            </a:r>
            <a:r>
              <a:rPr lang="en-US" altLang="zh-TW" dirty="0" smtClean="0"/>
              <a:t>8</a:t>
            </a:r>
            <a:r>
              <a:rPr lang="zh-TW" altLang="en-US" dirty="0" smtClean="0"/>
              <a:t>月，進一步下跌到</a:t>
            </a:r>
            <a:r>
              <a:rPr lang="en-US" altLang="zh-TW" dirty="0" smtClean="0">
                <a:solidFill>
                  <a:srgbClr val="C00000"/>
                </a:solidFill>
              </a:rPr>
              <a:t>14000</a:t>
            </a:r>
            <a:r>
              <a:rPr lang="zh-TW" altLang="en-US" dirty="0" smtClean="0">
                <a:solidFill>
                  <a:srgbClr val="C00000"/>
                </a:solidFill>
              </a:rPr>
              <a:t>點</a:t>
            </a:r>
            <a:r>
              <a:rPr lang="zh-TW" altLang="en-US" dirty="0" smtClean="0"/>
              <a:t>左右。大量帳面資產在短短的一兩年間化為烏有，消費陷入萎縮。而由於土地價格也急速下跌，由土地作擔保的貸款也出現了極大風險。當時日本各大銀行的不良貸款紛紛暴露，對日本金融造成了嚴重打擊。</a:t>
            </a:r>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15</a:t>
            </a:fld>
            <a:endParaRPr lang="en-US" altLang="zh-TW"/>
          </a:p>
        </p:txBody>
      </p:sp>
      <p:pic>
        <p:nvPicPr>
          <p:cNvPr id="79874" name="Picture 2" descr="http://4.bp.blogspot.com/-Ol-pekNAViE/URn-mQazWwI/AAAAAAAAUNA/2aD6UrH933w/s1600/Japan+Core+Retail+Index.png"/>
          <p:cNvPicPr>
            <a:picLocks noChangeAspect="1" noChangeArrowheads="1"/>
          </p:cNvPicPr>
          <p:nvPr/>
        </p:nvPicPr>
        <p:blipFill>
          <a:blip r:embed="rId2" cstate="print"/>
          <a:srcRect/>
          <a:stretch>
            <a:fillRect/>
          </a:stretch>
        </p:blipFill>
        <p:spPr bwMode="auto">
          <a:xfrm>
            <a:off x="309530" y="0"/>
            <a:ext cx="9596471" cy="2571744"/>
          </a:xfrm>
          <a:prstGeom prst="rect">
            <a:avLst/>
          </a:prstGeom>
          <a:noFill/>
        </p:spPr>
      </p:pic>
      <p:pic>
        <p:nvPicPr>
          <p:cNvPr id="79876" name="Picture 4" descr="http://www.stock-market-crash.net/wp-content/uploads/2012/06/Japans-Nikkei-Stock-Bubble.jpg"/>
          <p:cNvPicPr>
            <a:picLocks noChangeAspect="1" noChangeArrowheads="1"/>
          </p:cNvPicPr>
          <p:nvPr/>
        </p:nvPicPr>
        <p:blipFill>
          <a:blip r:embed="rId3" cstate="print"/>
          <a:srcRect/>
          <a:stretch>
            <a:fillRect/>
          </a:stretch>
        </p:blipFill>
        <p:spPr bwMode="auto">
          <a:xfrm>
            <a:off x="6453198" y="3143248"/>
            <a:ext cx="3452802" cy="3214710"/>
          </a:xfrm>
          <a:prstGeom prst="rect">
            <a:avLst/>
          </a:prstGeom>
          <a:noFill/>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16</a:t>
            </a:fld>
            <a:endParaRPr lang="en-US" altLang="zh-TW"/>
          </a:p>
        </p:txBody>
      </p:sp>
      <p:pic>
        <p:nvPicPr>
          <p:cNvPr id="80898" name="Picture 2" descr="http://blog.thomsonreuters.com/wp-content/uploads/2012/12/japan-prime-ministers.jpg"/>
          <p:cNvPicPr>
            <a:picLocks noChangeAspect="1" noChangeArrowheads="1"/>
          </p:cNvPicPr>
          <p:nvPr/>
        </p:nvPicPr>
        <p:blipFill>
          <a:blip r:embed="rId2" cstate="email"/>
          <a:srcRect/>
          <a:stretch>
            <a:fillRect/>
          </a:stretch>
        </p:blipFill>
        <p:spPr bwMode="auto">
          <a:xfrm>
            <a:off x="0" y="1"/>
            <a:ext cx="9906000" cy="6858000"/>
          </a:xfrm>
          <a:prstGeom prst="rect">
            <a:avLst/>
          </a:prstGeom>
          <a:noFill/>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現狀</a:t>
            </a:r>
            <a:endParaRPr lang="zh-TW" altLang="en-US" dirty="0">
              <a:solidFill>
                <a:srgbClr val="C00000"/>
              </a:solidFill>
            </a:endParaRPr>
          </a:p>
        </p:txBody>
      </p:sp>
      <p:sp>
        <p:nvSpPr>
          <p:cNvPr id="3" name="內容版面配置區 2"/>
          <p:cNvSpPr>
            <a:spLocks noGrp="1"/>
          </p:cNvSpPr>
          <p:nvPr>
            <p:ph idx="1"/>
          </p:nvPr>
        </p:nvSpPr>
        <p:spPr>
          <a:xfrm>
            <a:off x="344488" y="1557338"/>
            <a:ext cx="5251454" cy="5300662"/>
          </a:xfrm>
        </p:spPr>
        <p:txBody>
          <a:bodyPr>
            <a:normAutofit fontScale="62500" lnSpcReduction="20000"/>
          </a:bodyPr>
          <a:lstStyle/>
          <a:p>
            <a:r>
              <a:rPr lang="zh-TW" altLang="en-US" dirty="0" smtClean="0"/>
              <a:t>日本出口大國</a:t>
            </a:r>
            <a:endParaRPr lang="en-US" altLang="zh-TW" dirty="0" smtClean="0"/>
          </a:p>
          <a:p>
            <a:r>
              <a:rPr lang="zh-TW" altLang="en-US" dirty="0" smtClean="0"/>
              <a:t>汽車、電子學、造船以及鋼鐵等產業在世界大戰之後有很大的成長，許多日本企業在世界排名名列前茅。</a:t>
            </a:r>
          </a:p>
          <a:p>
            <a:r>
              <a:rPr lang="zh-TW" altLang="en-US" dirty="0" smtClean="0"/>
              <a:t>日本對機器人的生產量約佔世界的七成</a:t>
            </a:r>
            <a:endParaRPr lang="en-US" altLang="zh-TW" dirty="0" smtClean="0"/>
          </a:p>
          <a:p>
            <a:r>
              <a:rPr lang="zh-TW" altLang="en-US" dirty="0" smtClean="0"/>
              <a:t>主要的貿易夥伴有美國、東亞、東南亞、歐盟、沙烏地阿拉伯等，近年來與中國大陸和亞洲地區的貿易額大幅成長，而對於各國的進出口長期維持出超。</a:t>
            </a:r>
            <a:endParaRPr lang="en-US" altLang="zh-TW" dirty="0" smtClean="0"/>
          </a:p>
          <a:p>
            <a:r>
              <a:rPr lang="zh-TW" altLang="en-US" dirty="0" smtClean="0"/>
              <a:t>該趨勢在</a:t>
            </a:r>
            <a:r>
              <a:rPr lang="en-US" altLang="zh-TW" dirty="0" smtClean="0"/>
              <a:t>2011</a:t>
            </a:r>
            <a:r>
              <a:rPr lang="zh-TW" altLang="en-US" dirty="0" smtClean="0"/>
              <a:t>年遭到改變，由於</a:t>
            </a:r>
            <a:r>
              <a:rPr lang="en-US" altLang="zh-TW" dirty="0" smtClean="0"/>
              <a:t>2011</a:t>
            </a:r>
            <a:r>
              <a:rPr lang="zh-TW" altLang="en-US" dirty="0" smtClean="0"/>
              <a:t>年福島核電站泄漏事故，日本政府逐步停止核電，改為大量進口天然氣發電，使得</a:t>
            </a:r>
            <a:r>
              <a:rPr lang="en-US" altLang="zh-TW" dirty="0" smtClean="0"/>
              <a:t>2011</a:t>
            </a:r>
            <a:r>
              <a:rPr lang="zh-TW" altLang="en-US" dirty="0" smtClean="0"/>
              <a:t>年日本外貿變為逆差，自</a:t>
            </a:r>
            <a:r>
              <a:rPr lang="en-US" altLang="zh-TW" dirty="0" smtClean="0"/>
              <a:t>1980</a:t>
            </a:r>
            <a:r>
              <a:rPr lang="zh-TW" altLang="en-US" dirty="0" smtClean="0"/>
              <a:t>年以來再度轉為逆差。</a:t>
            </a:r>
            <a:r>
              <a:rPr lang="en-US" dirty="0" smtClean="0"/>
              <a:t>2012</a:t>
            </a:r>
            <a:r>
              <a:rPr lang="zh-TW" altLang="en-US" dirty="0" smtClean="0"/>
              <a:t>年日本全年貿易甚至逆差創下</a:t>
            </a:r>
            <a:r>
              <a:rPr lang="en-US" dirty="0" smtClean="0"/>
              <a:t>6.927</a:t>
            </a:r>
            <a:r>
              <a:rPr lang="zh-TW" altLang="en-US" dirty="0" smtClean="0"/>
              <a:t>兆日圓紀錄。</a:t>
            </a:r>
            <a:endParaRPr lang="en-US" altLang="zh-TW" dirty="0" smtClean="0"/>
          </a:p>
          <a:p>
            <a:r>
              <a:rPr lang="zh-TW" altLang="en-US" dirty="0" smtClean="0"/>
              <a:t>主要的進口物品以原材料為主，包括石油、鐵礦石、半成品和食品等，出口貨物為汽車、電子產品、家電、機械和工業用機器人等科技產品。</a:t>
            </a:r>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17</a:t>
            </a:fld>
            <a:endParaRPr lang="en-US" altLang="zh-TW"/>
          </a:p>
        </p:txBody>
      </p:sp>
      <p:pic>
        <p:nvPicPr>
          <p:cNvPr id="78850" name="Picture 2" descr="http://www.asianewsnet.net/photo/news/trade%20deficit.jpg"/>
          <p:cNvPicPr>
            <a:picLocks noChangeAspect="1" noChangeArrowheads="1"/>
          </p:cNvPicPr>
          <p:nvPr/>
        </p:nvPicPr>
        <p:blipFill>
          <a:blip r:embed="rId2" cstate="print"/>
          <a:srcRect/>
          <a:stretch>
            <a:fillRect/>
          </a:stretch>
        </p:blipFill>
        <p:spPr bwMode="auto">
          <a:xfrm>
            <a:off x="6167446" y="1214422"/>
            <a:ext cx="3357566" cy="2887508"/>
          </a:xfrm>
          <a:prstGeom prst="rect">
            <a:avLst/>
          </a:prstGeom>
          <a:noFill/>
        </p:spPr>
      </p:pic>
      <p:pic>
        <p:nvPicPr>
          <p:cNvPr id="78852" name="Picture 4" descr="http://si.wsj.net/public/resources/images/AI-BZ189_JTRADE_NS_20130220003603.jpg"/>
          <p:cNvPicPr>
            <a:picLocks noChangeAspect="1" noChangeArrowheads="1"/>
          </p:cNvPicPr>
          <p:nvPr/>
        </p:nvPicPr>
        <p:blipFill>
          <a:blip r:embed="rId3" cstate="print"/>
          <a:srcRect/>
          <a:stretch>
            <a:fillRect/>
          </a:stretch>
        </p:blipFill>
        <p:spPr bwMode="auto">
          <a:xfrm>
            <a:off x="6453198" y="4214818"/>
            <a:ext cx="3143272" cy="2643182"/>
          </a:xfrm>
          <a:prstGeom prst="rect">
            <a:avLst/>
          </a:prstGeom>
          <a:noFill/>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endParaRPr lang="zh-TW" altLang="en-US" dirty="0">
              <a:solidFill>
                <a:srgbClr val="C00000"/>
              </a:solidFill>
            </a:endParaRPr>
          </a:p>
        </p:txBody>
      </p:sp>
      <p:sp>
        <p:nvSpPr>
          <p:cNvPr id="4" name="內容版面配置區 3"/>
          <p:cNvSpPr>
            <a:spLocks noGrp="1"/>
          </p:cNvSpPr>
          <p:nvPr>
            <p:ph idx="1"/>
          </p:nvPr>
        </p:nvSpPr>
        <p:spPr>
          <a:xfrm>
            <a:off x="344488" y="1557338"/>
            <a:ext cx="6680214" cy="4608512"/>
          </a:xfrm>
        </p:spPr>
        <p:txBody>
          <a:bodyPr>
            <a:normAutofit fontScale="92500" lnSpcReduction="20000"/>
          </a:bodyPr>
          <a:lstStyle/>
          <a:p>
            <a:r>
              <a:rPr lang="zh-TW" altLang="en-US" dirty="0" smtClean="0"/>
              <a:t>金融海嘯後，日圓還升值。形成</a:t>
            </a:r>
            <a:r>
              <a:rPr lang="en-US" altLang="zh-TW" dirty="0" smtClean="0"/>
              <a:t>76:1 </a:t>
            </a:r>
            <a:r>
              <a:rPr lang="zh-TW" altLang="en-US" dirty="0" smtClean="0"/>
              <a:t>的強勢日圓傷害日本經濟很深。</a:t>
            </a:r>
            <a:endParaRPr lang="en-US" altLang="zh-TW" dirty="0" smtClean="0"/>
          </a:p>
          <a:p>
            <a:pPr lvl="1"/>
            <a:r>
              <a:rPr lang="zh-TW" altLang="en-US" dirty="0" smtClean="0"/>
              <a:t>對於日本的汽車、電器等出口產業收益，產生負面影響。</a:t>
            </a:r>
          </a:p>
          <a:p>
            <a:r>
              <a:rPr lang="en-US" altLang="zh-TW" dirty="0" smtClean="0"/>
              <a:t>2011</a:t>
            </a:r>
            <a:r>
              <a:rPr lang="zh-TW" altLang="en-US" dirty="0" smtClean="0"/>
              <a:t>年</a:t>
            </a:r>
            <a:r>
              <a:rPr lang="en-US" altLang="zh-TW" dirty="0" smtClean="0"/>
              <a:t>311</a:t>
            </a:r>
            <a:r>
              <a:rPr lang="zh-TW" altLang="en-US" dirty="0" smtClean="0"/>
              <a:t>大地震對生產及消費都不利。</a:t>
            </a:r>
            <a:r>
              <a:rPr lang="en-US" altLang="zh-TW" dirty="0" smtClean="0"/>
              <a:t>(</a:t>
            </a:r>
            <a:r>
              <a:rPr lang="zh-TW" altLang="en-US" dirty="0" smtClean="0"/>
              <a:t>重建對經濟增長反而有幫助</a:t>
            </a:r>
            <a:r>
              <a:rPr lang="en-US" altLang="zh-TW" dirty="0" smtClean="0"/>
              <a:t>)</a:t>
            </a:r>
          </a:p>
          <a:p>
            <a:r>
              <a:rPr lang="en-US" altLang="zh-TW" dirty="0" smtClean="0"/>
              <a:t>2011</a:t>
            </a:r>
            <a:r>
              <a:rPr lang="zh-TW" altLang="en-US" dirty="0" smtClean="0"/>
              <a:t>年七月泰國水災，影響日本東南亞生產。</a:t>
            </a:r>
            <a:endParaRPr lang="en-US" altLang="zh-TW" dirty="0" smtClean="0"/>
          </a:p>
          <a:p>
            <a:r>
              <a:rPr lang="zh-TW" altLang="en-US" dirty="0" smtClean="0"/>
              <a:t>日本尋找出路，但與大陸走不通。</a:t>
            </a:r>
            <a:endParaRPr lang="en-US" altLang="zh-TW" dirty="0" smtClean="0"/>
          </a:p>
          <a:p>
            <a:r>
              <a:rPr lang="zh-TW" altLang="en-US" dirty="0" smtClean="0"/>
              <a:t>釣魚台事件，越走越僵。</a:t>
            </a:r>
            <a:endParaRPr lang="en-US" altLang="zh-TW" dirty="0" smtClean="0"/>
          </a:p>
          <a:p>
            <a:r>
              <a:rPr lang="en-US" altLang="zh-TW" dirty="0" smtClean="0"/>
              <a:t>20110922 </a:t>
            </a:r>
            <a:r>
              <a:rPr lang="zh-TW" altLang="en-US" dirty="0" smtClean="0"/>
              <a:t>台日投資協議</a:t>
            </a:r>
            <a:endParaRPr lang="en-US" altLang="zh-TW" dirty="0" smtClean="0"/>
          </a:p>
          <a:p>
            <a:endParaRPr lang="en-US" altLang="zh-TW" dirty="0" smtClean="0"/>
          </a:p>
        </p:txBody>
      </p:sp>
      <p:sp>
        <p:nvSpPr>
          <p:cNvPr id="2" name="投影片編號版面配置區 1"/>
          <p:cNvSpPr>
            <a:spLocks noGrp="1"/>
          </p:cNvSpPr>
          <p:nvPr>
            <p:ph type="sldNum" sz="quarter" idx="11"/>
          </p:nvPr>
        </p:nvSpPr>
        <p:spPr/>
        <p:txBody>
          <a:bodyPr/>
          <a:lstStyle/>
          <a:p>
            <a:pPr>
              <a:defRPr/>
            </a:pPr>
            <a:fld id="{899185D4-4AC2-414D-B657-254D702D9D94}" type="slidenum">
              <a:rPr lang="en-US" altLang="zh-TW" smtClean="0"/>
              <a:pPr>
                <a:defRPr/>
              </a:pPr>
              <a:t>18</a:t>
            </a:fld>
            <a:endParaRPr lang="en-US" altLang="zh-TW"/>
          </a:p>
        </p:txBody>
      </p:sp>
      <p:pic>
        <p:nvPicPr>
          <p:cNvPr id="7" name="Picture 10" descr="http://www.mobilemonday.jp/wp-content/uploads/2011/04/311_japan.jpg"/>
          <p:cNvPicPr>
            <a:picLocks noChangeAspect="1" noChangeArrowheads="1"/>
          </p:cNvPicPr>
          <p:nvPr/>
        </p:nvPicPr>
        <p:blipFill>
          <a:blip r:embed="rId2" cstate="email"/>
          <a:srcRect/>
          <a:stretch>
            <a:fillRect/>
          </a:stretch>
        </p:blipFill>
        <p:spPr bwMode="auto">
          <a:xfrm>
            <a:off x="7038925" y="1500174"/>
            <a:ext cx="2867075" cy="1714512"/>
          </a:xfrm>
          <a:prstGeom prst="rect">
            <a:avLst/>
          </a:prstGeom>
          <a:noFill/>
        </p:spPr>
      </p:pic>
      <p:pic>
        <p:nvPicPr>
          <p:cNvPr id="8" name="Picture 8" descr="http://www.bangkokpost.com/media/content/20111226/343421.jpg"/>
          <p:cNvPicPr>
            <a:picLocks noChangeAspect="1" noChangeArrowheads="1"/>
          </p:cNvPicPr>
          <p:nvPr/>
        </p:nvPicPr>
        <p:blipFill>
          <a:blip r:embed="rId3" cstate="email"/>
          <a:srcRect/>
          <a:stretch>
            <a:fillRect/>
          </a:stretch>
        </p:blipFill>
        <p:spPr bwMode="auto">
          <a:xfrm>
            <a:off x="7481920" y="3214686"/>
            <a:ext cx="2424080" cy="1571612"/>
          </a:xfrm>
          <a:prstGeom prst="rect">
            <a:avLst/>
          </a:prstGeom>
          <a:noFill/>
        </p:spPr>
      </p:pic>
      <p:pic>
        <p:nvPicPr>
          <p:cNvPr id="76806" name="Picture 6" descr="http://upload.wikimedia.org/wikipedia/commons/thumb/f/f8/Toyota_Prius_plug-in_--_2010_DC.jpg/250px-Toyota_Prius_plug-in_--_2010_DC.jpg"/>
          <p:cNvPicPr>
            <a:picLocks noChangeAspect="1" noChangeArrowheads="1"/>
          </p:cNvPicPr>
          <p:nvPr/>
        </p:nvPicPr>
        <p:blipFill>
          <a:blip r:embed="rId4" cstate="print"/>
          <a:srcRect/>
          <a:stretch>
            <a:fillRect/>
          </a:stretch>
        </p:blipFill>
        <p:spPr bwMode="auto">
          <a:xfrm>
            <a:off x="7310454" y="0"/>
            <a:ext cx="2381250" cy="1543051"/>
          </a:xfrm>
          <a:prstGeom prst="rect">
            <a:avLst/>
          </a:prstGeom>
          <a:noFill/>
        </p:spPr>
      </p:pic>
      <p:pic>
        <p:nvPicPr>
          <p:cNvPr id="76808" name="Picture 8" descr="http://www.dw.de/image/0,,16243327_303,00.jpg"/>
          <p:cNvPicPr>
            <a:picLocks noChangeAspect="1" noChangeArrowheads="1"/>
          </p:cNvPicPr>
          <p:nvPr/>
        </p:nvPicPr>
        <p:blipFill>
          <a:blip r:embed="rId5" cstate="email"/>
          <a:srcRect/>
          <a:stretch>
            <a:fillRect/>
          </a:stretch>
        </p:blipFill>
        <p:spPr bwMode="auto">
          <a:xfrm>
            <a:off x="6098433" y="4714885"/>
            <a:ext cx="3807567" cy="2143116"/>
          </a:xfrm>
          <a:prstGeom prst="rect">
            <a:avLst/>
          </a:prstGeom>
          <a:noFill/>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標題 1"/>
          <p:cNvSpPr>
            <a:spLocks noGrp="1"/>
          </p:cNvSpPr>
          <p:nvPr>
            <p:ph type="title"/>
          </p:nvPr>
        </p:nvSpPr>
        <p:spPr/>
        <p:txBody>
          <a:bodyPr/>
          <a:lstStyle/>
          <a:p>
            <a:pPr>
              <a:defRPr/>
            </a:pPr>
            <a:r>
              <a:rPr lang="zh-TW" altLang="en-US" dirty="0" smtClean="0">
                <a:solidFill>
                  <a:srgbClr val="C00000"/>
                </a:solidFill>
                <a:latin typeface="+mn-lt"/>
                <a:ea typeface="+mn-ea"/>
              </a:rPr>
              <a:t>日本</a:t>
            </a:r>
            <a:r>
              <a:rPr lang="en-US" altLang="zh-TW" dirty="0" smtClean="0">
                <a:solidFill>
                  <a:srgbClr val="C00000"/>
                </a:solidFill>
                <a:latin typeface="+mn-lt"/>
                <a:ea typeface="+mn-ea"/>
              </a:rPr>
              <a:t>-</a:t>
            </a:r>
            <a:r>
              <a:rPr lang="zh-TW" altLang="en-US" dirty="0" smtClean="0">
                <a:solidFill>
                  <a:srgbClr val="C00000"/>
                </a:solidFill>
                <a:latin typeface="+mn-lt"/>
                <a:ea typeface="+mn-ea"/>
              </a:rPr>
              <a:t>下一個未爆彈？</a:t>
            </a:r>
          </a:p>
        </p:txBody>
      </p:sp>
      <p:sp>
        <p:nvSpPr>
          <p:cNvPr id="17411" name="內容版面配置區 2"/>
          <p:cNvSpPr>
            <a:spLocks noGrp="1"/>
          </p:cNvSpPr>
          <p:nvPr>
            <p:ph idx="1"/>
          </p:nvPr>
        </p:nvSpPr>
        <p:spPr>
          <a:xfrm>
            <a:off x="344488" y="1052513"/>
            <a:ext cx="4108446" cy="5113337"/>
          </a:xfrm>
        </p:spPr>
        <p:txBody>
          <a:bodyPr/>
          <a:lstStyle/>
          <a:p>
            <a:r>
              <a:rPr lang="zh-TW" altLang="en-US" sz="2400" dirty="0" smtClean="0">
                <a:solidFill>
                  <a:srgbClr val="C00000"/>
                </a:solidFill>
              </a:rPr>
              <a:t>世界最高債務比例的國家，但多為內債。</a:t>
            </a:r>
            <a:endParaRPr lang="en-US" altLang="zh-TW" sz="2400" dirty="0" smtClean="0">
              <a:solidFill>
                <a:srgbClr val="C00000"/>
              </a:solidFill>
            </a:endParaRPr>
          </a:p>
          <a:p>
            <a:r>
              <a:rPr lang="zh-TW" altLang="en-US" sz="2400" dirty="0" smtClean="0"/>
              <a:t>日本的財務赤字問題，</a:t>
            </a:r>
            <a:r>
              <a:rPr lang="en-US" altLang="zh-TW" sz="2400" dirty="0" smtClean="0"/>
              <a:t>2010</a:t>
            </a:r>
            <a:r>
              <a:rPr lang="zh-TW" altLang="en-US" sz="2400" dirty="0" smtClean="0"/>
              <a:t>年估計已達國民生產毛額 </a:t>
            </a:r>
            <a:r>
              <a:rPr lang="en-US" altLang="zh-TW" sz="2400" dirty="0" smtClean="0"/>
              <a:t>(GDP) </a:t>
            </a:r>
            <a:r>
              <a:rPr lang="zh-TW" altLang="en-US" sz="2400" dirty="0" smtClean="0"/>
              <a:t>的 </a:t>
            </a:r>
            <a:r>
              <a:rPr lang="en-US" altLang="zh-TW" sz="2400" dirty="0" smtClean="0"/>
              <a:t>9.2%</a:t>
            </a:r>
            <a:r>
              <a:rPr lang="zh-TW" altLang="en-US" sz="2400" dirty="0" smtClean="0"/>
              <a:t>，雖然不及希臘的 </a:t>
            </a:r>
            <a:r>
              <a:rPr lang="en-US" altLang="zh-TW" sz="2400" dirty="0" smtClean="0"/>
              <a:t>13.6%</a:t>
            </a:r>
            <a:r>
              <a:rPr lang="zh-TW" altLang="en-US" sz="2400" dirty="0" smtClean="0"/>
              <a:t>嚴重，但日本在 </a:t>
            </a:r>
            <a:r>
              <a:rPr lang="en-US" altLang="zh-TW" sz="2400" dirty="0" smtClean="0"/>
              <a:t>2021 </a:t>
            </a:r>
            <a:r>
              <a:rPr lang="zh-TW" altLang="en-US" sz="2400" dirty="0" smtClean="0"/>
              <a:t>年 </a:t>
            </a:r>
            <a:r>
              <a:rPr lang="en-US" altLang="zh-TW" sz="2400" dirty="0" smtClean="0"/>
              <a:t>3 </a:t>
            </a:r>
            <a:r>
              <a:rPr lang="zh-TW" altLang="en-US" sz="2400" dirty="0" smtClean="0"/>
              <a:t>月之前，每年皆將背負相當 </a:t>
            </a:r>
            <a:r>
              <a:rPr lang="en-US" altLang="zh-TW" sz="2400" dirty="0" smtClean="0"/>
              <a:t>GDP 5% </a:t>
            </a:r>
            <a:r>
              <a:rPr lang="zh-TW" altLang="en-US" sz="2400" dirty="0" smtClean="0"/>
              <a:t>的年度預算赤字。現在日本的總債務已達到 </a:t>
            </a:r>
            <a:r>
              <a:rPr lang="en-US" altLang="zh-TW" sz="2400" dirty="0" smtClean="0"/>
              <a:t>GDP </a:t>
            </a:r>
            <a:r>
              <a:rPr lang="zh-TW" altLang="en-US" sz="2400" dirty="0" smtClean="0"/>
              <a:t>的 </a:t>
            </a:r>
            <a:r>
              <a:rPr lang="en-US" altLang="zh-TW" sz="2400" dirty="0" smtClean="0"/>
              <a:t>200%</a:t>
            </a:r>
            <a:r>
              <a:rPr lang="zh-TW" altLang="en-US" sz="2400" dirty="0" smtClean="0"/>
              <a:t>，遠超過其他國家債務比。</a:t>
            </a:r>
            <a:endParaRPr lang="en-US" altLang="zh-TW" sz="2400" dirty="0" smtClean="0"/>
          </a:p>
          <a:p>
            <a:r>
              <a:rPr lang="zh-TW" altLang="en-US" sz="2400" dirty="0" smtClean="0"/>
              <a:t>日本七年換了八個首相，政治人心惶惶。</a:t>
            </a:r>
          </a:p>
          <a:p>
            <a:endParaRPr lang="zh-TW" altLang="en-US" dirty="0" smtClean="0"/>
          </a:p>
        </p:txBody>
      </p:sp>
      <p:sp>
        <p:nvSpPr>
          <p:cNvPr id="17412" name="日期版面配置區 3"/>
          <p:cNvSpPr>
            <a:spLocks noGrp="1"/>
          </p:cNvSpPr>
          <p:nvPr>
            <p:ph type="dt" sz="quarter" idx="4294967295"/>
          </p:nvPr>
        </p:nvSpPr>
        <p:spPr bwMode="auto">
          <a:xfrm>
            <a:off x="3657600" y="6381750"/>
            <a:ext cx="3136900" cy="476250"/>
          </a:xfrm>
          <a:prstGeom prst="rect">
            <a:avLst/>
          </a:prstGeom>
          <a:noFill/>
          <a:ln>
            <a:miter lim="800000"/>
            <a:headEnd/>
            <a:tailEnd/>
          </a:ln>
        </p:spPr>
        <p:txBody>
          <a:bodyPr/>
          <a:lstStyle/>
          <a:p>
            <a:pPr algn="ctr"/>
            <a:r>
              <a:rPr kumimoji="0" lang="en-US" altLang="zh-TW" sz="1400" b="0">
                <a:solidFill>
                  <a:srgbClr val="FFFFFF"/>
                </a:solidFill>
              </a:rPr>
              <a:t>clin@ntu.edu.tw</a:t>
            </a:r>
          </a:p>
        </p:txBody>
      </p:sp>
      <p:sp>
        <p:nvSpPr>
          <p:cNvPr id="17413" name="投影片編號版面配置區 4"/>
          <p:cNvSpPr>
            <a:spLocks noGrp="1"/>
          </p:cNvSpPr>
          <p:nvPr>
            <p:ph type="sldNum" sz="quarter" idx="11"/>
          </p:nvPr>
        </p:nvSpPr>
        <p:spPr>
          <a:noFill/>
        </p:spPr>
        <p:txBody>
          <a:bodyPr/>
          <a:lstStyle/>
          <a:p>
            <a:fld id="{F5C5D20C-DFC0-4BED-87A3-4ACA3B5F3D5D}" type="slidenum">
              <a:rPr lang="zh-TW" altLang="en-US" smtClean="0"/>
              <a:pPr/>
              <a:t>19</a:t>
            </a:fld>
            <a:endParaRPr lang="en-US" altLang="zh-TW" smtClean="0"/>
          </a:p>
        </p:txBody>
      </p:sp>
      <p:pic>
        <p:nvPicPr>
          <p:cNvPr id="23554" name="Picture 2" descr="http://www.sott.net/image/image/s6/126469/full/image_443263_galleryV9_feku.jpg"/>
          <p:cNvPicPr>
            <a:picLocks noChangeAspect="1" noChangeArrowheads="1"/>
          </p:cNvPicPr>
          <p:nvPr/>
        </p:nvPicPr>
        <p:blipFill>
          <a:blip r:embed="rId2" cstate="email"/>
          <a:srcRect/>
          <a:stretch>
            <a:fillRect/>
          </a:stretch>
        </p:blipFill>
        <p:spPr bwMode="auto">
          <a:xfrm>
            <a:off x="5105367" y="1142984"/>
            <a:ext cx="4800633" cy="2714644"/>
          </a:xfrm>
          <a:prstGeom prst="rect">
            <a:avLst/>
          </a:prstGeom>
          <a:noFill/>
        </p:spPr>
      </p:pic>
      <p:pic>
        <p:nvPicPr>
          <p:cNvPr id="23558" name="Picture 6" descr="http://www.yomiuri.co.jp/adv/wol/photo/opinion/gover-eco_120625_02en.gif"/>
          <p:cNvPicPr>
            <a:picLocks noChangeAspect="1" noChangeArrowheads="1"/>
          </p:cNvPicPr>
          <p:nvPr/>
        </p:nvPicPr>
        <p:blipFill>
          <a:blip r:embed="rId3" cstate="print"/>
          <a:srcRect/>
          <a:stretch>
            <a:fillRect/>
          </a:stretch>
        </p:blipFill>
        <p:spPr bwMode="auto">
          <a:xfrm>
            <a:off x="5167314" y="4089777"/>
            <a:ext cx="4738686" cy="2768223"/>
          </a:xfrm>
          <a:prstGeom prst="rect">
            <a:avLst/>
          </a:prstGeom>
          <a:noFill/>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安倍經濟學</a:t>
            </a:r>
            <a:endParaRPr lang="zh-TW" altLang="en-US" dirty="0">
              <a:solidFill>
                <a:srgbClr val="C00000"/>
              </a:solidFill>
            </a:endParaRPr>
          </a:p>
        </p:txBody>
      </p:sp>
      <p:sp>
        <p:nvSpPr>
          <p:cNvPr id="3" name="內容版面配置區 2"/>
          <p:cNvSpPr>
            <a:spLocks noGrp="1"/>
          </p:cNvSpPr>
          <p:nvPr>
            <p:ph idx="1"/>
          </p:nvPr>
        </p:nvSpPr>
        <p:spPr>
          <a:xfrm>
            <a:off x="344488" y="1557338"/>
            <a:ext cx="5965834" cy="4608512"/>
          </a:xfrm>
        </p:spPr>
        <p:txBody>
          <a:bodyPr>
            <a:normAutofit fontScale="77500" lnSpcReduction="20000"/>
          </a:bodyPr>
          <a:lstStyle/>
          <a:p>
            <a:r>
              <a:rPr lang="zh-TW" altLang="en-US" dirty="0" smtClean="0"/>
              <a:t>安倍去年十二月中勝選後，宣稱「日本選民讓我回鍋擔任首相，我會讓經濟觸底回升」，因而提出所謂之「安倍經濟學」，其內容包括大膽貨幣寬鬆、經濟成長策略、與財政刺激措施等，以重建經濟。</a:t>
            </a:r>
            <a:endParaRPr lang="en-US" altLang="zh-TW" dirty="0" smtClean="0"/>
          </a:p>
          <a:p>
            <a:r>
              <a:rPr lang="zh-TW" altLang="en-US" dirty="0" smtClean="0"/>
              <a:t>低通膨或通貨緊縮為擴張性政策鋪路。</a:t>
            </a:r>
            <a:endParaRPr lang="en-US" altLang="zh-TW" dirty="0" smtClean="0"/>
          </a:p>
          <a:p>
            <a:r>
              <a:rPr lang="zh-TW" altLang="en-US" dirty="0" smtClean="0"/>
              <a:t>寬鬆貨幣政策已引導日圓貶值，使日圓兌美元匯率狂洩，自去年底以來日圓持續貶值，兌美元已貶近兩成，對歐元更貶逾二成。然而這種「以鄰為壑」的做法，令人擔心效用不彰，還可能帶來「貨幣戰爭」的嚴重後果。</a:t>
            </a:r>
            <a:endParaRPr lang="en-US" altLang="zh-TW" dirty="0" smtClean="0"/>
          </a:p>
          <a:p>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20</a:t>
            </a:fld>
            <a:endParaRPr lang="en-US" altLang="zh-TW"/>
          </a:p>
        </p:txBody>
      </p:sp>
      <p:pic>
        <p:nvPicPr>
          <p:cNvPr id="5" name="Picture 4" descr="http://t1.gstatic.com/images?q=tbn:ANd9GcSCxx1noUh_8cZR1xmOe04VXB8r0Oj-V9f7JN9-LR9K9LmWYNkoIA"/>
          <p:cNvPicPr>
            <a:picLocks noChangeAspect="1" noChangeArrowheads="1"/>
          </p:cNvPicPr>
          <p:nvPr/>
        </p:nvPicPr>
        <p:blipFill>
          <a:blip r:embed="rId2" cstate="print"/>
          <a:srcRect/>
          <a:stretch>
            <a:fillRect/>
          </a:stretch>
        </p:blipFill>
        <p:spPr bwMode="auto">
          <a:xfrm>
            <a:off x="7024702" y="4071942"/>
            <a:ext cx="2724150" cy="1676400"/>
          </a:xfrm>
          <a:prstGeom prst="rect">
            <a:avLst/>
          </a:prstGeom>
          <a:noFill/>
        </p:spPr>
      </p:pic>
      <p:pic>
        <p:nvPicPr>
          <p:cNvPr id="65538" name="Picture 2" descr="http://twimg.edgesuite.net/images/twapple/640pix/20130123/BN01/BN01_004.jpg"/>
          <p:cNvPicPr>
            <a:picLocks noChangeAspect="1" noChangeArrowheads="1"/>
          </p:cNvPicPr>
          <p:nvPr/>
        </p:nvPicPr>
        <p:blipFill>
          <a:blip r:embed="rId3" cstate="email"/>
          <a:srcRect/>
          <a:stretch>
            <a:fillRect/>
          </a:stretch>
        </p:blipFill>
        <p:spPr bwMode="auto">
          <a:xfrm>
            <a:off x="6381760" y="1285860"/>
            <a:ext cx="3386648" cy="2143113"/>
          </a:xfrm>
          <a:prstGeom prst="rect">
            <a:avLst/>
          </a:prstGeom>
          <a:noFill/>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21</a:t>
            </a:fld>
            <a:endParaRPr lang="en-US" altLang="zh-TW"/>
          </a:p>
        </p:txBody>
      </p:sp>
      <p:pic>
        <p:nvPicPr>
          <p:cNvPr id="82946" name="Picture 2" descr="http://udn.com/NEWS/MEDIA/7655390-2990049.jpg"/>
          <p:cNvPicPr>
            <a:picLocks noChangeAspect="1" noChangeArrowheads="1"/>
          </p:cNvPicPr>
          <p:nvPr/>
        </p:nvPicPr>
        <p:blipFill>
          <a:blip r:embed="rId2" cstate="print"/>
          <a:srcRect/>
          <a:stretch>
            <a:fillRect/>
          </a:stretch>
        </p:blipFill>
        <p:spPr bwMode="auto">
          <a:xfrm>
            <a:off x="0" y="0"/>
            <a:ext cx="9906000" cy="6858000"/>
          </a:xfrm>
          <a:prstGeom prst="rect">
            <a:avLst/>
          </a:prstGeom>
          <a:noFill/>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22</a:t>
            </a:fld>
            <a:endParaRPr lang="en-US" altLang="zh-TW"/>
          </a:p>
        </p:txBody>
      </p:sp>
      <p:pic>
        <p:nvPicPr>
          <p:cNvPr id="80898" name="Picture 2" descr="http://camera.chinatimes.com/newsphoto/2013-02-03/clipping/N05A00_T_01_02.JPG"/>
          <p:cNvPicPr>
            <a:picLocks noChangeAspect="1" noChangeArrowheads="1"/>
          </p:cNvPicPr>
          <p:nvPr/>
        </p:nvPicPr>
        <p:blipFill>
          <a:blip r:embed="rId2" cstate="email"/>
          <a:srcRect/>
          <a:stretch>
            <a:fillRect/>
          </a:stretch>
        </p:blipFill>
        <p:spPr bwMode="auto">
          <a:xfrm>
            <a:off x="0" y="0"/>
            <a:ext cx="9906000" cy="6858000"/>
          </a:xfrm>
          <a:prstGeom prst="rect">
            <a:avLst/>
          </a:prstGeom>
          <a:noFill/>
        </p:spPr>
      </p:pic>
      <p:pic>
        <p:nvPicPr>
          <p:cNvPr id="63490" name="Picture 2" descr="http://imgcache.chinayes.com/cnews/20130221/201302211214082191263.jpg"/>
          <p:cNvPicPr>
            <a:picLocks noChangeAspect="1" noChangeArrowheads="1"/>
          </p:cNvPicPr>
          <p:nvPr/>
        </p:nvPicPr>
        <p:blipFill>
          <a:blip r:embed="rId3" cstate="email"/>
          <a:srcRect/>
          <a:stretch>
            <a:fillRect/>
          </a:stretch>
        </p:blipFill>
        <p:spPr bwMode="auto">
          <a:xfrm>
            <a:off x="4524372" y="0"/>
            <a:ext cx="5381628" cy="928670"/>
          </a:xfrm>
          <a:prstGeom prst="rect">
            <a:avLst/>
          </a:prstGeom>
          <a:noFill/>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66654" y="1071546"/>
            <a:ext cx="5965834" cy="6000768"/>
          </a:xfrm>
        </p:spPr>
        <p:txBody>
          <a:bodyPr>
            <a:normAutofit fontScale="62500" lnSpcReduction="20000"/>
          </a:bodyPr>
          <a:lstStyle/>
          <a:p>
            <a:r>
              <a:rPr lang="zh-TW" altLang="en-US" dirty="0" smtClean="0"/>
              <a:t>日幣貶值，出口企業可以得利。但進口成本反增加。</a:t>
            </a:r>
            <a:endParaRPr lang="en-US" altLang="zh-TW" dirty="0" smtClean="0"/>
          </a:p>
          <a:p>
            <a:r>
              <a:rPr lang="zh-TW" altLang="en-US" dirty="0" smtClean="0"/>
              <a:t>其實不管日本無限量擴大量寬措施的效果如何，但短期肯定招引更多對沖基金進行日圓套息交易，全球流動性勢必加劇。</a:t>
            </a:r>
            <a:endParaRPr lang="en-US" altLang="zh-TW" dirty="0" smtClean="0"/>
          </a:p>
          <a:p>
            <a:r>
              <a:rPr lang="en-US" altLang="zh-TW" dirty="0" smtClean="0">
                <a:solidFill>
                  <a:srgbClr val="FF0000"/>
                </a:solidFill>
              </a:rPr>
              <a:t>J</a:t>
            </a:r>
            <a:r>
              <a:rPr lang="zh-TW" altLang="en-US" dirty="0" smtClean="0">
                <a:solidFill>
                  <a:srgbClr val="FF0000"/>
                </a:solidFill>
              </a:rPr>
              <a:t> 曲線效果：</a:t>
            </a:r>
            <a:r>
              <a:rPr lang="zh-TW" altLang="en-US" dirty="0" smtClean="0"/>
              <a:t>日本一月份</a:t>
            </a:r>
            <a:r>
              <a:rPr lang="en-US" altLang="zh-TW" dirty="0" smtClean="0"/>
              <a:t>1 </a:t>
            </a:r>
            <a:r>
              <a:rPr lang="zh-TW" altLang="en-US" dirty="0" smtClean="0"/>
              <a:t>月份貿易赤字衝上空前新高 </a:t>
            </a:r>
            <a:r>
              <a:rPr lang="en-US" altLang="zh-TW" dirty="0" smtClean="0"/>
              <a:t>1.63 </a:t>
            </a:r>
            <a:r>
              <a:rPr lang="zh-TW" altLang="en-US" dirty="0" smtClean="0"/>
              <a:t>兆日元 </a:t>
            </a:r>
            <a:r>
              <a:rPr lang="en-US" altLang="zh-TW" dirty="0" smtClean="0"/>
              <a:t>(174 </a:t>
            </a:r>
            <a:r>
              <a:rPr lang="zh-TW" altLang="en-US" dirty="0" smtClean="0"/>
              <a:t>億美元</a:t>
            </a:r>
            <a:r>
              <a:rPr lang="en-US" altLang="zh-TW" dirty="0" smtClean="0"/>
              <a:t>)</a:t>
            </a:r>
            <a:r>
              <a:rPr lang="zh-TW" altLang="en-US" dirty="0" smtClean="0"/>
              <a:t>，因能源進口不墜，加上日元走貶推高進口價格。</a:t>
            </a:r>
          </a:p>
          <a:p>
            <a:r>
              <a:rPr lang="zh-TW" altLang="en-US" dirty="0" smtClean="0"/>
              <a:t>日本經濟面臨的主要困擾是結構性問題。社會老年化，</a:t>
            </a:r>
            <a:r>
              <a:rPr lang="zh-TW" altLang="en-US" dirty="0" smtClean="0">
                <a:solidFill>
                  <a:srgbClr val="C00000"/>
                </a:solidFill>
              </a:rPr>
              <a:t>需求不足，而非流動性不足，</a:t>
            </a:r>
            <a:r>
              <a:rPr lang="zh-TW" altLang="en-US" dirty="0" smtClean="0"/>
              <a:t>故量化寬鬆寬無法刺激增長，反會對日本及世界經濟復甦帶來嚴重的不利影響，和引致其他貨幣的升值及國際性通脹壓力上升。</a:t>
            </a:r>
            <a:endParaRPr lang="en-US" altLang="zh-TW" dirty="0" smtClean="0"/>
          </a:p>
          <a:p>
            <a:r>
              <a:rPr lang="zh-TW" altLang="en-US" dirty="0" smtClean="0"/>
              <a:t>日幣貶值，造成日本向國外購買力減低，消費可能進一步萎縮。</a:t>
            </a:r>
            <a:endParaRPr lang="en-US" altLang="zh-TW" dirty="0" smtClean="0"/>
          </a:p>
          <a:p>
            <a:r>
              <a:rPr lang="zh-TW" altLang="en-US" dirty="0" smtClean="0"/>
              <a:t>面對債台高築，又無力繼續發債填補漏洞的困境，日本將可能陷入財政危機。而且過去的債息奇低早已形成嚴重的扭曲及日債泡沫。現在安倍再狂印鈔票，其風險甚高，更有可能引致爆泡危機，引發日圓與日債的信心崩盤，屆時恐破得不償失。</a:t>
            </a:r>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23</a:t>
            </a:fld>
            <a:endParaRPr lang="en-US" altLang="zh-TW"/>
          </a:p>
        </p:txBody>
      </p:sp>
      <p:pic>
        <p:nvPicPr>
          <p:cNvPr id="6" name="Picture 2" descr="Currency Chart"/>
          <p:cNvPicPr>
            <a:picLocks noChangeAspect="1" noChangeArrowheads="1"/>
          </p:cNvPicPr>
          <p:nvPr/>
        </p:nvPicPr>
        <p:blipFill>
          <a:blip r:embed="rId2" cstate="print"/>
          <a:srcRect/>
          <a:stretch>
            <a:fillRect/>
          </a:stretch>
        </p:blipFill>
        <p:spPr bwMode="auto">
          <a:xfrm>
            <a:off x="6146891" y="357166"/>
            <a:ext cx="3759109" cy="2786058"/>
          </a:xfrm>
          <a:prstGeom prst="rect">
            <a:avLst/>
          </a:prstGeom>
          <a:noFill/>
        </p:spPr>
      </p:pic>
      <p:pic>
        <p:nvPicPr>
          <p:cNvPr id="59394" name="Picture 2" descr="http://wiki.mbalib.com/w/images/7/7d/%E6%9B%B2%E7%BA%BF%E6%95%88%E5%BA%94.jpg"/>
          <p:cNvPicPr>
            <a:picLocks noChangeAspect="1" noChangeArrowheads="1"/>
          </p:cNvPicPr>
          <p:nvPr/>
        </p:nvPicPr>
        <p:blipFill>
          <a:blip r:embed="rId3" cstate="print"/>
          <a:srcRect/>
          <a:stretch>
            <a:fillRect/>
          </a:stretch>
        </p:blipFill>
        <p:spPr bwMode="auto">
          <a:xfrm>
            <a:off x="6310322" y="3429000"/>
            <a:ext cx="3381375" cy="2686056"/>
          </a:xfrm>
          <a:prstGeom prst="rect">
            <a:avLst/>
          </a:prstGeom>
          <a:noFill/>
        </p:spPr>
      </p:pic>
      <p:sp>
        <p:nvSpPr>
          <p:cNvPr id="8" name="標題 1"/>
          <p:cNvSpPr>
            <a:spLocks noGrp="1"/>
          </p:cNvSpPr>
          <p:nvPr>
            <p:ph type="title"/>
          </p:nvPr>
        </p:nvSpPr>
        <p:spPr>
          <a:xfrm>
            <a:off x="344488" y="260350"/>
            <a:ext cx="9288462" cy="915988"/>
          </a:xfrm>
        </p:spPr>
        <p:txBody>
          <a:bodyPr/>
          <a:lstStyle/>
          <a:p>
            <a:r>
              <a:rPr lang="zh-TW" altLang="en-US" dirty="0" smtClean="0">
                <a:solidFill>
                  <a:srgbClr val="C00000"/>
                </a:solidFill>
              </a:rPr>
              <a:t>未來</a:t>
            </a:r>
            <a:endParaRPr lang="zh-TW" altLang="en-US" dirty="0">
              <a:solidFill>
                <a:srgbClr val="C00000"/>
              </a:solidFill>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24</a:t>
            </a:fld>
            <a:endParaRPr lang="en-US" altLang="zh-TW"/>
          </a:p>
        </p:txBody>
      </p:sp>
      <p:pic>
        <p:nvPicPr>
          <p:cNvPr id="5" name="Picture 16" descr="http://udn.com/NEWS/MEDIA/7699632-3005521.jpg?sn=1360968358278"/>
          <p:cNvPicPr>
            <a:picLocks noChangeAspect="1" noChangeArrowheads="1"/>
          </p:cNvPicPr>
          <p:nvPr/>
        </p:nvPicPr>
        <p:blipFill>
          <a:blip r:embed="rId2" cstate="print"/>
          <a:srcRect/>
          <a:stretch>
            <a:fillRect/>
          </a:stretch>
        </p:blipFill>
        <p:spPr bwMode="auto">
          <a:xfrm>
            <a:off x="1308682" y="-11738"/>
            <a:ext cx="7430532" cy="6869738"/>
          </a:xfrm>
          <a:prstGeom prst="rect">
            <a:avLst/>
          </a:prstGeom>
          <a:noFill/>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25</a:t>
            </a:fld>
            <a:endParaRPr lang="en-US" altLang="zh-TW"/>
          </a:p>
        </p:txBody>
      </p:sp>
      <p:pic>
        <p:nvPicPr>
          <p:cNvPr id="83972" name="Picture 4" descr="http://www.hket.com/store/IMAGE/HKET/2013/201302/20130218/0218web_AE.jpg"/>
          <p:cNvPicPr>
            <a:picLocks noChangeAspect="1" noChangeArrowheads="1"/>
          </p:cNvPicPr>
          <p:nvPr/>
        </p:nvPicPr>
        <p:blipFill>
          <a:blip r:embed="rId2" cstate="email"/>
          <a:srcRect/>
          <a:stretch>
            <a:fillRect/>
          </a:stretch>
        </p:blipFill>
        <p:spPr bwMode="auto">
          <a:xfrm>
            <a:off x="523844" y="1928802"/>
            <a:ext cx="5715000" cy="2857500"/>
          </a:xfrm>
          <a:prstGeom prst="rect">
            <a:avLst/>
          </a:prstGeom>
          <a:noFill/>
        </p:spPr>
      </p:pic>
      <p:pic>
        <p:nvPicPr>
          <p:cNvPr id="83974" name="Picture 6" descr="http://imgcache.chinayes.com/cnews/20130221/201302211214082191263.jpg"/>
          <p:cNvPicPr>
            <a:picLocks noChangeAspect="1" noChangeArrowheads="1"/>
          </p:cNvPicPr>
          <p:nvPr/>
        </p:nvPicPr>
        <p:blipFill>
          <a:blip r:embed="rId3" cstate="email"/>
          <a:srcRect/>
          <a:stretch>
            <a:fillRect/>
          </a:stretch>
        </p:blipFill>
        <p:spPr bwMode="auto">
          <a:xfrm>
            <a:off x="523844" y="0"/>
            <a:ext cx="9048750" cy="1905000"/>
          </a:xfrm>
          <a:prstGeom prst="rect">
            <a:avLst/>
          </a:prstGeom>
          <a:noFill/>
        </p:spPr>
      </p:pic>
      <p:pic>
        <p:nvPicPr>
          <p:cNvPr id="83976" name="Picture 8" descr="http://www.hket.com/store/IMAGE/HKET/2013/201302/20130221/0221web_AD.jpg"/>
          <p:cNvPicPr>
            <a:picLocks noChangeAspect="1" noChangeArrowheads="1"/>
          </p:cNvPicPr>
          <p:nvPr/>
        </p:nvPicPr>
        <p:blipFill>
          <a:blip r:embed="rId4" cstate="email"/>
          <a:srcRect/>
          <a:stretch>
            <a:fillRect/>
          </a:stretch>
        </p:blipFill>
        <p:spPr bwMode="auto">
          <a:xfrm>
            <a:off x="523844" y="4838705"/>
            <a:ext cx="5715000" cy="2019295"/>
          </a:xfrm>
          <a:prstGeom prst="rect">
            <a:avLst/>
          </a:prstGeom>
          <a:noFill/>
        </p:spPr>
      </p:pic>
      <p:pic>
        <p:nvPicPr>
          <p:cNvPr id="83978" name="Picture 10" descr="圖／經濟日報提供 / "/>
          <p:cNvPicPr>
            <a:picLocks noChangeAspect="1" noChangeArrowheads="1"/>
          </p:cNvPicPr>
          <p:nvPr/>
        </p:nvPicPr>
        <p:blipFill>
          <a:blip r:embed="rId5" cstate="print"/>
          <a:srcRect/>
          <a:stretch>
            <a:fillRect/>
          </a:stretch>
        </p:blipFill>
        <p:spPr bwMode="auto">
          <a:xfrm>
            <a:off x="6381760" y="3071810"/>
            <a:ext cx="3524240" cy="2867025"/>
          </a:xfrm>
          <a:prstGeom prst="rect">
            <a:avLst/>
          </a:prstGeom>
          <a:noFill/>
        </p:spPr>
      </p:pic>
      <p:sp>
        <p:nvSpPr>
          <p:cNvPr id="11" name="矩形 10"/>
          <p:cNvSpPr/>
          <p:nvPr/>
        </p:nvSpPr>
        <p:spPr>
          <a:xfrm>
            <a:off x="6596074" y="5786454"/>
            <a:ext cx="1409360" cy="369332"/>
          </a:xfrm>
          <a:prstGeom prst="rect">
            <a:avLst/>
          </a:prstGeom>
        </p:spPr>
        <p:txBody>
          <a:bodyPr wrap="none">
            <a:spAutoFit/>
          </a:bodyPr>
          <a:lstStyle/>
          <a:p>
            <a:r>
              <a:rPr lang="en-US" altLang="zh-TW" dirty="0" smtClean="0"/>
              <a:t>2013/1/29 </a:t>
            </a:r>
            <a:r>
              <a:rPr lang="zh-TW" altLang="en-US" dirty="0" smtClean="0"/>
              <a:t>止</a:t>
            </a:r>
            <a:endParaRPr lang="zh-TW" altLang="en-US" dirty="0"/>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a:xfrm>
            <a:off x="344488" y="2143116"/>
            <a:ext cx="5680082" cy="4572032"/>
          </a:xfrm>
        </p:spPr>
        <p:txBody>
          <a:bodyPr>
            <a:normAutofit fontScale="85000" lnSpcReduction="10000"/>
          </a:bodyPr>
          <a:lstStyle/>
          <a:p>
            <a:r>
              <a:rPr lang="zh-TW" altLang="en-US" dirty="0" smtClean="0"/>
              <a:t>從去年</a:t>
            </a:r>
            <a:r>
              <a:rPr lang="en-US" altLang="zh-TW" dirty="0" smtClean="0"/>
              <a:t>11</a:t>
            </a:r>
            <a:r>
              <a:rPr lang="zh-TW" altLang="en-US" dirty="0" smtClean="0"/>
              <a:t>月中旬押注日圓走軟以來</a:t>
            </a:r>
            <a:r>
              <a:rPr lang="en-US" altLang="zh-TW" dirty="0" smtClean="0"/>
              <a:t>﹐</a:t>
            </a:r>
            <a:r>
              <a:rPr lang="zh-TW" altLang="en-US" dirty="0" smtClean="0"/>
              <a:t>規模</a:t>
            </a:r>
            <a:r>
              <a:rPr lang="en-US" altLang="zh-TW" dirty="0" smtClean="0"/>
              <a:t>240</a:t>
            </a:r>
            <a:r>
              <a:rPr lang="zh-TW" altLang="en-US" dirty="0" smtClean="0"/>
              <a:t>億美元的索羅斯基金管理公司</a:t>
            </a:r>
            <a:r>
              <a:rPr lang="en-US" altLang="zh-TW" dirty="0" smtClean="0"/>
              <a:t>(Soros Fund Management)</a:t>
            </a:r>
            <a:r>
              <a:rPr lang="zh-TW" altLang="en-US" dirty="0" smtClean="0"/>
              <a:t>獲得了將近</a:t>
            </a:r>
            <a:r>
              <a:rPr lang="en-US" altLang="zh-TW" dirty="0" smtClean="0"/>
              <a:t>10</a:t>
            </a:r>
            <a:r>
              <a:rPr lang="zh-TW" altLang="en-US" dirty="0" smtClean="0"/>
              <a:t>億美元的賬面利潤。</a:t>
            </a:r>
            <a:endParaRPr lang="en-US" altLang="zh-TW" dirty="0" smtClean="0"/>
          </a:p>
          <a:p>
            <a:r>
              <a:rPr lang="zh-TW" altLang="en-US" dirty="0" smtClean="0"/>
              <a:t>另外一些通過做空日圓而大筆獲利的包括</a:t>
            </a:r>
            <a:r>
              <a:rPr lang="en-US" altLang="zh-TW" dirty="0" smtClean="0"/>
              <a:t>﹐</a:t>
            </a:r>
            <a:r>
              <a:rPr lang="zh-TW" altLang="en-US" dirty="0" smtClean="0"/>
              <a:t>埃因霍恩</a:t>
            </a:r>
            <a:r>
              <a:rPr lang="en-US" altLang="zh-TW" dirty="0" smtClean="0"/>
              <a:t>(</a:t>
            </a:r>
            <a:r>
              <a:rPr lang="en-US" dirty="0" smtClean="0"/>
              <a:t>David </a:t>
            </a:r>
            <a:r>
              <a:rPr lang="en-US" dirty="0" err="1" smtClean="0"/>
              <a:t>Einhorn</a:t>
            </a:r>
            <a:r>
              <a:rPr lang="en-US" dirty="0" smtClean="0"/>
              <a:t>)</a:t>
            </a:r>
            <a:r>
              <a:rPr lang="zh-TW" altLang="en-US" dirty="0" smtClean="0"/>
              <a:t>的綠光資本</a:t>
            </a:r>
            <a:r>
              <a:rPr lang="en-US" altLang="zh-TW" dirty="0" smtClean="0"/>
              <a:t>(</a:t>
            </a:r>
            <a:r>
              <a:rPr lang="en-US" dirty="0" err="1" smtClean="0"/>
              <a:t>Greenlight</a:t>
            </a:r>
            <a:r>
              <a:rPr lang="en-US" dirty="0" smtClean="0"/>
              <a:t> Capital Inc.) 、</a:t>
            </a:r>
            <a:r>
              <a:rPr lang="zh-TW" altLang="en-US" dirty="0" smtClean="0"/>
              <a:t>洛布</a:t>
            </a:r>
            <a:r>
              <a:rPr lang="en-US" altLang="zh-TW" dirty="0" smtClean="0"/>
              <a:t>(</a:t>
            </a:r>
            <a:r>
              <a:rPr lang="en-US" dirty="0" smtClean="0"/>
              <a:t>Dan Loeb)</a:t>
            </a:r>
            <a:r>
              <a:rPr lang="zh-TW" altLang="en-US" dirty="0" smtClean="0"/>
              <a:t>的</a:t>
            </a:r>
            <a:r>
              <a:rPr lang="en-US" dirty="0" smtClean="0"/>
              <a:t>Third Point LLC﹐</a:t>
            </a:r>
            <a:r>
              <a:rPr lang="zh-TW" altLang="en-US" dirty="0" smtClean="0"/>
              <a:t>以及貝斯</a:t>
            </a:r>
            <a:r>
              <a:rPr lang="en-US" altLang="zh-TW" dirty="0" smtClean="0"/>
              <a:t>(</a:t>
            </a:r>
            <a:r>
              <a:rPr lang="en-US" dirty="0" smtClean="0"/>
              <a:t>Kyle Bass)</a:t>
            </a:r>
            <a:r>
              <a:rPr lang="zh-TW" altLang="en-US" dirty="0" smtClean="0"/>
              <a:t>的海曼基金</a:t>
            </a:r>
            <a:r>
              <a:rPr lang="en-US" altLang="zh-TW" dirty="0" smtClean="0"/>
              <a:t>(</a:t>
            </a:r>
            <a:r>
              <a:rPr lang="en-US" dirty="0" smtClean="0"/>
              <a:t>Hayman Capital)。</a:t>
            </a:r>
          </a:p>
          <a:p>
            <a:r>
              <a:rPr lang="zh-TW" altLang="en-US" dirty="0" smtClean="0"/>
              <a:t>貨幣戰爭的政治聯想，無限寬廣。</a:t>
            </a:r>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26</a:t>
            </a:fld>
            <a:endParaRPr lang="en-US" altLang="zh-TW"/>
          </a:p>
        </p:txBody>
      </p:sp>
      <p:pic>
        <p:nvPicPr>
          <p:cNvPr id="73730" name="Picture 2" descr="http://chinese.wsj.com/photo/P1-BK306_YENjp_D_20130213182146.jpg"/>
          <p:cNvPicPr>
            <a:picLocks noChangeAspect="1" noChangeArrowheads="1"/>
          </p:cNvPicPr>
          <p:nvPr/>
        </p:nvPicPr>
        <p:blipFill>
          <a:blip r:embed="rId2" cstate="print"/>
          <a:srcRect/>
          <a:stretch>
            <a:fillRect/>
          </a:stretch>
        </p:blipFill>
        <p:spPr bwMode="auto">
          <a:xfrm>
            <a:off x="4024306" y="142852"/>
            <a:ext cx="2495550" cy="1657351"/>
          </a:xfrm>
          <a:prstGeom prst="rect">
            <a:avLst/>
          </a:prstGeom>
          <a:noFill/>
        </p:spPr>
      </p:pic>
      <p:pic>
        <p:nvPicPr>
          <p:cNvPr id="73732" name="Picture 4" descr="http://chinese.wsj.com/photo/WO-AM170_YENPOL_D_20121227190915.jpg"/>
          <p:cNvPicPr>
            <a:picLocks noChangeAspect="1" noChangeArrowheads="1"/>
          </p:cNvPicPr>
          <p:nvPr/>
        </p:nvPicPr>
        <p:blipFill>
          <a:blip r:embed="rId3" cstate="print"/>
          <a:srcRect/>
          <a:stretch>
            <a:fillRect/>
          </a:stretch>
        </p:blipFill>
        <p:spPr bwMode="auto">
          <a:xfrm>
            <a:off x="452406" y="214290"/>
            <a:ext cx="2495550" cy="1657351"/>
          </a:xfrm>
          <a:prstGeom prst="rect">
            <a:avLst/>
          </a:prstGeom>
          <a:noFill/>
        </p:spPr>
      </p:pic>
      <p:pic>
        <p:nvPicPr>
          <p:cNvPr id="73734" name="Picture 6" descr="http://img1.cache.netease.com/catchpic/4/47/47ACED74F7ADF208677D9D547EA6C514.jpg"/>
          <p:cNvPicPr>
            <a:picLocks noChangeAspect="1" noChangeArrowheads="1"/>
          </p:cNvPicPr>
          <p:nvPr/>
        </p:nvPicPr>
        <p:blipFill>
          <a:blip r:embed="rId4" cstate="email"/>
          <a:srcRect/>
          <a:stretch>
            <a:fillRect/>
          </a:stretch>
        </p:blipFill>
        <p:spPr bwMode="auto">
          <a:xfrm>
            <a:off x="7310454" y="0"/>
            <a:ext cx="1881166" cy="2071678"/>
          </a:xfrm>
          <a:prstGeom prst="rect">
            <a:avLst/>
          </a:prstGeom>
          <a:noFill/>
        </p:spPr>
      </p:pic>
      <p:pic>
        <p:nvPicPr>
          <p:cNvPr id="58370" name="Picture 2" descr="http://www.taihainet.com/news/UploadFiles_6334/201302/20130222124258225.jpg"/>
          <p:cNvPicPr>
            <a:picLocks noChangeAspect="1" noChangeArrowheads="1"/>
          </p:cNvPicPr>
          <p:nvPr/>
        </p:nvPicPr>
        <p:blipFill>
          <a:blip r:embed="rId5" cstate="print"/>
          <a:srcRect/>
          <a:stretch>
            <a:fillRect/>
          </a:stretch>
        </p:blipFill>
        <p:spPr bwMode="auto">
          <a:xfrm>
            <a:off x="6524636" y="3143248"/>
            <a:ext cx="3214682" cy="2990850"/>
          </a:xfrm>
          <a:prstGeom prst="rect">
            <a:avLst/>
          </a:prstGeom>
          <a:noFill/>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344488" y="1557338"/>
            <a:ext cx="4965702" cy="5300662"/>
          </a:xfrm>
        </p:spPr>
        <p:txBody>
          <a:bodyPr>
            <a:normAutofit fontScale="70000" lnSpcReduction="20000"/>
          </a:bodyPr>
          <a:lstStyle/>
          <a:p>
            <a:r>
              <a:rPr lang="zh-TW" altLang="en-US" dirty="0" smtClean="0"/>
              <a:t>年初來市場對全球經濟前景的樂觀氣氛已逐漸消退。</a:t>
            </a:r>
            <a:endParaRPr lang="en-US" altLang="zh-TW" dirty="0" smtClean="0"/>
          </a:p>
          <a:p>
            <a:r>
              <a:rPr lang="zh-TW" altLang="en-US" dirty="0" smtClean="0"/>
              <a:t>國際貨幣基金日前才調降今年全球經濟成長預測。而這表示會有更多的國家，尋求以貨幣貶值來促進出口，進而支撐經濟成長。</a:t>
            </a:r>
            <a:endParaRPr lang="en-US" altLang="zh-TW" dirty="0" smtClean="0"/>
          </a:p>
          <a:p>
            <a:r>
              <a:rPr lang="zh-TW" altLang="en-US" dirty="0" smtClean="0"/>
              <a:t>未來投資人不能再光以物價水準來預測央行貨幣走向，而必須考慮更多的因素。</a:t>
            </a:r>
          </a:p>
          <a:p>
            <a:r>
              <a:rPr lang="zh-TW" altLang="en-US" dirty="0" smtClean="0"/>
              <a:t>美元不但不會因為聯準會的量化寬鬆行動而走低，反而可能會因為投資人擔心全球經濟前景而使其避險天堂角色更形發揮，吸引資金前來。影響所及，美元不跌反漲。美國經濟無法復甦。</a:t>
            </a:r>
            <a:endParaRPr lang="en-US" altLang="zh-TW" dirty="0" smtClean="0"/>
          </a:p>
          <a:p>
            <a:r>
              <a:rPr lang="zh-TW" altLang="en-US" dirty="0" smtClean="0"/>
              <a:t>在此同時，各國央行貨幣政策進行干預的不確定性只會使得國際匯市更形震盪。</a:t>
            </a:r>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27</a:t>
            </a:fld>
            <a:endParaRPr lang="en-US" altLang="zh-TW"/>
          </a:p>
        </p:txBody>
      </p:sp>
      <p:pic>
        <p:nvPicPr>
          <p:cNvPr id="86018" name="Picture 2" descr="http://img.gamme.com.tw/tata/2013/01/24/u_7657739-2990834.gif"/>
          <p:cNvPicPr>
            <a:picLocks noChangeAspect="1" noChangeArrowheads="1"/>
          </p:cNvPicPr>
          <p:nvPr/>
        </p:nvPicPr>
        <p:blipFill>
          <a:blip r:embed="rId2" cstate="print"/>
          <a:srcRect/>
          <a:stretch>
            <a:fillRect/>
          </a:stretch>
        </p:blipFill>
        <p:spPr bwMode="auto">
          <a:xfrm>
            <a:off x="5310190" y="3571876"/>
            <a:ext cx="4595810" cy="3009901"/>
          </a:xfrm>
          <a:prstGeom prst="rect">
            <a:avLst/>
          </a:prstGeom>
          <a:noFill/>
        </p:spPr>
      </p:pic>
      <p:pic>
        <p:nvPicPr>
          <p:cNvPr id="86020" name="Picture 4" descr="http://www.semiconductorintelligence.com/wp-content/uploads/2013/02/GDP-20131.jpg"/>
          <p:cNvPicPr>
            <a:picLocks noChangeAspect="1" noChangeArrowheads="1"/>
          </p:cNvPicPr>
          <p:nvPr/>
        </p:nvPicPr>
        <p:blipFill>
          <a:blip r:embed="rId3" cstate="email"/>
          <a:srcRect/>
          <a:stretch>
            <a:fillRect/>
          </a:stretch>
        </p:blipFill>
        <p:spPr bwMode="auto">
          <a:xfrm>
            <a:off x="5381628" y="0"/>
            <a:ext cx="4524372" cy="3500438"/>
          </a:xfrm>
          <a:prstGeom prst="rect">
            <a:avLst/>
          </a:prstGeom>
          <a:noFill/>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標題 6"/>
          <p:cNvSpPr>
            <a:spLocks noGrp="1"/>
          </p:cNvSpPr>
          <p:nvPr>
            <p:ph type="title"/>
          </p:nvPr>
        </p:nvSpPr>
        <p:spPr/>
        <p:txBody>
          <a:bodyPr>
            <a:normAutofit fontScale="90000"/>
          </a:bodyPr>
          <a:lstStyle/>
          <a:p>
            <a:r>
              <a:rPr lang="zh-TW" altLang="en-US" dirty="0" smtClean="0">
                <a:solidFill>
                  <a:srgbClr val="C00000"/>
                </a:solidFill>
                <a:latin typeface="標楷體" pitchFamily="65" charset="-120"/>
                <a:ea typeface="標楷體" pitchFamily="65" charset="-120"/>
              </a:rPr>
              <a:t>人民幣走勢</a:t>
            </a:r>
            <a:r>
              <a:rPr lang="en-US" altLang="zh-TW" dirty="0" smtClean="0">
                <a:solidFill>
                  <a:srgbClr val="C00000"/>
                </a:solidFill>
              </a:rPr>
              <a:t/>
            </a:r>
            <a:br>
              <a:rPr lang="en-US" altLang="zh-TW" dirty="0" smtClean="0">
                <a:solidFill>
                  <a:srgbClr val="C00000"/>
                </a:solidFill>
              </a:rPr>
            </a:br>
            <a:endParaRPr lang="zh-TW" altLang="en-US" dirty="0" smtClean="0">
              <a:solidFill>
                <a:srgbClr val="C00000"/>
              </a:solidFill>
            </a:endParaRPr>
          </a:p>
        </p:txBody>
      </p:sp>
      <p:sp>
        <p:nvSpPr>
          <p:cNvPr id="10" name="內容版面配置區 9"/>
          <p:cNvSpPr>
            <a:spLocks noGrp="1"/>
          </p:cNvSpPr>
          <p:nvPr>
            <p:ph idx="1"/>
          </p:nvPr>
        </p:nvSpPr>
        <p:spPr/>
        <p:txBody>
          <a:bodyPr/>
          <a:lstStyle/>
          <a:p>
            <a:endParaRPr lang="zh-TW" altLang="en-US"/>
          </a:p>
        </p:txBody>
      </p:sp>
      <p:sp>
        <p:nvSpPr>
          <p:cNvPr id="2" name="日期版面配置區 1"/>
          <p:cNvSpPr>
            <a:spLocks noGrp="1"/>
          </p:cNvSpPr>
          <p:nvPr>
            <p:ph type="dt" sz="quarter" idx="10"/>
          </p:nvPr>
        </p:nvSpPr>
        <p:spPr/>
        <p:txBody>
          <a:bodyPr/>
          <a:lstStyle/>
          <a:p>
            <a:r>
              <a:rPr lang="en-US" altLang="zh-TW" smtClean="0"/>
              <a:t>clin@ntu.edu.tw</a:t>
            </a:r>
            <a:endParaRPr lang="en-US" altLang="zh-TW"/>
          </a:p>
        </p:txBody>
      </p:sp>
      <p:sp>
        <p:nvSpPr>
          <p:cNvPr id="3" name="投影片編號版面配置區 2"/>
          <p:cNvSpPr>
            <a:spLocks noGrp="1"/>
          </p:cNvSpPr>
          <p:nvPr>
            <p:ph type="sldNum" sz="quarter" idx="4294967295"/>
          </p:nvPr>
        </p:nvSpPr>
        <p:spPr>
          <a:xfrm>
            <a:off x="7099300" y="6356351"/>
            <a:ext cx="2311400" cy="365125"/>
          </a:xfrm>
          <a:prstGeom prst="rect">
            <a:avLst/>
          </a:prstGeom>
        </p:spPr>
        <p:txBody>
          <a:bodyPr/>
          <a:lstStyle/>
          <a:p>
            <a:fld id="{E9E25E38-6086-4355-87F2-5305BCED2DC9}" type="slidenum">
              <a:rPr lang="zh-TW" altLang="en-US" smtClean="0"/>
              <a:pPr/>
              <a:t>28</a:t>
            </a:fld>
            <a:endParaRPr lang="en-US" altLang="zh-TW"/>
          </a:p>
        </p:txBody>
      </p:sp>
      <p:pic>
        <p:nvPicPr>
          <p:cNvPr id="5129" name="Picture 9" descr="Currency Chart"/>
          <p:cNvPicPr>
            <a:picLocks noChangeAspect="1" noChangeArrowheads="1"/>
          </p:cNvPicPr>
          <p:nvPr/>
        </p:nvPicPr>
        <p:blipFill>
          <a:blip r:embed="rId2" cstate="print"/>
          <a:srcRect/>
          <a:stretch>
            <a:fillRect/>
          </a:stretch>
        </p:blipFill>
        <p:spPr bwMode="auto">
          <a:xfrm>
            <a:off x="5030391" y="1214422"/>
            <a:ext cx="4411297" cy="5286412"/>
          </a:xfrm>
          <a:prstGeom prst="rect">
            <a:avLst/>
          </a:prstGeom>
          <a:noFill/>
        </p:spPr>
      </p:pic>
      <p:pic>
        <p:nvPicPr>
          <p:cNvPr id="11" name="Picture 2" descr="http://upload.xinhua08.com/2012/1231/1356938729444.jpg"/>
          <p:cNvPicPr>
            <a:picLocks noChangeAspect="1" noChangeArrowheads="1"/>
          </p:cNvPicPr>
          <p:nvPr/>
        </p:nvPicPr>
        <p:blipFill>
          <a:blip r:embed="rId3" cstate="print"/>
          <a:srcRect/>
          <a:stretch>
            <a:fillRect/>
          </a:stretch>
        </p:blipFill>
        <p:spPr bwMode="auto">
          <a:xfrm>
            <a:off x="232139" y="3571876"/>
            <a:ext cx="3946950" cy="3143272"/>
          </a:xfrm>
          <a:prstGeom prst="rect">
            <a:avLst/>
          </a:prstGeom>
          <a:noFill/>
        </p:spPr>
      </p:pic>
      <p:pic>
        <p:nvPicPr>
          <p:cNvPr id="12" name="Picture 2" descr="http://udn.com/NEWS/MEDIA/7662412-2992401.gif"/>
          <p:cNvPicPr>
            <a:picLocks noChangeAspect="1" noChangeArrowheads="1"/>
          </p:cNvPicPr>
          <p:nvPr/>
        </p:nvPicPr>
        <p:blipFill>
          <a:blip r:embed="rId4" cstate="print"/>
          <a:srcRect/>
          <a:stretch>
            <a:fillRect/>
          </a:stretch>
        </p:blipFill>
        <p:spPr bwMode="auto">
          <a:xfrm>
            <a:off x="154747" y="1000108"/>
            <a:ext cx="4643438" cy="2786058"/>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a:xfrm>
            <a:off x="344488" y="1557338"/>
            <a:ext cx="6394462" cy="4608512"/>
          </a:xfrm>
        </p:spPr>
        <p:txBody>
          <a:bodyPr/>
          <a:lstStyle/>
          <a:p>
            <a:r>
              <a:rPr lang="zh-TW" altLang="en-US" dirty="0" smtClean="0"/>
              <a:t>中國狂掃黃金，準備貨幣戰爭</a:t>
            </a:r>
            <a:endParaRPr lang="en-US" altLang="zh-TW" dirty="0" smtClean="0"/>
          </a:p>
          <a:p>
            <a:pPr lvl="1"/>
            <a:r>
              <a:rPr lang="zh-TW" altLang="en-US" dirty="0" smtClean="0"/>
              <a:t>中國增加買金主要為對沖外匯儲備風險。由於美元資產佔中國外匯儲備相當大部分，人行買金可分散風險，加上黃金佔中國外匯儲備比重僅</a:t>
            </a:r>
            <a:r>
              <a:rPr lang="en-US" altLang="zh-TW" dirty="0" smtClean="0"/>
              <a:t>1.7%</a:t>
            </a:r>
            <a:r>
              <a:rPr lang="zh-TW" altLang="en-US" dirty="0" smtClean="0"/>
              <a:t>，遠較歐美國家為低，故增加買金亦無可厚非。</a:t>
            </a:r>
          </a:p>
          <a:p>
            <a:pPr lvl="1"/>
            <a:r>
              <a:rPr lang="zh-TW" altLang="en-US" dirty="0" smtClean="0"/>
              <a:t>亞洲各國資產大多以本幣計價，而負債則以美元為主，若本幣持續貶值，隨時導致資不抵債引發金融動盪。中國吸納更多黃金可以穩定人民幣。</a:t>
            </a:r>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29</a:t>
            </a:fld>
            <a:endParaRPr lang="en-US" altLang="zh-TW"/>
          </a:p>
        </p:txBody>
      </p:sp>
      <p:pic>
        <p:nvPicPr>
          <p:cNvPr id="79874" name="Picture 2" descr="http://udn.com/NEWS/MEDIA/7699666-3005524.gif"/>
          <p:cNvPicPr>
            <a:picLocks noChangeAspect="1" noChangeArrowheads="1"/>
          </p:cNvPicPr>
          <p:nvPr/>
        </p:nvPicPr>
        <p:blipFill>
          <a:blip r:embed="rId2" cstate="print"/>
          <a:srcRect/>
          <a:stretch>
            <a:fillRect/>
          </a:stretch>
        </p:blipFill>
        <p:spPr bwMode="auto">
          <a:xfrm>
            <a:off x="7024702" y="1714488"/>
            <a:ext cx="2286000" cy="2943225"/>
          </a:xfrm>
          <a:prstGeom prst="rect">
            <a:avLst/>
          </a:prstGeom>
          <a:noFill/>
        </p:spPr>
      </p:pic>
      <p:pic>
        <p:nvPicPr>
          <p:cNvPr id="79876" name="Picture 4" descr="http://img.wolun.com.cn/48_500x375/47054.jpg"/>
          <p:cNvPicPr>
            <a:picLocks noChangeAspect="1" noChangeArrowheads="1"/>
          </p:cNvPicPr>
          <p:nvPr/>
        </p:nvPicPr>
        <p:blipFill>
          <a:blip r:embed="rId3" cstate="email"/>
          <a:srcRect/>
          <a:stretch>
            <a:fillRect/>
          </a:stretch>
        </p:blipFill>
        <p:spPr bwMode="auto">
          <a:xfrm>
            <a:off x="7239016" y="4929198"/>
            <a:ext cx="2547922" cy="1666875"/>
          </a:xfrm>
          <a:prstGeom prst="rect">
            <a:avLst/>
          </a:prstGeom>
          <a:noFill/>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0000FF"/>
                </a:solidFill>
              </a:rPr>
              <a:t>歐洲經濟</a:t>
            </a:r>
            <a:endParaRPr lang="zh-TW" altLang="en-US" dirty="0">
              <a:solidFill>
                <a:srgbClr val="0000FF"/>
              </a:solidFill>
            </a:endParaRPr>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30</a:t>
            </a:fld>
            <a:endParaRPr lang="en-US" altLang="zh-TW"/>
          </a:p>
        </p:txBody>
      </p:sp>
      <p:pic>
        <p:nvPicPr>
          <p:cNvPr id="182274" name="Picture 2" descr="http://media.economist.com/sites/default/files/imagecache/full-width/images/print-edition/20121208_FBM910_2.png"/>
          <p:cNvPicPr>
            <a:picLocks noChangeAspect="1" noChangeArrowheads="1"/>
          </p:cNvPicPr>
          <p:nvPr/>
        </p:nvPicPr>
        <p:blipFill>
          <a:blip r:embed="rId2" cstate="print"/>
          <a:srcRect/>
          <a:stretch>
            <a:fillRect/>
          </a:stretch>
        </p:blipFill>
        <p:spPr bwMode="auto">
          <a:xfrm>
            <a:off x="2216696" y="1196752"/>
            <a:ext cx="5667375" cy="5038726"/>
          </a:xfrm>
          <a:prstGeom prst="rect">
            <a:avLst/>
          </a:prstGeom>
          <a:noFill/>
        </p:spPr>
      </p:pic>
      <p:sp>
        <p:nvSpPr>
          <p:cNvPr id="6" name="矩形 5"/>
          <p:cNvSpPr/>
          <p:nvPr/>
        </p:nvSpPr>
        <p:spPr>
          <a:xfrm>
            <a:off x="560512" y="6309320"/>
            <a:ext cx="8167429" cy="646331"/>
          </a:xfrm>
          <a:prstGeom prst="rect">
            <a:avLst/>
          </a:prstGeom>
        </p:spPr>
        <p:txBody>
          <a:bodyPr wrap="none">
            <a:spAutoFit/>
          </a:bodyPr>
          <a:lstStyle/>
          <a:p>
            <a:r>
              <a:rPr lang="en-US" altLang="zh-TW" dirty="0" smtClean="0"/>
              <a:t>EEA: European Economic Area, EFTA: The European Free Trade Association</a:t>
            </a:r>
          </a:p>
          <a:p>
            <a:r>
              <a:rPr lang="en-US" altLang="zh-TW" b="0" dirty="0" smtClean="0"/>
              <a:t> Today the EFTA Member States are Iceland, Liechtenstein, Norway and Switzerland. </a:t>
            </a:r>
            <a:endParaRPr lang="en-US" altLang="zh-TW" dirty="0"/>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8"/>
          <p:cNvSpPr>
            <a:spLocks noGrp="1"/>
          </p:cNvSpPr>
          <p:nvPr>
            <p:ph type="title"/>
          </p:nvPr>
        </p:nvSpPr>
        <p:spPr/>
        <p:txBody>
          <a:bodyPr/>
          <a:lstStyle/>
          <a:p>
            <a:r>
              <a:rPr lang="zh-TW" altLang="en-US" dirty="0" smtClean="0">
                <a:solidFill>
                  <a:srgbClr val="C00000"/>
                </a:solidFill>
              </a:rPr>
              <a:t>歐債危機</a:t>
            </a:r>
            <a:endParaRPr lang="zh-TW" altLang="en-US" dirty="0">
              <a:solidFill>
                <a:srgbClr val="C00000"/>
              </a:solidFill>
            </a:endParaRPr>
          </a:p>
        </p:txBody>
      </p:sp>
      <p:sp>
        <p:nvSpPr>
          <p:cNvPr id="3" name="內容版面配置區 2"/>
          <p:cNvSpPr>
            <a:spLocks noGrp="1"/>
          </p:cNvSpPr>
          <p:nvPr>
            <p:ph idx="1"/>
          </p:nvPr>
        </p:nvSpPr>
        <p:spPr>
          <a:xfrm>
            <a:off x="344488" y="1557338"/>
            <a:ext cx="4108446" cy="4608512"/>
          </a:xfrm>
        </p:spPr>
        <p:txBody>
          <a:bodyPr/>
          <a:lstStyle/>
          <a:p>
            <a:r>
              <a:rPr lang="zh-TW" altLang="en-US" sz="2400" dirty="0" smtClean="0">
                <a:solidFill>
                  <a:srgbClr val="C00000"/>
                </a:solidFill>
              </a:rPr>
              <a:t>自</a:t>
            </a:r>
            <a:r>
              <a:rPr lang="en-US" altLang="zh-TW" sz="2400" dirty="0" smtClean="0">
                <a:solidFill>
                  <a:srgbClr val="C00000"/>
                </a:solidFill>
              </a:rPr>
              <a:t>2009</a:t>
            </a:r>
            <a:r>
              <a:rPr lang="zh-TW" altLang="en-US" sz="2400" dirty="0" smtClean="0">
                <a:solidFill>
                  <a:srgbClr val="C00000"/>
                </a:solidFill>
              </a:rPr>
              <a:t>年年底以來，部份歐洲國家的主權債務可能產生違約，進而波及金融市場，損害實質經濟，造成景氣大衰退。</a:t>
            </a:r>
            <a:endParaRPr lang="en-US" altLang="zh-TW" sz="2400" dirty="0" smtClean="0">
              <a:solidFill>
                <a:srgbClr val="C00000"/>
              </a:solidFill>
            </a:endParaRPr>
          </a:p>
          <a:p>
            <a:r>
              <a:rPr lang="zh-TW" altLang="en-US" sz="2400" dirty="0" smtClean="0"/>
              <a:t>歐債危機也引起不少輿論質疑歐元前景及歐盟是否會解體。</a:t>
            </a:r>
            <a:endParaRPr lang="en-US" altLang="zh-TW" sz="2400" dirty="0" smtClean="0"/>
          </a:p>
          <a:p>
            <a:r>
              <a:rPr lang="zh-TW" altLang="en-US" sz="2400" dirty="0" smtClean="0"/>
              <a:t>歐債無法一次解決，是連續劇、是糖尿病。</a:t>
            </a:r>
            <a:endParaRPr lang="en-US" altLang="zh-TW" sz="2400" dirty="0" smtClean="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31</a:t>
            </a:fld>
            <a:endParaRPr lang="en-US" altLang="zh-TW"/>
          </a:p>
        </p:txBody>
      </p:sp>
      <p:sp>
        <p:nvSpPr>
          <p:cNvPr id="137226" name="AutoShape 10" descr="data:image/jpeg;base64,/9j/4AAQSkZJRgABAQAAAQABAAD/2wCEAAkGBhMSEBUUERQUFRQUFhUWFRUWERkUFRQWFBcYGBUXGBgXHCYeGBklGhQWHy8gIycpLCwsFR8xNTAqNSYrLCkBCQoKDgwOGg8PGSokHyQzLS8sLiwsLCwsLy4pMDAsKSk1LCw1KSwpLCksKSwqKSwsKSwsLCwsLCwsLCkpKSwsKf/AABEIALkBEAMBIgACEQEDEQH/xAAbAAACAgMBAAAAAAAAAAAAAAAABgUHAgMEAf/EAEsQAAIBAgEGBwwIBAUDBQAAAAECAwARBAUGEhMhMRZRUlORktIHFBUiMkFhcXKTsdEjMzRCVIHU4RdzobJVYmPBwiSCoiVDg4TT/8QAGwEBAAMBAQEBAAAAAAAAAAAAAAECBAMFBgf/xAA5EQABAgMBDQcEAgIDAAAAAAAAAQIDBBETBRIhMTRBUVJxkaGx4RQVMlOBktEiM2HwYnI1QiMkwf/aAAwDAQACEQMRAD8AvGuHKmWosOFMzaIa4His17b/ACQeOu6kzuk+RD7T/AVoloSRYqMdiUyTsd0CA6I3GmnaS3DfB86fdv2aOG+D50+7fs1XWPytDAVRoQxKK1xs3j01ycKIPw39R86l0aRa5Wrf4Nhpg3Lu1GYkRjWUVK5/ktDhvg+dPu37NHDfB86fdv2aq/hRB+GPSPnRwog/DHpHzqvaJDS7gde5ruakPj8locN8Hzp92/Zo4b4PnT7t+zVX8KIPwx6R86OFEH4Y9I+dO0SGl3AdzXc1IfH5LQ4b4PnT7t+zRw3wfOn3b9mqv4UQfhj0j50cKIPwx6R86dokNLuA7mu5qQ+PyWhw3wfOn3b9mjhvg+dPu37NVhwog/Df1HzrpyflVZ2Kw4NnYC9gV3fmRUpHkVWiK/gVdci7bEq5sNE2r8ljcN8Hzp92/Zo4b4PnT7t+zSUcFP8A4bJ1o+3WtopQyqcnuGa+iC8dzbf9+ptZL+fA4dhuqueF7uo88N8Hzp92/Zo4b4PnT7t+zVc4jKgjYo+BkDL5QtpW/Nbj+te4DKYnYrDgmdhvAKi3ruRUW0jWn18Dp3Zdi9vqQ6bepYvDfB86fdv2aOG+D50+7fs0knCT/wCGydKdquOHGF5DGuAkLi9xYAbN/jE6P9am1kv58CiXPusqKqWWD89SwuG+D50+7fs0cN8Hzp92/Zqup8o6DaDYCbSHmCaX9VuD+Rr3A5Q1zFYsC7MvlL4qkesMRaotpL+fAv3Zdi9vqQqbepYnDfB86fdv2aOG+D50+7fs0ld5T/4dJ1o+3R3lP/hsnWj7dTayX8+By7DdXTC93UdeG+D50+7fs0cN8Hzp92/ZpJbCTgXOTpLe1H26hjnPD+GPSPnULGkUx3/A6w7mXYieBIa7F6ln8N8Hzp92/Zo4b4PnT7t+zVX8KIPw39R86OFEH4Y9I+dR2iQ0u4HXua7mozj8locN8Hzp92/Zo4b4PnT7t+zVX8KIPwx6R86OFEH4Y9I+dO0SGl3AdzXc1IfH5LQ4b4PnT7t+zRw3wfOn3b9mqv4UQfhj0j50cKIPwx6R86dokNLuA7mu5qQ+PyWhw3wfOn3b9mjhvg+dPu37NVfwog/DHpHzo4Uwfhj0j507RIaXcB3NdzUh8fktAZ7YPnT7t+zU7VLR49JtFkTVjSsR6iNuz11dNdI8OE1jHw60dXH+DzpeJMW0WBMIiOYqJg/O8KTO6T5EPtP8BTnSZ3SfIh9p/gKtIZQ39zHO6uSP9OaFcZ0n6Zf5SVEVL50/XL/KSoivnpn7rj9cuTkUL+qcgooorOekFFFBoAooooAp07lX2qT+X/vSXTP3PstQ4bEO87hFKWBIJ239ArtAWj8J5902OdKxEalVoWNh8K4itYB9NiWskhKljbymHmtWnLGPhwpXESqw0FKDRUEFm9CknzVo4cYHae+E3Wvova178VR2Wsv5PxShHxCCMNrG2NdiPu7Vtt9dei56ZlQ+IhS0W/8AqY6meiLiGDC5XvhYp5pFiVvGctYCx3Lc7OKknA4lZ8pTSRorqLaJOKMKWUeUQp8demu1c+MLidZhpl1WGKhY3Oy1uPk+a1LGQ5YYMWVZ8PJHt0Z5IjIqnzEDYQfNs2emuDnorkpSh6krJOhsiqrXI6mBMNKLhzZ82Ms+fDriIle5laMHxIpnjjdrbr3AYem9ZZCycUAJ10S7fo2nWRQTvuRc/wDlS3jM+1gwzBMSmJxDHxSkYWNB5vF4rcZJrLJeemHkwdsVLAJWvpJqdMb+bG/prraMrjPOWSmbNVRq3taZ99MHFBkxeUJVZlSCeQHcwlhsPZDPcD1ik7ueuWx+LLaelbbpkFhZm2EjYbeipLI+deT43JE0C3FrjBnD/wDkd/qqCzQy7BFjsVJLKiRyE6DE2DXZjs49hFVV6X6YTTAlnsgxW3i1olMCoq4R4kwCDR+j0y52lYybeljp7K3knRaKAR6cZU2YMFAJvewN72v56WDnjg1NhiI9+8YF2PSDt9db5c+cHcGOdUY21hGCc6dvN6B01e0bpQwrJzGo71RSZwmOEk+IUMGMaqG0VIF7E22k3qlJj47e03xq3IM+8CQ1p0XZYAxNFc/92+qilPjMRuJP9TWSZVFpRT6O4UJ0N0RHtVMWNN5jRRRWQ+mCivL17UAKKKKkBRRRULiBNZE8gfzD/wAaveqIyJ5A/mH/AI1e9fTvyWDsXmfj0f8Ays5/ZOQUmd0nyIfaf4CnOkzuk+RD7T/AVeQyhv7mMV1ckf6c0K4zp+uX+UlRFTGdP1y/ykqHr56Z+64/XLkr/wBKF/VAooorMenQ24RULgSllQmxZQCwv5wDvq1Mm5nYLDosgRpWYXVpFaXeOSqkL0VVEaFiAoZiTsCqWJ9QG01eGHhZ8NFYEFVF9JpYju/y2NbpZEvVWh8vd6K+GrEY5URa1RFoQxzewLMWfDLt36GHnXoAUAVwZU7n0E7DvT6AjytKGWzdYgCu58u4VSVbEwAg2IOMnBBHm30w5NwzLdjYqRstLLIT+T13VrHIuA8LtMzLqj0e5NFcXHAU1k/NyWfEmCPaVbRZ7eKoGwseL1VYGNzbw6TQwLh8O3iXd3Cq7W2C20Fjf00inGzQY9ijSRF5doIKFlZtmxhu9NWJlJT4VwpsSBE9zYkC9t5G6uUFraYs57F040a/b9WC9VUpg+Dfgs0cEGucNh7W86KR/V2+FasRmhhCSRh4LehAB/SQfCpXKeKEV3kcRpewZptWtz63ArfgySpa5KkXDawuD6vGNaL1q5j57tEdPrv13qUZlWERzSL4oCsQApuoHmtW3NwI+MhVtFlaQAqbMCPSPPUnkeL/ANUUMD9c2wj/ADE7QfXT1nCmUVn/AOijg1YAsWVL38/nBrEyH/v+dB9dMT961IFEq5viV1ETgov55ZPyZFiAsjSwNoA6EESBLHznxd9QMkeStE6OIxZbzAxpYnzfdpsd8tnaY8MfWqH/AJVK4eDEnAznGxxCTRbR0FW1rbN19tXVt8q0Sm1Op57Jp0BjWuiX2JMERF9aXv8A6JWY+a0eLaRpidXH90Nolj5rkbQLcVdceNyPIzxyQagLcJLpklrbNy7RuvtrZ3L8sxoJIZHCGQAoW2Am26589MGbmbrxMY54sI0QLaMmxpXubi4I2bPTV2MRWpe0/Im5p7I0S1V2Cl7Ryt9UzKQWZGbeEnOI01E6Rv8ARsbi66IO7ZXRkzN7J+PEyxQvBJExXZISNm4gXsR6CKmc1kRMTjlXRUawWGxQPo13CuTNvBJk7vibFTQrrGJUCQHZ5vWfQKskNqIiKiUoZos1EWI9zXuR303qVXDWlfwROY+a0EjYhcTGJGhfRBuRu9R8++urJmbeBx6yiLDyYZomKh9JtEnaLi5sRs4q6O55lFXfFyEhdOTSFzbZbZvpUytnxjJC8Zlsmky+KoUkA22muVWNYlUxmtrJyYjvRjlRUvf9lomDDgxLsMM0MnI2UVilVZFBcEMAVOieI1K5zZjscU5hbCRR7LIZhHo8fiBbVydzvASnGxyBHMYDAvokqDs3njrrzuzOxU+OkeOAsjaNmJUA2vfeb1DW1hpVDVGjq2fokVGpe41xbqphJHJ+aKy5MISKF8RpMokAW5s1tkhF7WpcxmasWHQ984yJZbbIo1Mpv/mtt/oKasNk2bwI0SoxlBYFU2tcPtAtS3m7mBJKXGISXDIouGKAXP5jiqYjUVaI0zykyrbRz41ER2bCq88GxBXorOdArsAbgMQDxgG16wrEfVNW+RFQKKKKgkmsieQP5h/41e9URkTyF/mH/jV719O/JYOxeZ+PR/8AKzn9k5BSZ3SfIh9p/gKc6TO6T5EPtP8AAVeQyhv7mMV1ckf6c0IyPufpjUSZpZEOiFsoUjZ7QNZfwei/ETdVOzTXmn9mWpmvPiQWK9VVD35e6c1DhNa2IqIiFd/wei/ETdVOzR/B6L8RN1U7NWJRVLCHoO3e055i8CvYu5LGrBlxUwZTcELGCDx+TXVi+508uyTH4thxaS2P5BbGnilrPXGMkGySOJCDrHkm1NhbcrAhgfSDepsmJgoc1ujMuW+c+vonwQH8H4vxE3QnZrow/cwMZumNxS+pwB0WtSJFnLIrBosdikg1gRmfGK4fSvYw62OWS197NZeKnLNfKLxThFxSYkykkrLjlkmJ/wAmiAoAHmVBUtgsTEhL7qTbko59U2J8HRiO5YJH03xc7Ps8YhL7N23RrrTMKUNpDH4rSta/iE24vJpTz4ytMmUiEmkXROF0UXFyp5UjBwIV8R7jYSdo/KorFZfxY2CST6STWNeeUGJ0NliG0h0bR27hvqEhNx0IdPzCpRXcE+B8xvc4aYWlxuJcb7MUIv6tG1e4bueSR7I8fiwBuGkpA6RXD3PMpTTYmZmZ3R0VnDF2WGYWBjUvfzWOzZVhCpsm4ynb49L2+wbE+BCk7lCs5c4ufTJuWsga/HcLXkncmVjdsXiSfSwJ6SL0/ivaixZoOnec1g+vF+EK9/hHH+KxHSvyofuWKqm2MxVrElQ4AP5WtVhVpxf1beyfhSyZoJW6k2v+68PgrzD9ySJ0Da+YaQBtZNl/+2t38II/xM3o8jZ/409ZN+pT2V+FdNLFiZiVurOLjiLwK7Pcfj/EzdCdmvP4OxfiJb+zH2asWiosIegd7TnmLw+Cu/4PRfiJuhOzXn8H4vxM3Vj7NWIRS1n3r0wcssGIkhMSM1kSNtIgbLmRGsPZsfTRYMPQT3rOV+4vAi8J3NTECIsbiUB2kLoAX6teTdzIv5WOxZ/+QWP5WtU9DltYcAmIxDbBErMTvYkbgPOSfNS3m7lfFNlO2JlsksGtXDjR0YQWsoJHlNbafXVrJuKhy7wmK319h2J8G7DdzEx+RjcUt9+iygH8rVsl7nDuLNj8WQd4Lix/pWvPEYnDwyypLi5JS2lGY1QQ4dQV2Om3SQC5JIY7Tam7JWK1kMbhlfTRW018lri919FLJpC3QmK1V2HYnwJP8HovxE3VTs15/B+L8TN1U7NWJRVbCHoO3e055i8Cu/4PxfiZuqnZrz+D8X4iboj7NWLRSwh6B3tOeYvAqbK2bS4J441dnDePdgAbkgW8UDiq2aQO6B9pi9kf3U/16kdESXhIn55nzUu90ScmHOWqqreQUmd0nyIfaf4CnOkzuk+RD7T/AAFRIZQ39zC6uSP9OaEzmn9mWpm9LGQFOoXxmHqYj4VIaJ5T+8b51lf4lN8PwJsJi9F6iNE8p/eN86NE8p/eN86oXJauPKWS0nRlcDxlZQ2iCy6QsSpI2GuDEYhY1LSSlFXazNMVAHpJNYS46NU1jT6Me/TM/i2O43vagOPEZho2Cw2EWV1XDPCyuVDM2pOwHcNtb+CbNiosRNiHkMOlq01caKNO17lVud1daNcXEjEb7iUn/eiQ6ILM7hQLkmQgADzk33UBEZYzCM8sknfBXWSRSEGINbUm6qp0hsvvriHctGgi98tdZBJfVLbYxawUHjY7STTFBMHUMkjMpFwyyllI4wQbV5iMQsYvJKUHG0xUdJNKA4siZld64lpo8RIUkALwlVCu9gumWte9gBamcUrjOXCFxGMZEXY2VBi1LkndZQ1zXVNj40F2n0QW0ATNYF+T5W/0VJBP17eojRPLf3jfOjRPKf3jfOoJJe9acWfo29k/Co7RPKf3jfOtcynRPjPuP32+dASWTT9DH7K/Cui9QmEU6tfGfyRudrfGtuieU/vG+dAS968vUTonlP7xvnRonlP7xvnQEtUVnBkLvuMxtLLGjAq6x6Hjg+YllJ6Lb680Tyn943zoKneXe3HrGt8aA9yfkBY4RFIzToLaImWNgoG4ABR/W9c65mYUYoYgRIHCaAURoEG2+lYLsb03reovudz6pGP+9eDz2d9n+odnr20BxtmYui8YxGJEMhYtEJVI8fygHZTIqm+4MLea1TeCwSQxrHEoVEUKqjcABYCox51DaJlIY7lM1ifyJvW3RPKf3jfOpoCWvXt6iNE8p/eN86NE8p/eN86gEvei9RGieU/vG+deaJ5b+8b50Asd0D7TF7I/up/quM8x9PFtJ8UbyT9701Y9b5n7EL15nlSeVR9reQUmd0nyIfaf4CnOkzuk+RD7T/AVWQyhv7mL3VyR/pzQ7M3/ALOtSVReQJAIFuQPWQKkdevKXrCsr/Epvh+BNhnRWvXryl6wo1y8pesKqXKy7oU7JM8hjiZV0RplQjH0MdO72vvsKXcPk5VIxN0aORhHK8cGsSEgfRjSWTaSdhJtarcyjkDCTsGmRWIt/wC4VBsbi4VgG28YNEmb+DYkuiPc3tI5kUepHYqB6hUISqi73P4y6yr4q3upMaAEnZYrKrkjz+KRs20Z0RrothcNNiZsVKNEIMSzrEG+/NbYib95F7WFT2EzZwURJjjRbqUsJGsqE3KoNKyC/mW1d+AwsEC6MKxxrvsthc8Z4z6TUqQmATM1sKIFXB4ubEQzJZYyMS0cM622GE7r7DdPKFt1ttT+ckRjgRUbFM+lZBGizPIx3ax5I3VV43NrcdSuOw0EyGOZY5Eber2YH8jWWDjiiQIhAVdw072/NiaLhBWmYOFxqzS6TSle+WEuoaDxXA2lxJF4ybgShBGzZ568xGEZMIA6Ml8qEgMhS4MjWYAjaDvv571Y+AwMEJcxaK61y7+PfSc7z4xNvytXJJm7hGkDsoYhtIBp3ZA3KCM5QH8qBCZNFYGdeUvWFea9eUvWFAbK1z+S3qNGvXlL1hWE0y6J8Zdx84oD3CfVp7I+Fbq5sLMugvjL5I+8OKtuvXlL1hQGyitevXlL1hRr15S9YUBspa7oGTIZMBO0qK7JE5TSF9E8YB2XHHvph168pesK5cfgMNPbXpDLo7tNVe199r0CGrI+HSTBQo4DKY0BF9h2ee1QHc9wscUmPSJVRFxNlVQFUfRruAphgyXhUjaNI4FjfykCoFb1gbDWOEyLhImDxRYeNhuZERWH5imcCbjsGcJgcWuKw2seR5G1+lHoyFz9ESzsHDjxQFsTsFqc820kGDgE19YIk0779LRF7+msvBmF1ms1cGsvfT0V0r8d+P01269eUvWFEXAFM6K169eUvWFGvXlL1hQGyitevXlL1hRr15S9YUAo56faIvZH91WPVb55ODPFYg+KNxv96rIrdM/YhevM8qTyqPtbyCkzuk+RD7T/AAFOdJndJ8iH2n+AqshlDf3MXurkj/TmhMZqIDhluBUzqxxDoqIzT+zLUzWR/iU3w/Amwx1Y4h0V4YxxDorOvDVS4u5wZ3wYNlWVHOkQoKasjSY2CnScEEnjFq5B3QIS0iiCbSiALqTh1Kgi4N2mAI9IJpfzvSBMVMIjBrXXSdJMTFCkkjLo3bypSQoFlsqmlLCTyQwRbGVlXVfVahLIb/WyYTUgbD4+mbg7DeiYSS2MjZ3w4jDNiFQpGLkabQ3YcY0ZCAPWRUfhe6Zg5dZq1kbU/WEIll4/GLWY+zeoXIOFwjxYiYSYd8Q0Eo1ceKTFamP7wEgVSVLAE3BsdgNhSzgcmyNhIXWLFGLvdCWQquG8g710TIx9jxd1zTSEQsGful4NIRMyTCJgCG1anYfOQrFl/MCpCfPDDLh457ExybFI0DY+YHxrX9AJqq5IRHhondJljaAWkM0aQXCtcasrpsdv3SRs3imPLGDDZMyZG4IDSwAjau8Hi2g1JCjDk7ukYaZpFWGe8d73SMXUWu48fydu+scH3TMLIxXVSr42iukIrPfzraTdVZZRE0Th1geMudQXVXlV45GOlHfSK3Oip2bfNsrYYAoiR4lhYSQatDMdYbPtGqZyxsBfaKhAuBC+UQEbh0CstWOIdFC1lQGOrHEOitOLjGrbYPJPm9FdFasX9W3sn4UBpydGNSmweSvm9FdOrHEOitGTfqU9lfhXTQGOrHEOijVjiHRWVFAY6scQ6K8KDiHRWdeNQEFNnXhl1hs7rCbSukLOiEbwWA2289r2rfjM4MPGsZJDa62qWNDI8l+Sqgm3GdgHnpTxmElwsOIw2DcvrGcpGcHK7K0lyw1lxGVufKJ2emuMZqnD4jBNiBM8MWG1JMJkskl7+OsJ0ipv6Rs21FSSw8FiBIL6tk22s8eieg11ascQ6KVMyo5RJib64YUyDvYTli9tH6S2sOmE0twbiNha1NlSQeascQ6KNWOIdFZUUBjqxxDoo1Y4h0VlRQFf5/qBiYrckf3VYFIHdA+0xeyP7qf63zP2IXrzPKk8qj7W8gpM7pPkQ+0/wFOdJndJ8iH2n+AqshlDf3MXurkj/TmhJZtYwLh1BDH1C4qV8JryX6v71CZv/Z1qSrK/xKb4fgTYdPhNeS/V/ejwkvJfq/vXNRVKFzoGUV5L9X9698JDkv1f3pCzkz4lhleGBYXdVJDMx0VbzK2kVBb0BtnoqOl7psrQFokhMi2DA3tpDywF0wT6LX/OmMFmDKC8h+p+9e+EV5L9X96SchZ898iQjVLq4lkJbTVbMbXJsdmw+nZUPB3TJmn0DHBGApJWRykjLfxHAkKlQeIrf1UBZxygvJfq0eEV5L9X96r4Z84hpgETDsmgxIWTSkJHnUK17W9BpiydnCkmEXEM0ahwSt20Abeb6Sxvs3VNAT/hFeS/V/eg5QXkP1f3pHzezvlxWHWbW4CPSLeI0jFgASNp0xxcVGDzvlfGSYdpMCFiWNtbrGtJp3uq3e1xbjO+oCjyMpLyX6v70eE15L9X965aKkHV4TXkv1f3rXicogow0X3H7v71qrXP5Leo1AN2BygBEg0X2KNy7N1b/Ca8l+r+9cGE+rT2RW6gOnwmvJfq/vR4TXkv1f3rmooDp8JryX6v70eE15L9X965qKA6fCS8l+r+9HhJeS/V/elKHOeWWKWaCFGiiZwNOUrJLq/LKgIQo2G19/orpXLskscMmGiBSVNMySyatIhxEAFi35W9NTQDJ4SHJfq/vR4SXkv1f3pdzay+cUshZAhikaMlX043I+8j2Fxttu3ipmlAdPhNeS/V/ejwmvJfq/vXNRUA6fCa8l+r+9HhMcl+r+9c1eWoBRz5nDYiIgEeKN4t96rEquM9PtEXsj+6rHrfM/YhevM8qTyqPtbyCkzuk+RD7T/AU50md0nyIfaf4CqyGUN/cxe6uSP9OaHZm/8AZ1qSqPzdhc4ddEKR6WI+ANSXesvJTrns1lf4lN8PwJsMaKy71l4k657NHesvEnXPZqpcTM4M2sTiMeHRykAh0b6Y0S9+QQ223n0fzpXkzIx8eHlVFcu7vo6uSJSATsYsdEgH0G9W33rJxJ1z2aO9peJOuezUJgFRQzVyPMJ5pp4mh04oolUyKXOgCGa8bEC5Nwb3rhx2Y07wTwgxWlZij6+YaIO7TSxDtxm9Pve0vEnXPZr3vaXiTrns1Kgr3FZNx8TIkeHaRBHYsmMJDMRYA61kKgbzsOyp7J2Q5YcFDAq4d3QANrrsgJ2kqFG3afRTH3tLxJ1z2aO9pOJOuezQCfj825dDSm+n8zQYOCDChgeNpmL7PRItc2aOaojxc8neQw8DJGscb6pm0lvpNZHcC+zaTc2p572l4k657NHesvEnXPZpUGAFe1l3rLxJ1z2aO9ZeJOuezQGNa5/Jb1Gt3esvEnXPZrCfDyaJuEtY/fPZoDVhPq09kfCt1a8Hh5DGtgttEb3I/wCNbu9ZeJOuezQGNFZd6y8Sdc9mjvWXiTrns0BjRWXesvEnXPZo71l4k657NAKOV81XcTRwJqlmJ0mGLkVPG3vqkA8b0AgHz12+CpoUihhSGbDJHq2ikOg5I+8Gsykf5SPzph72l4k657NHe0vEnXPZoBdzWyA+Had20EWZwyYeIkxxWFjYkDxmO02AHo85YKy71l4k657NHesvEnXPZoDGisu9ZeJOuezR3rLxJ1z2aAxorLvWXiTrns0d6y8Sdc9mgEvPT7RF7I/uqx6rnPWNhiItK19Ebjf73qFWNW6Z+xC9eZ5UnlUfa3kFJndJ8iH2n+ApzpM7pPkQ+0/wFVkMob+5i91ckf6c0JnNP7MtTVQ2af2VamayP8Sm+H4E2BXhr2vDVS4iZYy5OZ8UkEmM/wCnUM2iMGIlutwBrBpkcd+Ol1c6so6nAOXxF8XIEbxMKAwKs30Q0bqfF+/stf0Uz47MaSTF4iVjA8UxQiOQSsLqLHTVXVWG7YQa7MpZsz4hUWXvQiI6Udo5kKEAgFSsoI2EjZQHJk3LEhnmgllxqSJEH8ePCuAGNgyCFCS2w7CCNu6oLJuemIEM8pxEkjRz6pEkw4RCpawJKxqdO3m0vyqfyJmbiMPi5p9ZFeSJUTZNJosCTdhJISR6AwrTFmHiI1dVnjl1ztK4lgGpjlJuHSEXY2O0Xl2UUJiF7EZ34pcIJe+5FkOK1RXUIyCMyBSb6veFJtt/I0/+FViwwcyTSk30X73ZnJ22ukcYt1RUDlDMKY4WPDQyRhI5I5jJIrNJJIjhySFIAuR5t1Ms2CxEkWiZtS99rQorbPNbWhrH8qgCbkHL0z4ZZMXisdFL4xdRk8BVAJttbDG2y281y5Bz11+NlRMfiJcPGsZRkwqOXZidNXKQbBu27KacVmeCt2JxUl12YyVniOjtBESARqb2Nwn+1GQM3Zo8ZPiptUutjjjWKLSITV326RC777reapQDMh2VlXi17QBWnF/Vt7J+Fbq04v6tvZPwoDDJv1Keyvwrprmyb9TH7K/CumgCiiigCvGr2vGqFAgYXPaTEGeRWliw8LsgMWEMrHQvpO7tcW/yotxbfxSeMzgklxOFgwsqhJo3lefQDEooFggPigkneQd26vBmdPGJY8LiUiw8zMzI+GMkiF/rNVIJVABvs0lax491bZcy9AYdsJIIpMKhjjaSMzIyN5SuodSfWGFSDZmnlyaWTEwTlWkw0uhpqugHVlDoStzZrNY22bPNTJULm5m/3sJGd9ZLM5klk0NAFiAAFW50VAAABJ9dTVAe0UUUAUUUUAgd0D7TF7I/up/pA7oH2mL2R/dT/W+Z+xC9eZ5UnlUfa3kFJndI8iHzeM/wWnOtc2HV7aaq1t2koNums8vFsoiPpiNk3A7RBdCrSoiZNzoEMYQSJs4jJ/vAa6uGw5xOl/09Nng2Lm4+ovyo8Gxc3H1F+Vdliy6rW8XeZkgziJRIrfb1FPhsOcTpf9PRw2HOJ0v+nps8Gxc3H1F+VHg2Lm4+ovypaS2ou8mynPNb7eop8NhzidL/AKejhsOcTpf9PTZ4Ni5uPqL8qPBsXNx9RflS0ltRd4spzzW+3qKfDYc4nS/6ejhsOcTpf9PTZ4Ni5uPqL8qPBsXNx9RflS0ltRd4spzzW+3qKfDYc4nS/wCno4bDnE6X/T02eDYubj6i/KjwbFzcfUX5UtJbUXeLKc81vt6inw2HOJ0v+no4bf6idL/p6bPBsXNx9RflR4Ni5uPqL8qWktqLvFlOea329RT4bf6idL/p6OGw5xOl/wBPTZ4Ni5uPqL8qPBsXNx9RflS0ltRd4spzzW+3qKfDb/UTpf8AT14+eYIIMiWOze//AOFNvg2Lm4+ovyo8Gxc3H1F+VLSW1F3iynPNb7eooxZ4hVCiRLAWG19w/wDr1lw2HOJ0v+nps8Gxc3H1F+VHg2Lm4+ovypaS2ou8WU55rfb1FPhsOcTpf9PRw2HOJ0v+nps8Gxc3H1F+VHg2Lm4+ovypaS2ou8WU55rfb1FPhsOcTpf9PRw2HOJ0v+nps8Gxc3H1F+VHg6Lm4+ovypaS2ou8WU55rfb1FPhsOcTpf9PRw2HOJ0v+nrrbOLDBtE4Vgb2IaONCLmykhmFgfMTvtXbiMoYZDINSpMQJYBI77FLbATt2CqJHlVxMXedlk7oJjent6kPw2HOJ0v8Ap6OGw5xOl/09TONxuHifQMAJ2E2SKwVldgx0mBt9G/RWGOynhogpaAHTAK2SM+UDojfsJsPRt37DZbyuou8qkrPrT/kTD/HqRPDYc4nS/wCno4bDnE6X/T0xYI4eSPWCOMLdl8ZFFirFCNo5QIrnyti8PAVUxIXcMVUINujbZu3kkf14qtaS2ou8osGdTHEb7epC8NhzidL/AKejhsOcTpf9PUimV4NS0rYdQFLAgKjEhY9ZdRYaWzzDb/W2nJmceGnR2XDFdAxgho0UnWvoJvP5m/F6rrSW1F3kWU55rfb1FbL+VBPJG+mrEWWw0r7732xqKtOoR8XAus0oUGrRXP1ViGLAAEtYG6neRvFbsmZwpOQEVrG+26MBZVY3KMQPKA37warHjtiNa1iURteJaVlnwXvfEciq6mJKYt5K0UUVlN4UUUUAUUUUAUUUUAUUUUAUUUUAUUUUAUUUUAUUUUAUUUUAUUUUAUUUUApDMId8d8az6TXa22j4ltLS0d97+n+lSmMzcDiezkGZSL77Ei22/EbWtYi2+pmiqJDaiURDQ6ZiuVFVcRD4/N1ZXRi1tBwwsLHYhW5P3m8nyriy2tvvjj8gNKReQWVLBdWLaW3xrbhv83FstU1RS8bhKJGelMOI5MJgTHFoKw2EkHQFtraRFha++19/nN64MvZu98sraZGipULdgraRGlfRYEXAAuLHftqaoq1Dmq1xi7hs1mXDvCZANYzM7DTYnSTQH1jtYg2bZsuo2bTfLC5p6pJFSQtptCwMo0yNVJpkG2jcG26mCipIIhsiMxl03UCSNY/o49AjRLkk3Zgb6dvyrnyPmucPNrA4YaNiCvjE6KqG0h5xokbtzbdwqfooQqV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38924" name="Picture 12" descr="http://2.bp.blogspot.com/-ERg4vyH45IQ/UQFsOHjIBrI/AAAAAAAAzNA/4ET13xGtYXw/s640/2012+EU+government+debt+projections.jpg"/>
          <p:cNvPicPr>
            <a:picLocks noChangeAspect="1" noChangeArrowheads="1"/>
          </p:cNvPicPr>
          <p:nvPr/>
        </p:nvPicPr>
        <p:blipFill>
          <a:blip r:embed="rId2" cstate="print"/>
          <a:srcRect/>
          <a:stretch>
            <a:fillRect/>
          </a:stretch>
        </p:blipFill>
        <p:spPr bwMode="auto">
          <a:xfrm>
            <a:off x="4738686" y="1571612"/>
            <a:ext cx="4895844" cy="4352926"/>
          </a:xfrm>
          <a:prstGeom prst="rect">
            <a:avLst/>
          </a:prstGeom>
          <a:noFill/>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solidFill>
                  <a:srgbClr val="C00000"/>
                </a:solidFill>
              </a:rPr>
              <a:t>PIIGS</a:t>
            </a:r>
            <a:r>
              <a:rPr lang="zh-TW" altLang="en-US" dirty="0" smtClean="0">
                <a:solidFill>
                  <a:srgbClr val="C00000"/>
                </a:solidFill>
              </a:rPr>
              <a:t> 債期時間表</a:t>
            </a:r>
            <a:r>
              <a:rPr lang="en-US" altLang="zh-TW" dirty="0" smtClean="0">
                <a:solidFill>
                  <a:srgbClr val="C00000"/>
                </a:solidFill>
              </a:rPr>
              <a:t> </a:t>
            </a:r>
            <a:endParaRPr lang="zh-TW" altLang="en-US" dirty="0">
              <a:solidFill>
                <a:srgbClr val="C00000"/>
              </a:solidFill>
            </a:endParaRPr>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32</a:t>
            </a:fld>
            <a:endParaRPr lang="en-US" altLang="zh-TW"/>
          </a:p>
        </p:txBody>
      </p:sp>
      <p:pic>
        <p:nvPicPr>
          <p:cNvPr id="166914" name="Picture 2"/>
          <p:cNvPicPr>
            <a:picLocks noChangeAspect="1" noChangeArrowheads="1"/>
          </p:cNvPicPr>
          <p:nvPr/>
        </p:nvPicPr>
        <p:blipFill>
          <a:blip r:embed="rId2" cstate="print"/>
          <a:srcRect/>
          <a:stretch>
            <a:fillRect/>
          </a:stretch>
        </p:blipFill>
        <p:spPr bwMode="auto">
          <a:xfrm>
            <a:off x="200472" y="1428736"/>
            <a:ext cx="9705528" cy="5138752"/>
          </a:xfrm>
          <a:prstGeom prst="rect">
            <a:avLst/>
          </a:prstGeom>
          <a:noFill/>
          <a:ln w="9525">
            <a:noFill/>
            <a:miter lim="800000"/>
            <a:headEnd/>
            <a:tailEnd/>
          </a:ln>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財政問題為歐洲主權債務危機發生之要因</a:t>
            </a:r>
            <a:endParaRPr lang="zh-TW" altLang="en-US" dirty="0">
              <a:solidFill>
                <a:srgbClr val="C00000"/>
              </a:solidFill>
            </a:endParaRPr>
          </a:p>
        </p:txBody>
      </p:sp>
      <p:sp>
        <p:nvSpPr>
          <p:cNvPr id="3" name="內容版面配置區 2"/>
          <p:cNvSpPr>
            <a:spLocks noGrp="1"/>
          </p:cNvSpPr>
          <p:nvPr>
            <p:ph idx="1"/>
          </p:nvPr>
        </p:nvSpPr>
        <p:spPr/>
        <p:txBody>
          <a:bodyPr/>
          <a:lstStyle/>
          <a:p>
            <a:r>
              <a:rPr lang="zh-TW" altLang="en-US" sz="2800" dirty="0" smtClean="0"/>
              <a:t>問題國家的政府</a:t>
            </a:r>
            <a:r>
              <a:rPr lang="zh-TW" altLang="en-US" sz="2800" dirty="0" smtClean="0">
                <a:solidFill>
                  <a:srgbClr val="C00000"/>
                </a:solidFill>
              </a:rPr>
              <a:t>外債</a:t>
            </a:r>
            <a:r>
              <a:rPr lang="zh-TW" altLang="en-US" sz="2800" dirty="0" smtClean="0"/>
              <a:t>比偏高，各國間也交叉買債。</a:t>
            </a:r>
            <a:endParaRPr lang="en-US" altLang="zh-TW" sz="2800" dirty="0" smtClean="0"/>
          </a:p>
          <a:p>
            <a:r>
              <a:rPr lang="en-US" altLang="zh-TW" sz="2800" dirty="0" smtClean="0"/>
              <a:t>2008 </a:t>
            </a:r>
            <a:r>
              <a:rPr lang="zh-TW" altLang="en-US" sz="2800" dirty="0" smtClean="0"/>
              <a:t>年金融海嘯後，先進國家銀行警覺對南歐曝險偏高</a:t>
            </a:r>
            <a:endParaRPr lang="en-US" altLang="zh-TW" sz="2800" dirty="0" smtClean="0"/>
          </a:p>
          <a:p>
            <a:r>
              <a:rPr lang="zh-TW" altLang="en-US" sz="2800" dirty="0" smtClean="0"/>
              <a:t>債務去槓桿化為主流，演變成去歐洲化現象。</a:t>
            </a:r>
            <a:endParaRPr lang="en-US" altLang="zh-TW" sz="2800" dirty="0" smtClean="0"/>
          </a:p>
          <a:p>
            <a:pPr lvl="1"/>
            <a:r>
              <a:rPr lang="zh-TW" altLang="en-US" sz="2400" dirty="0" smtClean="0"/>
              <a:t>投資者去槓桿化（負債除以盈利大幅降低），加強流動資金，，改善資產負債表的品質。 </a:t>
            </a:r>
          </a:p>
          <a:p>
            <a:pPr lvl="1"/>
            <a:r>
              <a:rPr lang="zh-TW" altLang="en-US" sz="2400" dirty="0" smtClean="0"/>
              <a:t>投資者去槓桿化行動使得危機更加惡化，南歐債券更乏人問津</a:t>
            </a:r>
            <a:endParaRPr lang="en-US" altLang="zh-TW" sz="2400" dirty="0" smtClean="0"/>
          </a:p>
          <a:p>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33</a:t>
            </a:fld>
            <a:endParaRPr lang="en-US" altLang="zh-TW"/>
          </a:p>
        </p:txBody>
      </p:sp>
      <p:pic>
        <p:nvPicPr>
          <p:cNvPr id="151554" name="Picture 2"/>
          <p:cNvPicPr>
            <a:picLocks noChangeAspect="1" noChangeArrowheads="1"/>
          </p:cNvPicPr>
          <p:nvPr/>
        </p:nvPicPr>
        <p:blipFill>
          <a:blip r:embed="rId2" cstate="email"/>
          <a:srcRect/>
          <a:stretch>
            <a:fillRect/>
          </a:stretch>
        </p:blipFill>
        <p:spPr bwMode="auto">
          <a:xfrm>
            <a:off x="632520" y="4381123"/>
            <a:ext cx="9057456" cy="2476877"/>
          </a:xfrm>
          <a:prstGeom prst="rect">
            <a:avLst/>
          </a:prstGeom>
          <a:noFill/>
          <a:ln w="9525">
            <a:noFill/>
            <a:miter lim="800000"/>
            <a:headEnd/>
            <a:tailEnd/>
          </a:ln>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歐盟救經濟</a:t>
            </a:r>
            <a:r>
              <a:rPr lang="en-US" altLang="zh-TW" dirty="0" smtClean="0">
                <a:solidFill>
                  <a:srgbClr val="C00000"/>
                </a:solidFill>
              </a:rPr>
              <a:t>:</a:t>
            </a:r>
            <a:r>
              <a:rPr lang="zh-TW" altLang="en-US" dirty="0" smtClean="0">
                <a:solidFill>
                  <a:srgbClr val="C00000"/>
                </a:solidFill>
              </a:rPr>
              <a:t>撙節支出</a:t>
            </a:r>
            <a:r>
              <a:rPr lang="en-US" altLang="zh-TW" dirty="0" smtClean="0">
                <a:solidFill>
                  <a:srgbClr val="C00000"/>
                </a:solidFill>
              </a:rPr>
              <a:t/>
            </a:r>
            <a:br>
              <a:rPr lang="en-US" altLang="zh-TW" dirty="0" smtClean="0">
                <a:solidFill>
                  <a:srgbClr val="C00000"/>
                </a:solidFill>
              </a:rPr>
            </a:br>
            <a:endParaRPr lang="zh-TW" altLang="en-US" dirty="0">
              <a:solidFill>
                <a:srgbClr val="C00000"/>
              </a:solidFill>
            </a:endParaRPr>
          </a:p>
        </p:txBody>
      </p:sp>
      <p:sp>
        <p:nvSpPr>
          <p:cNvPr id="3" name="內容版面配置區 2"/>
          <p:cNvSpPr>
            <a:spLocks noGrp="1"/>
          </p:cNvSpPr>
          <p:nvPr>
            <p:ph idx="1"/>
          </p:nvPr>
        </p:nvSpPr>
        <p:spPr>
          <a:xfrm>
            <a:off x="344488" y="1357298"/>
            <a:ext cx="7037404" cy="4808552"/>
          </a:xfrm>
        </p:spPr>
        <p:txBody>
          <a:bodyPr/>
          <a:lstStyle/>
          <a:p>
            <a:r>
              <a:rPr lang="zh-TW" altLang="en-US" sz="2800" dirty="0" smtClean="0">
                <a:solidFill>
                  <a:srgbClr val="C00000"/>
                </a:solidFill>
              </a:rPr>
              <a:t>歐盟領導人：德法領袖</a:t>
            </a:r>
            <a:endParaRPr lang="en-US" altLang="zh-TW" sz="2800" dirty="0" smtClean="0">
              <a:solidFill>
                <a:srgbClr val="C00000"/>
              </a:solidFill>
            </a:endParaRPr>
          </a:p>
          <a:p>
            <a:r>
              <a:rPr lang="zh-TW" altLang="en-US" sz="2800" dirty="0" smtClean="0"/>
              <a:t>鐵娘子梅克爾：德國記取通膨教訓，不用美國那一套，而是要治本</a:t>
            </a:r>
            <a:endParaRPr lang="en-US" altLang="zh-TW" sz="2800" dirty="0" smtClean="0"/>
          </a:p>
          <a:p>
            <a:r>
              <a:rPr lang="zh-TW" altLang="en-US" sz="2800" dirty="0" smtClean="0"/>
              <a:t>梅克爾早於歐元區債信危機浮現之時，就一直不斷重申政治改革，藉以提高財政紀律與加強經濟競爭力。</a:t>
            </a:r>
            <a:endParaRPr lang="en-US" altLang="zh-TW" sz="2800" dirty="0" smtClean="0"/>
          </a:p>
          <a:p>
            <a:r>
              <a:rPr lang="zh-TW" altLang="en-US" sz="2800" dirty="0" smtClean="0"/>
              <a:t>前法國總統薩克齊強力支持歐盟國家的改革。兩人形成「梅克齊」</a:t>
            </a:r>
            <a:r>
              <a:rPr lang="en-US" altLang="zh-TW" sz="2800" dirty="0" smtClean="0"/>
              <a:t>(</a:t>
            </a:r>
            <a:r>
              <a:rPr lang="en-US" altLang="zh-TW" sz="2800" dirty="0" err="1" smtClean="0"/>
              <a:t>Merkozy</a:t>
            </a:r>
            <a:r>
              <a:rPr lang="en-US" altLang="zh-TW" sz="2800" dirty="0" smtClean="0"/>
              <a:t>)</a:t>
            </a:r>
            <a:r>
              <a:rPr lang="zh-TW" altLang="en-US" sz="2800" dirty="0" smtClean="0"/>
              <a:t>連線</a:t>
            </a:r>
            <a:endParaRPr lang="en-US" altLang="zh-TW" sz="2800" dirty="0" smtClean="0"/>
          </a:p>
          <a:p>
            <a:r>
              <a:rPr lang="zh-TW" altLang="en-US" sz="2800" dirty="0" smtClean="0"/>
              <a:t>法國總統選舉</a:t>
            </a:r>
            <a:r>
              <a:rPr lang="en-US" altLang="zh-TW" sz="2800" dirty="0" smtClean="0"/>
              <a:t>2012/5</a:t>
            </a:r>
            <a:r>
              <a:rPr lang="zh-TW" altLang="en-US" sz="2800" dirty="0" smtClean="0"/>
              <a:t>變天，奧蘭德當選</a:t>
            </a:r>
            <a:endParaRPr lang="en-US" altLang="zh-TW" sz="2800" dirty="0" smtClean="0"/>
          </a:p>
          <a:p>
            <a:r>
              <a:rPr lang="zh-TW" altLang="en-US" sz="2800" dirty="0" smtClean="0"/>
              <a:t>現在是梅蘭德</a:t>
            </a:r>
            <a:r>
              <a:rPr lang="en-US" altLang="zh-TW" sz="2800" dirty="0" smtClean="0"/>
              <a:t>(</a:t>
            </a:r>
            <a:r>
              <a:rPr lang="en-US" altLang="zh-TW" sz="2800" dirty="0" err="1" smtClean="0"/>
              <a:t>Merkande</a:t>
            </a:r>
            <a:r>
              <a:rPr lang="en-US" altLang="zh-TW" sz="2800" dirty="0" smtClean="0"/>
              <a:t>)</a:t>
            </a:r>
            <a:r>
              <a:rPr lang="zh-TW" altLang="en-US" sz="2800" dirty="0" smtClean="0"/>
              <a:t>或法琪拉</a:t>
            </a:r>
            <a:r>
              <a:rPr lang="en-US" altLang="zh-TW" sz="2800" dirty="0" smtClean="0"/>
              <a:t>(</a:t>
            </a:r>
            <a:r>
              <a:rPr lang="en-US" altLang="zh-TW" sz="2800" dirty="0" err="1" smtClean="0"/>
              <a:t>Frangela</a:t>
            </a:r>
            <a:r>
              <a:rPr lang="en-US" altLang="zh-TW" sz="2800" dirty="0" smtClean="0"/>
              <a:t>)</a:t>
            </a:r>
            <a:r>
              <a:rPr lang="zh-TW" altLang="en-US" sz="2800" dirty="0" smtClean="0"/>
              <a:t>連線</a:t>
            </a:r>
            <a:endParaRPr lang="en-US" altLang="zh-TW" sz="2800" dirty="0" smtClean="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34</a:t>
            </a:fld>
            <a:endParaRPr lang="en-US" altLang="zh-TW"/>
          </a:p>
        </p:txBody>
      </p:sp>
      <p:pic>
        <p:nvPicPr>
          <p:cNvPr id="41992" name="Picture 8" descr="http://t0.gstatic.com/images?q=tbn:ANd9GcQw9U3AKKbjBVnzcSIGhj1LLGRJHPduixmaXrK2oU7hP2Z8fsvdLg"/>
          <p:cNvPicPr>
            <a:picLocks noChangeAspect="1" noChangeArrowheads="1"/>
          </p:cNvPicPr>
          <p:nvPr/>
        </p:nvPicPr>
        <p:blipFill>
          <a:blip r:embed="rId2" cstate="print"/>
          <a:srcRect/>
          <a:stretch>
            <a:fillRect/>
          </a:stretch>
        </p:blipFill>
        <p:spPr bwMode="auto">
          <a:xfrm>
            <a:off x="7667644" y="0"/>
            <a:ext cx="2238356" cy="1695451"/>
          </a:xfrm>
          <a:prstGeom prst="rect">
            <a:avLst/>
          </a:prstGeom>
          <a:noFill/>
        </p:spPr>
      </p:pic>
      <p:pic>
        <p:nvPicPr>
          <p:cNvPr id="41994" name="Picture 10" descr="http://t0.gstatic.com/images?q=tbn:ANd9GcSDBM3TZ75DFRt_ovzXo1W-ZL9pCtHnGnH8MGP0CVI83cGP7T4g"/>
          <p:cNvPicPr>
            <a:picLocks noChangeAspect="1" noChangeArrowheads="1"/>
          </p:cNvPicPr>
          <p:nvPr/>
        </p:nvPicPr>
        <p:blipFill>
          <a:blip r:embed="rId3" cstate="email"/>
          <a:srcRect/>
          <a:stretch>
            <a:fillRect/>
          </a:stretch>
        </p:blipFill>
        <p:spPr bwMode="auto">
          <a:xfrm>
            <a:off x="7905328" y="1772816"/>
            <a:ext cx="1714512" cy="1714512"/>
          </a:xfrm>
          <a:prstGeom prst="rect">
            <a:avLst/>
          </a:prstGeom>
          <a:noFill/>
        </p:spPr>
      </p:pic>
      <p:sp>
        <p:nvSpPr>
          <p:cNvPr id="41996" name="AutoShape 12" descr="data:image/jpeg;base64,/9j/4AAQSkZJRgABAQAAAQABAAD/2wCEAAkGBhQSERUUEhQWFRUVGBcYFxUYFxgXFxQXFBcXFxUaFRYXHCYeFxkjHBQVHy8gJCcqLCwsFR4xNTAqNSYrLCkBCQoKDgwOGg8PGikcHRwpKSwsLCwpKSwpLCkpKSkpKSwpLCkpLCkpLCkpLCksKSwsKSwsLCwpLCwpKSwpLCksLP/AABEIAMIBAwMBIgACEQEDEQH/xAAcAAEAAQUBAQAAAAAAAAAAAAAABgIDBAUHAQj/xABAEAABAwEFBQUGAwYGAwEAAAABAAIRAwQFEiExBkFRYXEHIoGRsRMyocHR8EJS4RQjM2KS8SRygqKyswhzwhb/xAAaAQEAAwEBAQAAAAAAAAAAAAAAAQIEBQMG/8QAIxEAAgIBBAIDAQEAAAAAAAAAAAECEQMEEiExMkETIlFhcf/aAAwDAQACEQMRAD8A7eiIpKhERAEREARFqLzv4MOGn3nbzub+qpOcYK2XjBydI2lSqGiSQAtdX2gptyEuPL9VFr1vsNBNR0xrnAHXh0GaiVt2qNQlrfdjWcLY45ZuHMx03Lnz1jfETbDSLuRP7ZtgWmB7NvJxk+QVuhtPUcfeZ/T9dFy119AZEufyZ3G+epHMq5SZj79NuBrRJeXfAGRzzXmsuR82e3xQXo6+zaMNgVDHhkfFbGxXtTq5NcJ4Tr0XFbPaqjqb3Nrio1rowtDjig97CXEGBIz01Vd2XvWstWm984cnDm2YmN29aMeSV8mfLijXB3RFrm7QWeAfaszExKMv+gTAfPQFbXOK7ZjUW+kbFFap2pp0cFdUpp9ENUERFJAREQBERAEREAREQBERAEREAREQBERAEREARFH9p789m0sae9Gcbp0HU+ipOagrZeEXJ0i1f20Gfs6R5OcPQc1Db1v9tFpJOnDVx3BvE81Zt14NYHEu0EuOvlzJ+Q4qIS+01M5AA7o/KCYHjz6riZMryyt9HYxYVBFq8b0c8e0q6SfZ057s8Xfmj4rBtLnkCZmA53MnQdACMua2V7XWH18IP7ukGt6mBi8cyt7XulpdI3tH6+io5qNGlY2Qao54dqco8Tlu4TK3FstFY0WAkkEkxpnDQOmpW1ZcgMmPsZDwzJ8VuWXU00qYjMfU/onzN0T8PBpLgxsYS1sE03ECMj3jl/tW4rXcHtmPwEcY7oLY6HGtpd1gDQBwBHmT9Vm+wECN36/VekJs8Z40QW565x+zqZGfjycdDlocjxCn12XcAAQTHOcvDcobtXdrmP8AaU8t/D9Cs/ZLbBrneyqHC8QIOjuk+mqunbKOFLgm77TukiPvLism7b/LXYahlv5uH6LW2iljEt8lpn2gtdnvynd1XpDI4vgzTxqSOnAr1R3ZS9S8GmTppxHJSJdOE1NWjnSjtdBERXKhERAEREAREQBERAEREAREQBERAEREBj3hbBSpvqO0YCfJcgvi/C95E950vceGLJvw9VKO1m//AGVFlFp71Q4iP5W+7PIu/wCK5XXt+E694tLnH/TDR81zdXK3tOjpIcbmVW+1Fz2tPu++ROu5k+Oa2VitrWvqxoCxo5NaY9PVQ91sJqO4mI6N0W4sgku55eJOXlksU47Y0dOH2ZuxTL895kn5lX33lgAa4bsvmPPPxVi7LX3S0jvRhHTes+97pxUweA+GXpqs9Nm2lRl2F4dTBHJXLNWh4B0PrP8AZYOz5JoMnUEg9Qf1WzpWWXA6KyiVfCNm1uY++iy7NorFPRZNBq1xjyYJs198WTGwtPhyXK9qrqe1+JkgtzkesrsNpYoVtbZIYXDcZ+oRXGQ8oUYOyHaG4RSrkkjedcue9S60uZaBNNwx7wYz681xS01RiluU/cFbW6toajYwuIc2IM5OA3H74K84PtGZSXTOq3Ra30arXFrhh1BGrd8HQxK6fQrB7Q5pkESPFcRp7SPewE5tynLvNPCfvVTjs82jDwaLjn7zM/MDlvXtpslPaZdRDi0TlERdExBERAEREAREQBERAEREAREQBERAERU1HwCTuE+SEnB+1C9Q+8KmeTMLOmAZ/ElQCtbiahPH9fqr2097GpaKr5kve4+BcStYwy6enxXO2W3J+zpwlSUUZNCXVRGp0U92fuV1QGREiDOg4kfJQ7Z6ialpawcZ6ALr9iqBjY4LPm7SN+HptFNkuCnTz1dxO7os02QRGqjl5bbim6BSc4D8QOSyLu2yo1TDu4efxzVUkvRZyk32bex3MxkxkCZjmeC2DaTRuWEba1zCWkERMjksgVBl0V1tRSW59mWCIVJqQtFe20dKh7zhPAH57lGn9oDqhhjWjPIkzPHJW3P0eez9J7UqytDtLSmk7flmOP3xS7r5D2jH3XHkQPMrPrUhUYRxC8m7PVR2nELwsuF0jQ5+Wo6rBa+Mx5c1J76svsqz2HIGSBuneFHrTZYOWh+wtWOVqjn5Y7XwZ9k2gdSkEy1w8xoQYW+2d2p9lXY9kANdi1mR+LhzUJrD92Op+SoslYtOW7MfMK7xJ/Zdnkpvpn2VZq4exr25hwDh0IkequKG9kt6mvdlLEZNMup+Dc2f7XDyUyW1O0Y2qYREUlQiIgCIiAIiIAiIgCIiAIiIAqK9PE0jiCPMQq0QHxrfbS2vUB/C5wjoSFjWVxLtVOu2rZk2a3ueBFOv+8aeZPfHgT8VBrGNTwXi1UTTF82THs+pg2sn+R3qAp/VbLsMwDChfZrQ71R3ER8QptbqEAu3gE9Tuy4rmZvI7WnX0Me03dZxk4YnHRoEuPRo065KKXns1Ua+aLA1vN+fjEj4lbanclptbXjG6kIEEmDVfMkGM2UwJAEc962GzuyDaAcbS5rn4cNMNIDh3i7ESzKczrOvQJGNK7Ep/bbV/wBLGylR3epPIz3cOnFSq3UTgkGCAQtVY7sDaoeBmJ728zpMZTHBbV8wV5rlM9Zdo5Xe92VKlVwBgznlkP7byr91ULLQP76v3hr3CW7t4AMd4Zjip6LAzFm0HPeMnZyJ49Crd63JZrRWFWrTqYssQaBhqRlBI0y4L0hJNVJnnkTXMFbMSleDXNhmEz7r2nE1xGcTq10bittdFoLm94QQVgW7Z4VKxrU5pkxIENBw+73RvHHVbSwNMSRB36Z9M1SknwXfKshvaFdveFUDI5O6jQqCUGudU9mxpe52TWgFzidYAGZK7DtDSa6kQ7NafZS6m0g6o1vfeYDiMw0btMtTK9YSSMuTG5tUcyva5a9m7tek+liktxCMXGDyyWos7sxyXVe0myn9kD3OLiKrIG4SHAwPALllCn3gtuOW6LZgy49k9vZ3nsAruFGuw+7ilvUZOHxautrmPYjYSyg8n8cOHjLHDzpg+K6cveHiZJ9sIiK5QIiIAiIgCIiAIiIAiIgCIiAIiICC9sGzLrZYQKbWl9N4diJAwMg48zuyGXJfOdooAOwN0GvNfUu29lfVs4osJHtXta4j8up9F83W+63tc97mFoLsuA/KOsBeGXjk04XfBJ+z50TO8Zea6K2ztIGUrluytpwObJ3kfALpljtUrmS8uTtRvZwXrTRaR3myrFKgNGtAHxWYTKqaAPqo22FOlRj+zAIAVxzMirdIkn703LLBHFWikJOjBDeIVeOF7U1ndv8AqqhCoWuzwNnUqtxAVJfAWNUqKWQlZhXqZEcTHmrlixU+4WwMh98l5UpSWk6AyswnEGkDPLwCUFV8kW7SyP2EN41GfDEfkuX3fZZfmuh9pFql1GiNDjefCGj/AOlHtm7rNW1MYB7xYP6jmtEZNRr9MOfmd/h3rs+ur2NkaDvz8HAO9XFShUUaQa0NGgy8lWujFUqOU3bCIisQEREAREQBERAEREAREQBERAEREBRUpgxO7NQbbvZmmLrrZd5s1Z/myCni022VkNSw2hjcy6k6B4SoatFoumfP+ytmbWpuGjmOJBHICPNTu7a3dC5tsNezLNXqMrnCHjDiOjXNO/4jyXQaFRpBwGRO7RcjLFxkfRYJKUESCgVavGocMN1OSxbHauKyvbN1K8r4ovtqVmktFqtntYa2mae6cQP9QkDyXgvutjweyJPXLzW9p1AVdphgOKQBvzCJWTKX8NVd1jtBql1Wp3PyBoA6TqepW1a2Mj4K6KzfwkHoZVmrWBV+EefLZ65WYlGEuCrLYCqT0WqlIkZZFe06mEOLy1rACSZgDiSStftDeLqNB1RkYmxE9Vy6+du61r/duaGMBzY0+8R+YnUctF6wxuXJ4TyqCpmXtNfItNqdUblSY3AzdLWySfEkqQdmlmL7fZx/NjP+lrneWQUCoVMcCIBMRxXWOxmw4rW6ruYwgeMD5r2jH7JHPyStNnZwiIuiYQiIgCIiAIiIAiIgCIiAIiIAiIgCIiALxzZEHevUQHzr2o9nZsxrV2zgNWQP5amY8nSPLitb2YW3KtTJ0LXAeYPyX0RtNcTbXZqlF494ZcnDNvxAXzFddQ2K3ODshidTfyzgHzAWbNG4tG7SzqaZ1qlSWqvWrUp5MBc4mGt4knL4LJs1tWWyoHOxRmMvquR7O9/hDLwsF5VPec1o4MdkOuESVi0tm7WRHtGwevoV0p1IOGitC7pMnVe6k/SEZxXZELDsJWyLq7xzaQzhvzPwUgsuz1SlBbXqVI/A+CCN+F2RB6rc0aBA3q4+VLdrk8ZZG2WrK8Fs88+R3yvK7sljv7riZyd6hWLXaoHReV+hXNli8aYqtc06b/Bcdq2YU6z85GIwR4xC7RYLJjYcX4wfIiFym97oLbX7Cg1zyThaIzJ6LRibtpGLPVJsxrqsbqlRrGiXOyAH3zC+kdg9lf2Kzhp/iPzfy5eCjfZr2Y/spbaLRBqxk0ZhhPE8R6yulBbsWOvszl5J3wgiIvc8giIgCIiAIiIAiIgCIiAIiIAiIgCIiAIiIAoLtL2UWa113VSC32hl2EwQ7QuG4zlI458lOkUNJ9kptdHCr4uird1U0X4nU9aVYjKozgToHt0I6FZF33q0mAdPNdotNmbUaWvaHNOoIkHwK4Ntnsu6xW13sSRTdDmjWA7d4Z+S52fBte5HY0urclsl2TazVwRqslrxxC5oy/a1LdI5fReu27I1BHKFnTZrkov2dPbVA3rEt1ua0ZkLnX/7eo7JgMq3UtNar77iBwH1UtspUU7NveW1Ax4G55z4rMsLTW1mPVay6tncRkjqVMLNZgwQB/dUqiXKy9ZmRA4fJQHtK2frPcytZ2kkNcHhp72uRHHKQuh4IjkPVRLai8WsLy53uMEMDoJe94wZfiAieUSvbC6kY9S04nKrhvW1sqtFCtWYZE4XuAABzLhMQvqLYTaI2uygvM1GEsfzjR0cx6FcBstMOc+oGhpqOkgZAcvviVKNl78dYqgqNM/nbue3eD68l1U7RyX3wd5RRKw9p9jfGJzqZiYc0+rZW6se0tmq/wAOvTdyxAHyOakGzReB0r1AEREAREQBERAEREAREQBERAEREARWrRamU24nua1o3uIA8yo1ePaVY6WQeah4ME/EwEBKkXK7z7bI/hUmj/M4u+AhQm+e1a3WiQ2qaTP5AG+RGfxQHf7wvejQaXVqrKYAmXOA9Vw+99v2Xla6uBsU6QApk+89oJlzuEkyBuBXN74vJ7pxOc8nVziS4/RXthyf2nkWOB8wvLMrgzRpm1kRNatNaq0PAOk+C3dagViiygnPxXLZ3GY1hozugKQ3bYcRED6LCsdASMlKrDSgcz8FVlaL9Gz4fD1WdTomFbosWTiUFWYV52oU6TqjjAaCZ/sua7QXsXE0gWmS19R7TIcQ3uNBgZNxEnn0Un2r2iwtLw3HTBcxhDh36wBnKZLWwJPHLLJczc9zpc4kuJk55mdVs0+P2znanIujYCuW6Ejz4cFTUt5gkndHmQtfVeRr9/VWnv7oM6u06CfWFuOebdts5jmr1G9YgA5+hUdFfyz8VSLSZ1+yhYn137WvZGCo9p5OIGXRSSwdp9pZkageP5wD8cj8VyFtqM7/AL6LPZbyYB++SWQdxu/tYB/i0gebHR/td9VJbr23slfJtUNd+V/cMnrkvnCleLhp9lZNO8ARpnz18D9+CmxZ9Rhy9XzZdO2dqsxmlVcAM8JJc08i05Ltuw22jLwol0BtVkB7Oujm8jCkiyTIiISEREAREQBEXjjAQFq12xlJjqlRwYxolznGABzK5ftF20gS2yNEbqj9Tzazd4+ShXaj2hm2Wg0qTv8ADUjAA0qOH4zxE6cuqgNW1EnNASa99sqtodNSo5x5kwOg0HgtPWvNzsgYWsL1kWdw368FAMsGBJzHqsepXnPcEfWnmrVQz/dSDCtT5Uj2Dod9x4ggeEFR6vTzhS7Yg9xroAwPgxMkE6nPg6MuCz539Ga9KvuidWWzh7c/1CuU7kzzIO+CFl2ayYTksw0zGi5j7O16MWy3UAZkLZ06Ibp8VZoUjPJZopyhVlNJYN7XgGggyGgd58GMvwh0Ri5a8JOSzatRrfecGgAk5jQankOegXLtrdrA9zqNBzhRDiQC4kFxmXQfdmTA3DdJK9ceNyZkzZVBGnvy8PbViWtDWDJoEaDiRqefyAWHhhWPaEHPl4deCqqGNTA4krpxjRyZStisrNqd/DH+Y+gWNVvDOGiTxSixxzcc/grFSt6oAXrj+miEKAVNH1K9B++iGfl9/BUk/fqpIMqhUyg6H4HcqA6Dkf1VuY817U1yQozJNb766Lc7GbVOsVsZUBOGYe38zHHPLpn4KLVHwqhUkcwJ8lZFbPsijVDmhzTIcAQeIIkFVqA9i20X7TdrWOMvs5NM8cOrD5GP9Knyg9lyEREAREQBQvtcv42W7amAw+sRSaeGOcZ/pDvNTRcd/wDIi3RTstLiaj/INaP+RQh9HEgZKApHom5QR0VMOeaotDpIhVAqsNj6qQGVDHeGaunRUHWVdp5gfeSElltOSPFSrYqz4m1QBm0zMmTPwAEHzUdpU5Kk2z732cF4pgtqEYnZy0NmchruzWTM7bRt06pKVHV7JZ8hxhZRoiFj0KxDQS0wYAcO810iRhI1MZ9J4KqrX/ldkC7Q5BuZJnRY9r/DofIn7Kg0K3Xt7GAkuADcuJk6CBqTw1KwalrNVpFHOR7wPcaToccd6ODQeEjUaTa6/m2NuIYXWmoO73YayBhxBv4RkBOZMCSQMpjG3RWc6V9I0u3G0zsHsMscl2gxU2nQPOgdwaNBBMmIgjfjx3+HBKtdziXOMkkkkzJJzJPNeO+PD9dy6UIbUcjJk3uzwcN335rBttkjvAkt+I/RZczojqgbzJ0GszyVyiMSy0oHVZWLI/evRU06ZjOOnBVVDlHihBbGZVappt+n38FcACBlLxoPvivKbe9n9yvZzJ+81TTOZP3khU9cFS4+norlUZ/e9Wych98/mpKlDxkrZMQVcG9U1G5KSDpHYTtB7C3mgT3LU0gcqlOXN+GMeIX0Qvje6LxdQr0qrfepPbUB/wAhBjxgr7Es1cPY17dHAOHRwkeqg9UXEREJCIiALg3/AJDn/FWf/wBJ/wCwoiFZdHKDojtPFEQhinqFkVV4igkoJ9VcZ9fkiIGbCxDPwHouibOMH7O3Ia/NeoudqPI62k8TIojCSW90h0gjIgxEgjQwT5rMuv8AeP7/AH/83e4cUReRqgjeHcuNbYPJtteSTDoE5wA1sDovEXrpfNmbW+BoZ97p9FdAyXiLonIR5TOR6/RYtL+IfvciIWLzyqa5z8vREQg93DqUJyPQ+hXiIVZSwr2nqev1RFKILlYZeStn5j0KIhBQRn5puRFJDLLtR9719f7Jn/A2X/0Uf+tqIheJtURFBcIiI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99330" name="Picture 2" descr="http://us.123rf.com/400wm/400/400/koya79/koya791211/koya79121100062/16592698-euro-notes-with-tighten-belt--european-financial-crisis-3d-concept.jpg"/>
          <p:cNvPicPr>
            <a:picLocks noChangeAspect="1" noChangeArrowheads="1"/>
          </p:cNvPicPr>
          <p:nvPr/>
        </p:nvPicPr>
        <p:blipFill>
          <a:blip r:embed="rId4" cstate="email"/>
          <a:srcRect/>
          <a:stretch>
            <a:fillRect/>
          </a:stretch>
        </p:blipFill>
        <p:spPr bwMode="auto">
          <a:xfrm>
            <a:off x="6024570" y="785794"/>
            <a:ext cx="1152128" cy="1152128"/>
          </a:xfrm>
          <a:prstGeom prst="rect">
            <a:avLst/>
          </a:prstGeom>
          <a:noFill/>
        </p:spPr>
      </p:pic>
      <p:pic>
        <p:nvPicPr>
          <p:cNvPr id="10" name="Picture 2" descr="http://www.zerohedge.com/sites/default/files/images/user5/imageroot/2012/05/Holande%20Prez_0.jpg"/>
          <p:cNvPicPr>
            <a:picLocks noChangeAspect="1" noChangeArrowheads="1"/>
          </p:cNvPicPr>
          <p:nvPr/>
        </p:nvPicPr>
        <p:blipFill>
          <a:blip r:embed="rId5" cstate="email"/>
          <a:srcRect/>
          <a:stretch>
            <a:fillRect/>
          </a:stretch>
        </p:blipFill>
        <p:spPr bwMode="auto">
          <a:xfrm>
            <a:off x="7453330" y="5143512"/>
            <a:ext cx="2216696" cy="1524001"/>
          </a:xfrm>
          <a:prstGeom prst="rect">
            <a:avLst/>
          </a:prstGeom>
          <a:noFill/>
        </p:spPr>
      </p:pic>
      <p:sp>
        <p:nvSpPr>
          <p:cNvPr id="186372" name="AutoShape 4" descr="data:image/jpeg;base64,/9j/4AAQSkZJRgABAQAAAQABAAD/2wCEAAkGBhQSERUUEhQWFRUVGBcYFxUYFxgXFxQXFBcXFxUaFRYXHCYeFxkjHBQVHy8gJCcqLCwsFR4xNTAqNSYrLCkBCQoKDgwOGg8PGikcHRwpKSwsLCwpKSwpLCkpKSkpKSwpLCkpLCkpLCkpLCksKSwsKSwsLCwpLCwpKSwpLCksLP/AABEIAMIBAwMBIgACEQEDEQH/xAAcAAEAAQUBAQAAAAAAAAAAAAAABgIDBAUHAQj/xABAEAABAwEFBQUGAwYGAwEAAAABAAIRAwQFEiExBkFRYXEHIoGRsRMyocHR8EJS4RQjM2KS8SRygqKyswhzwhb/xAAaAQEAAwEBAQAAAAAAAAAAAAAAAQIEBQMG/8QAIxEAAgIBBAIDAQEAAAAAAAAAAAECEQMEEiExMkETIlFhcf/aAAwDAQACEQMRAD8A7eiIpKhERAEREARFqLzv4MOGn3nbzub+qpOcYK2XjBydI2lSqGiSQAtdX2gptyEuPL9VFr1vsNBNR0xrnAHXh0GaiVt2qNQlrfdjWcLY45ZuHMx03Lnz1jfETbDSLuRP7ZtgWmB7NvJxk+QVuhtPUcfeZ/T9dFy119AZEufyZ3G+epHMq5SZj79NuBrRJeXfAGRzzXmsuR82e3xQXo6+zaMNgVDHhkfFbGxXtTq5NcJ4Tr0XFbPaqjqb3Nrio1rowtDjig97CXEGBIz01Vd2XvWstWm984cnDm2YmN29aMeSV8mfLijXB3RFrm7QWeAfaszExKMv+gTAfPQFbXOK7ZjUW+kbFFap2pp0cFdUpp9ENUERFJAREQBERAEREAREQBERAEREAREQBERAEREARFH9p789m0sae9Gcbp0HU+ipOagrZeEXJ0i1f20Gfs6R5OcPQc1Db1v9tFpJOnDVx3BvE81Zt14NYHEu0EuOvlzJ+Q4qIS+01M5AA7o/KCYHjz6riZMryyt9HYxYVBFq8b0c8e0q6SfZ057s8Xfmj4rBtLnkCZmA53MnQdACMua2V7XWH18IP7ukGt6mBi8cyt7XulpdI3tH6+io5qNGlY2Qao54dqco8Tlu4TK3FstFY0WAkkEkxpnDQOmpW1ZcgMmPsZDwzJ8VuWXU00qYjMfU/onzN0T8PBpLgxsYS1sE03ECMj3jl/tW4rXcHtmPwEcY7oLY6HGtpd1gDQBwBHmT9Vm+wECN36/VekJs8Z40QW565x+zqZGfjycdDlocjxCn12XcAAQTHOcvDcobtXdrmP8AaU8t/D9Cs/ZLbBrneyqHC8QIOjuk+mqunbKOFLgm77TukiPvLism7b/LXYahlv5uH6LW2iljEt8lpn2gtdnvynd1XpDI4vgzTxqSOnAr1R3ZS9S8GmTppxHJSJdOE1NWjnSjtdBERXKhERAEREAREQBERAEREAREQBERAEREBj3hbBSpvqO0YCfJcgvi/C95E950vceGLJvw9VKO1m//AGVFlFp71Q4iP5W+7PIu/wCK5XXt+E694tLnH/TDR81zdXK3tOjpIcbmVW+1Fz2tPu++ROu5k+Oa2VitrWvqxoCxo5NaY9PVQ91sJqO4mI6N0W4sgku55eJOXlksU47Y0dOH2ZuxTL895kn5lX33lgAa4bsvmPPPxVi7LX3S0jvRhHTes+97pxUweA+GXpqs9Nm2lRl2F4dTBHJXLNWh4B0PrP8AZYOz5JoMnUEg9Qf1WzpWWXA6KyiVfCNm1uY++iy7NorFPRZNBq1xjyYJs198WTGwtPhyXK9qrqe1+JkgtzkesrsNpYoVtbZIYXDcZ+oRXGQ8oUYOyHaG4RSrkkjedcue9S60uZaBNNwx7wYz681xS01RiluU/cFbW6toajYwuIc2IM5OA3H74K84PtGZSXTOq3Ra30arXFrhh1BGrd8HQxK6fQrB7Q5pkESPFcRp7SPewE5tynLvNPCfvVTjs82jDwaLjn7zM/MDlvXtpslPaZdRDi0TlERdExBERAEREAREQBERAEREAREQBERAERU1HwCTuE+SEnB+1C9Q+8KmeTMLOmAZ/ElQCtbiahPH9fqr2097GpaKr5kve4+BcStYwy6enxXO2W3J+zpwlSUUZNCXVRGp0U92fuV1QGREiDOg4kfJQ7Z6ialpawcZ6ALr9iqBjY4LPm7SN+HptFNkuCnTz1dxO7os02QRGqjl5bbim6BSc4D8QOSyLu2yo1TDu4efxzVUkvRZyk32bex3MxkxkCZjmeC2DaTRuWEba1zCWkERMjksgVBl0V1tRSW59mWCIVJqQtFe20dKh7zhPAH57lGn9oDqhhjWjPIkzPHJW3P0eez9J7UqytDtLSmk7flmOP3xS7r5D2jH3XHkQPMrPrUhUYRxC8m7PVR2nELwsuF0jQ5+Wo6rBa+Mx5c1J76svsqz2HIGSBuneFHrTZYOWh+wtWOVqjn5Y7XwZ9k2gdSkEy1w8xoQYW+2d2p9lXY9kANdi1mR+LhzUJrD92Op+SoslYtOW7MfMK7xJ/Zdnkpvpn2VZq4exr25hwDh0IkequKG9kt6mvdlLEZNMup+Dc2f7XDyUyW1O0Y2qYREUlQiIgCIiAIiIAiIgCIiAIiIAqK9PE0jiCPMQq0QHxrfbS2vUB/C5wjoSFjWVxLtVOu2rZk2a3ueBFOv+8aeZPfHgT8VBrGNTwXi1UTTF82THs+pg2sn+R3qAp/VbLsMwDChfZrQ71R3ER8QptbqEAu3gE9Tuy4rmZvI7WnX0Me03dZxk4YnHRoEuPRo065KKXns1Ua+aLA1vN+fjEj4lbanclptbXjG6kIEEmDVfMkGM2UwJAEc962GzuyDaAcbS5rn4cNMNIDh3i7ESzKczrOvQJGNK7Ep/bbV/wBLGylR3epPIz3cOnFSq3UTgkGCAQtVY7sDaoeBmJ728zpMZTHBbV8wV5rlM9Zdo5Xe92VKlVwBgznlkP7byr91ULLQP76v3hr3CW7t4AMd4Zjip6LAzFm0HPeMnZyJ49Crd63JZrRWFWrTqYssQaBhqRlBI0y4L0hJNVJnnkTXMFbMSleDXNhmEz7r2nE1xGcTq10bittdFoLm94QQVgW7Z4VKxrU5pkxIENBw+73RvHHVbSwNMSRB36Z9M1SknwXfKshvaFdveFUDI5O6jQqCUGudU9mxpe52TWgFzidYAGZK7DtDSa6kQ7NafZS6m0g6o1vfeYDiMw0btMtTK9YSSMuTG5tUcyva5a9m7tek+liktxCMXGDyyWos7sxyXVe0myn9kD3OLiKrIG4SHAwPALllCn3gtuOW6LZgy49k9vZ3nsAruFGuw+7ilvUZOHxautrmPYjYSyg8n8cOHjLHDzpg+K6cveHiZJ9sIiK5QIiIAiIgCIiAIiIAiIgCIiAIiICC9sGzLrZYQKbWl9N4diJAwMg48zuyGXJfOdooAOwN0GvNfUu29lfVs4osJHtXta4j8up9F83W+63tc97mFoLsuA/KOsBeGXjk04XfBJ+z50TO8Zea6K2ztIGUrluytpwObJ3kfALpljtUrmS8uTtRvZwXrTRaR3myrFKgNGtAHxWYTKqaAPqo22FOlRj+zAIAVxzMirdIkn703LLBHFWikJOjBDeIVeOF7U1ndv8AqqhCoWuzwNnUqtxAVJfAWNUqKWQlZhXqZEcTHmrlixU+4WwMh98l5UpSWk6AyswnEGkDPLwCUFV8kW7SyP2EN41GfDEfkuX3fZZfmuh9pFql1GiNDjefCGj/AOlHtm7rNW1MYB7xYP6jmtEZNRr9MOfmd/h3rs+ur2NkaDvz8HAO9XFShUUaQa0NGgy8lWujFUqOU3bCIisQEREAREQBERAEREAREQBERAEREBRUpgxO7NQbbvZmmLrrZd5s1Z/myCni022VkNSw2hjcy6k6B4SoatFoumfP+ytmbWpuGjmOJBHICPNTu7a3dC5tsNezLNXqMrnCHjDiOjXNO/4jyXQaFRpBwGRO7RcjLFxkfRYJKUESCgVavGocMN1OSxbHauKyvbN1K8r4ovtqVmktFqtntYa2mae6cQP9QkDyXgvutjweyJPXLzW9p1AVdphgOKQBvzCJWTKX8NVd1jtBql1Wp3PyBoA6TqepW1a2Mj4K6KzfwkHoZVmrWBV+EefLZ65WYlGEuCrLYCqT0WqlIkZZFe06mEOLy1rACSZgDiSStftDeLqNB1RkYmxE9Vy6+du61r/duaGMBzY0+8R+YnUctF6wxuXJ4TyqCpmXtNfItNqdUblSY3AzdLWySfEkqQdmlmL7fZx/NjP+lrneWQUCoVMcCIBMRxXWOxmw4rW6ruYwgeMD5r2jH7JHPyStNnZwiIuiYQiIgCIiAIiIAiIgCIiAIiIAiIgCIiALxzZEHevUQHzr2o9nZsxrV2zgNWQP5amY8nSPLitb2YW3KtTJ0LXAeYPyX0RtNcTbXZqlF494ZcnDNvxAXzFddQ2K3ODshidTfyzgHzAWbNG4tG7SzqaZ1qlSWqvWrUp5MBc4mGt4knL4LJs1tWWyoHOxRmMvquR7O9/hDLwsF5VPec1o4MdkOuESVi0tm7WRHtGwevoV0p1IOGitC7pMnVe6k/SEZxXZELDsJWyLq7xzaQzhvzPwUgsuz1SlBbXqVI/A+CCN+F2RB6rc0aBA3q4+VLdrk8ZZG2WrK8Fs88+R3yvK7sljv7riZyd6hWLXaoHReV+hXNli8aYqtc06b/Bcdq2YU6z85GIwR4xC7RYLJjYcX4wfIiFym97oLbX7Cg1zyThaIzJ6LRibtpGLPVJsxrqsbqlRrGiXOyAH3zC+kdg9lf2Kzhp/iPzfy5eCjfZr2Y/spbaLRBqxk0ZhhPE8R6yulBbsWOvszl5J3wgiIvc8giIgCIiAIiIAiIgCIiAIiIAiIgCIiAIiIAoLtL2UWa113VSC32hl2EwQ7QuG4zlI458lOkUNJ9kptdHCr4uird1U0X4nU9aVYjKozgToHt0I6FZF33q0mAdPNdotNmbUaWvaHNOoIkHwK4Ntnsu6xW13sSRTdDmjWA7d4Z+S52fBte5HY0urclsl2TazVwRqslrxxC5oy/a1LdI5fReu27I1BHKFnTZrkov2dPbVA3rEt1ua0ZkLnX/7eo7JgMq3UtNar77iBwH1UtspUU7NveW1Ax4G55z4rMsLTW1mPVay6tncRkjqVMLNZgwQB/dUqiXKy9ZmRA4fJQHtK2frPcytZ2kkNcHhp72uRHHKQuh4IjkPVRLai8WsLy53uMEMDoJe94wZfiAieUSvbC6kY9S04nKrhvW1sqtFCtWYZE4XuAABzLhMQvqLYTaI2uygvM1GEsfzjR0cx6FcBstMOc+oGhpqOkgZAcvviVKNl78dYqgqNM/nbue3eD68l1U7RyX3wd5RRKw9p9jfGJzqZiYc0+rZW6se0tmq/wAOvTdyxAHyOakGzReB0r1AEREAREQBERAEREAREQBERAEREARWrRamU24nua1o3uIA8yo1ePaVY6WQeah4ME/EwEBKkXK7z7bI/hUmj/M4u+AhQm+e1a3WiQ2qaTP5AG+RGfxQHf7wvejQaXVqrKYAmXOA9Vw+99v2Xla6uBsU6QApk+89oJlzuEkyBuBXN74vJ7pxOc8nVziS4/RXthyf2nkWOB8wvLMrgzRpm1kRNatNaq0PAOk+C3dagViiygnPxXLZ3GY1hozugKQ3bYcRED6LCsdASMlKrDSgcz8FVlaL9Gz4fD1WdTomFbosWTiUFWYV52oU6TqjjAaCZ/sua7QXsXE0gWmS19R7TIcQ3uNBgZNxEnn0Un2r2iwtLw3HTBcxhDh36wBnKZLWwJPHLLJczc9zpc4kuJk55mdVs0+P2znanIujYCuW6Ejz4cFTUt5gkndHmQtfVeRr9/VWnv7oM6u06CfWFuOebdts5jmr1G9YgA5+hUdFfyz8VSLSZ1+yhYn137WvZGCo9p5OIGXRSSwdp9pZkageP5wD8cj8VyFtqM7/AL6LPZbyYB++SWQdxu/tYB/i0gebHR/td9VJbr23slfJtUNd+V/cMnrkvnCleLhp9lZNO8ARpnz18D9+CmxZ9Rhy9XzZdO2dqsxmlVcAM8JJc08i05Ltuw22jLwol0BtVkB7Oujm8jCkiyTIiISEREAREQBEXjjAQFq12xlJjqlRwYxolznGABzK5ftF20gS2yNEbqj9Tzazd4+ShXaj2hm2Wg0qTv8ADUjAA0qOH4zxE6cuqgNW1EnNASa99sqtodNSo5x5kwOg0HgtPWvNzsgYWsL1kWdw368FAMsGBJzHqsepXnPcEfWnmrVQz/dSDCtT5Uj2Dod9x4ggeEFR6vTzhS7Yg9xroAwPgxMkE6nPg6MuCz539Ga9KvuidWWzh7c/1CuU7kzzIO+CFl2ayYTksw0zGi5j7O16MWy3UAZkLZ06Ibp8VZoUjPJZopyhVlNJYN7XgGggyGgd58GMvwh0Ri5a8JOSzatRrfecGgAk5jQankOegXLtrdrA9zqNBzhRDiQC4kFxmXQfdmTA3DdJK9ceNyZkzZVBGnvy8PbViWtDWDJoEaDiRqefyAWHhhWPaEHPl4deCqqGNTA4krpxjRyZStisrNqd/DH+Y+gWNVvDOGiTxSixxzcc/grFSt6oAXrj+miEKAVNH1K9B++iGfl9/BUk/fqpIMqhUyg6H4HcqA6Dkf1VuY817U1yQozJNb766Lc7GbVOsVsZUBOGYe38zHHPLpn4KLVHwqhUkcwJ8lZFbPsijVDmhzTIcAQeIIkFVqA9i20X7TdrWOMvs5NM8cOrD5GP9Knyg9lyEREAREQBQvtcv42W7amAw+sRSaeGOcZ/pDvNTRcd/wDIi3RTstLiaj/INaP+RQh9HEgZKApHom5QR0VMOeaotDpIhVAqsNj6qQGVDHeGaunRUHWVdp5gfeSElltOSPFSrYqz4m1QBm0zMmTPwAEHzUdpU5Kk2z732cF4pgtqEYnZy0NmchruzWTM7bRt06pKVHV7JZ8hxhZRoiFj0KxDQS0wYAcO810iRhI1MZ9J4KqrX/ldkC7Q5BuZJnRY9r/DofIn7Kg0K3Xt7GAkuADcuJk6CBqTw1KwalrNVpFHOR7wPcaToccd6ODQeEjUaTa6/m2NuIYXWmoO73YayBhxBv4RkBOZMCSQMpjG3RWc6V9I0u3G0zsHsMscl2gxU2nQPOgdwaNBBMmIgjfjx3+HBKtdziXOMkkkkzJJzJPNeO+PD9dy6UIbUcjJk3uzwcN335rBttkjvAkt+I/RZczojqgbzJ0GszyVyiMSy0oHVZWLI/evRU06ZjOOnBVVDlHihBbGZVappt+n38FcACBlLxoPvivKbe9n9yvZzJ+81TTOZP3khU9cFS4+norlUZ/e9Wych98/mpKlDxkrZMQVcG9U1G5KSDpHYTtB7C3mgT3LU0gcqlOXN+GMeIX0Qvje6LxdQr0qrfepPbUB/wAhBjxgr7Es1cPY17dHAOHRwkeqg9UXEREJCIiALg3/AJDn/FWf/wBJ/wCwoiFZdHKDojtPFEQhinqFkVV4igkoJ9VcZ9fkiIGbCxDPwHouibOMH7O3Ia/NeoudqPI62k8TIojCSW90h0gjIgxEgjQwT5rMuv8AeP7/AH/83e4cUReRqgjeHcuNbYPJtteSTDoE5wA1sDovEXrpfNmbW+BoZ97p9FdAyXiLonIR5TOR6/RYtL+IfvciIWLzyqa5z8vREQg93DqUJyPQ+hXiIVZSwr2nqev1RFKILlYZeStn5j0KIhBQRn5puRFJDLLtR9719f7Jn/A2X/0Uf+tqIheJtURFBcIiI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186374" name="Picture 6" descr="http://i.telegraph.co.uk/multimedia/archive/02072/3_h_343_bild_2072234a.jpg"/>
          <p:cNvPicPr>
            <a:picLocks noChangeAspect="1" noChangeArrowheads="1"/>
          </p:cNvPicPr>
          <p:nvPr/>
        </p:nvPicPr>
        <p:blipFill>
          <a:blip r:embed="rId6" cstate="email"/>
          <a:srcRect/>
          <a:stretch>
            <a:fillRect/>
          </a:stretch>
        </p:blipFill>
        <p:spPr bwMode="auto">
          <a:xfrm>
            <a:off x="7833320" y="3645024"/>
            <a:ext cx="1882328" cy="1412776"/>
          </a:xfrm>
          <a:prstGeom prst="rect">
            <a:avLst/>
          </a:prstGeom>
          <a:noFill/>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歐債關鍵日</a:t>
            </a:r>
            <a:r>
              <a:rPr lang="en-US" altLang="zh-TW" dirty="0" smtClean="0">
                <a:solidFill>
                  <a:srgbClr val="C00000"/>
                </a:solidFill>
              </a:rPr>
              <a:t>2012/</a:t>
            </a:r>
            <a:r>
              <a:rPr lang="zh-TW" altLang="en-US" dirty="0" smtClean="0">
                <a:solidFill>
                  <a:srgbClr val="C00000"/>
                </a:solidFill>
              </a:rPr>
              <a:t> </a:t>
            </a:r>
            <a:r>
              <a:rPr lang="en-US" altLang="zh-TW" dirty="0" smtClean="0">
                <a:solidFill>
                  <a:srgbClr val="C00000"/>
                </a:solidFill>
              </a:rPr>
              <a:t>9/12</a:t>
            </a:r>
            <a:endParaRPr lang="zh-TW" altLang="en-US" dirty="0">
              <a:solidFill>
                <a:srgbClr val="C00000"/>
              </a:solidFill>
            </a:endParaRPr>
          </a:p>
        </p:txBody>
      </p:sp>
      <p:sp>
        <p:nvSpPr>
          <p:cNvPr id="3" name="內容版面配置區 2"/>
          <p:cNvSpPr>
            <a:spLocks noGrp="1"/>
          </p:cNvSpPr>
          <p:nvPr>
            <p:ph idx="1"/>
          </p:nvPr>
        </p:nvSpPr>
        <p:spPr>
          <a:xfrm>
            <a:off x="238092" y="1142984"/>
            <a:ext cx="6858048" cy="4643470"/>
          </a:xfrm>
        </p:spPr>
        <p:txBody>
          <a:bodyPr/>
          <a:lstStyle/>
          <a:p>
            <a:r>
              <a:rPr lang="en-US" altLang="zh-TW" sz="2800" dirty="0" smtClean="0"/>
              <a:t>2012/6</a:t>
            </a:r>
            <a:r>
              <a:rPr lang="zh-TW" altLang="en-US" sz="2800" dirty="0" smtClean="0"/>
              <a:t>以前梅克爾反對發行歐元債券、共同債務</a:t>
            </a:r>
            <a:endParaRPr lang="en-US" altLang="zh-TW" sz="2800" dirty="0" smtClean="0"/>
          </a:p>
          <a:p>
            <a:r>
              <a:rPr lang="en-US" altLang="zh-TW" sz="2800" dirty="0" smtClean="0"/>
              <a:t>6/29</a:t>
            </a:r>
            <a:r>
              <a:rPr lang="zh-TW" altLang="en-US" sz="2800" dirty="0" smtClean="0"/>
              <a:t> 歐盟峰會出乎預料通過</a:t>
            </a:r>
            <a:endParaRPr lang="en-US" altLang="zh-TW" sz="2800" dirty="0" smtClean="0"/>
          </a:p>
          <a:p>
            <a:pPr lvl="1"/>
            <a:r>
              <a:rPr lang="en-US" altLang="zh-TW" sz="2000" dirty="0" smtClean="0"/>
              <a:t>1200</a:t>
            </a:r>
            <a:r>
              <a:rPr lang="zh-TW" altLang="en-US" sz="2000" dirty="0" smtClean="0"/>
              <a:t>億歐元的刺激經濟計畫；</a:t>
            </a:r>
            <a:endParaRPr lang="en-US" altLang="zh-TW" sz="2000" dirty="0" smtClean="0"/>
          </a:p>
          <a:p>
            <a:pPr lvl="1"/>
            <a:r>
              <a:rPr lang="zh-TW" altLang="en-US" sz="2000" dirty="0" smtClean="0"/>
              <a:t>同意</a:t>
            </a:r>
            <a:r>
              <a:rPr lang="en-US" altLang="zh-TW" sz="2000" dirty="0" smtClean="0"/>
              <a:t>2012</a:t>
            </a:r>
            <a:r>
              <a:rPr lang="zh-TW" altLang="en-US" sz="2000" dirty="0" smtClean="0"/>
              <a:t>年底前建立單一金融監管機構；</a:t>
            </a:r>
            <a:endParaRPr lang="en-US" altLang="zh-TW" sz="2000" dirty="0" smtClean="0"/>
          </a:p>
          <a:p>
            <a:pPr lvl="1"/>
            <a:r>
              <a:rPr lang="zh-TW" altLang="en-US" sz="2000" dirty="0" smtClean="0"/>
              <a:t>歐洲金融穩定基金</a:t>
            </a:r>
            <a:r>
              <a:rPr lang="en-US" altLang="zh-TW" sz="2000" dirty="0" smtClean="0"/>
              <a:t>( EFSF)</a:t>
            </a:r>
            <a:r>
              <a:rPr lang="zh-TW" altLang="en-US" sz="2000" dirty="0" smtClean="0"/>
              <a:t>或歐洲穩定機制</a:t>
            </a:r>
            <a:r>
              <a:rPr lang="en-US" altLang="zh-TW" sz="2000" dirty="0" smtClean="0"/>
              <a:t>(ESM)</a:t>
            </a:r>
            <a:r>
              <a:rPr lang="zh-TW" altLang="en-US" sz="2000" dirty="0" smtClean="0"/>
              <a:t>可直接注資銀行，避免增加被紓困國赤字預算；</a:t>
            </a:r>
            <a:endParaRPr lang="en-US" altLang="zh-TW" sz="2000" dirty="0" smtClean="0"/>
          </a:p>
          <a:p>
            <a:pPr lvl="1"/>
            <a:r>
              <a:rPr lang="zh-TW" altLang="en-US" sz="2000" dirty="0" smtClean="0"/>
              <a:t>同意動用紓困基金購買求援國的公債，壓低借款成本</a:t>
            </a:r>
            <a:endParaRPr lang="en-US" altLang="zh-TW" sz="2000" dirty="0" smtClean="0"/>
          </a:p>
          <a:p>
            <a:r>
              <a:rPr lang="en-US" altLang="zh-TW" sz="2800" dirty="0" smtClean="0"/>
              <a:t>9/12 </a:t>
            </a:r>
            <a:r>
              <a:rPr lang="zh-TW" altLang="en-US" sz="2800" dirty="0" smtClean="0"/>
              <a:t>歐債關鍵日，不確定已經落幕</a:t>
            </a:r>
            <a:endParaRPr lang="en-US" altLang="zh-TW" sz="2800" dirty="0" smtClean="0"/>
          </a:p>
          <a:p>
            <a:pPr lvl="1"/>
            <a:r>
              <a:rPr lang="zh-TW" altLang="en-US" sz="2000" dirty="0" smtClean="0"/>
              <a:t>德國法院判定不違憲</a:t>
            </a:r>
            <a:endParaRPr lang="en-US" altLang="zh-TW" sz="2000" dirty="0" smtClean="0"/>
          </a:p>
          <a:p>
            <a:pPr lvl="1"/>
            <a:r>
              <a:rPr lang="zh-TW" altLang="en-US" sz="2000" dirty="0" smtClean="0"/>
              <a:t>歐洲央行不改變收購主權公債</a:t>
            </a:r>
            <a:endParaRPr lang="en-US" altLang="zh-TW" sz="2000" dirty="0" smtClean="0"/>
          </a:p>
          <a:p>
            <a:pPr lvl="1"/>
            <a:r>
              <a:rPr lang="zh-TW" altLang="en-US" sz="2000" dirty="0" smtClean="0"/>
              <a:t>荷蘭大選</a:t>
            </a:r>
            <a:r>
              <a:rPr lang="en-US" altLang="zh-TW" sz="2000" dirty="0" smtClean="0"/>
              <a:t>:</a:t>
            </a:r>
            <a:r>
              <a:rPr lang="zh-TW" altLang="en-US" sz="2000" dirty="0" smtClean="0"/>
              <a:t> 支持歐元與主張財政緊縮的現任總理呂特（</a:t>
            </a:r>
            <a:r>
              <a:rPr lang="en-US" altLang="zh-TW" sz="2000" dirty="0" smtClean="0"/>
              <a:t>Mark </a:t>
            </a:r>
            <a:r>
              <a:rPr lang="en-US" altLang="zh-TW" sz="2000" dirty="0" err="1" smtClean="0"/>
              <a:t>Rutte</a:t>
            </a:r>
            <a:r>
              <a:rPr lang="zh-TW" altLang="en-US" sz="2000" dirty="0" smtClean="0"/>
              <a:t>）大勝。</a:t>
            </a:r>
            <a:endParaRPr lang="en-US" altLang="zh-TW" sz="2000" dirty="0" smtClean="0"/>
          </a:p>
          <a:p>
            <a:endParaRPr lang="en-US" altLang="zh-TW" sz="2800" dirty="0" smtClean="0"/>
          </a:p>
          <a:p>
            <a:pPr>
              <a:buNone/>
            </a:pPr>
            <a:endParaRPr lang="en-US" altLang="zh-TW" sz="2800" dirty="0" smtClean="0"/>
          </a:p>
          <a:p>
            <a:endParaRPr lang="zh-TW" altLang="en-US" sz="2800"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35</a:t>
            </a:fld>
            <a:endParaRPr lang="en-US" altLang="zh-TW"/>
          </a:p>
        </p:txBody>
      </p:sp>
      <p:sp>
        <p:nvSpPr>
          <p:cNvPr id="41996" name="AutoShape 12" descr="data:image/jpeg;base64,/9j/4AAQSkZJRgABAQAAAQABAAD/2wCEAAkGBhQSERUUEhQWFRUVGBcYFxUYFxgXFxQXFBcXFxUaFRYXHCYeFxkjHBQVHy8gJCcqLCwsFR4xNTAqNSYrLCkBCQoKDgwOGg8PGikcHRwpKSwsLCwpKSwpLCkpKSkpKSwpLCkpLCkpLCkpLCksKSwsKSwsLCwpLCwpKSwpLCksLP/AABEIAMIBAwMBIgACEQEDEQH/xAAcAAEAAQUBAQAAAAAAAAAAAAAABgIDBAUHAQj/xABAEAABAwEFBQUGAwYGAwEAAAABAAIRAwQFEiExBkFRYXEHIoGRsRMyocHR8EJS4RQjM2KS8SRygqKyswhzwhb/xAAaAQEAAwEBAQAAAAAAAAAAAAAAAQIEBQMG/8QAIxEAAgIBBAIDAQEAAAAAAAAAAAECEQMEEiExMkETIlFhcf/aAAwDAQACEQMRAD8A7eiIpKhERAEREARFqLzv4MOGn3nbzub+qpOcYK2XjBydI2lSqGiSQAtdX2gptyEuPL9VFr1vsNBNR0xrnAHXh0GaiVt2qNQlrfdjWcLY45ZuHMx03Lnz1jfETbDSLuRP7ZtgWmB7NvJxk+QVuhtPUcfeZ/T9dFy119AZEufyZ3G+epHMq5SZj79NuBrRJeXfAGRzzXmsuR82e3xQXo6+zaMNgVDHhkfFbGxXtTq5NcJ4Tr0XFbPaqjqb3Nrio1rowtDjig97CXEGBIz01Vd2XvWstWm984cnDm2YmN29aMeSV8mfLijXB3RFrm7QWeAfaszExKMv+gTAfPQFbXOK7ZjUW+kbFFap2pp0cFdUpp9ENUERFJAREQBERAEREAREQBERAEREAREQBERAEREARFH9p789m0sae9Gcbp0HU+ipOagrZeEXJ0i1f20Gfs6R5OcPQc1Db1v9tFpJOnDVx3BvE81Zt14NYHEu0EuOvlzJ+Q4qIS+01M5AA7o/KCYHjz6riZMryyt9HYxYVBFq8b0c8e0q6SfZ057s8Xfmj4rBtLnkCZmA53MnQdACMua2V7XWH18IP7ukGt6mBi8cyt7XulpdI3tH6+io5qNGlY2Qao54dqco8Tlu4TK3FstFY0WAkkEkxpnDQOmpW1ZcgMmPsZDwzJ8VuWXU00qYjMfU/onzN0T8PBpLgxsYS1sE03ECMj3jl/tW4rXcHtmPwEcY7oLY6HGtpd1gDQBwBHmT9Vm+wECN36/VekJs8Z40QW565x+zqZGfjycdDlocjxCn12XcAAQTHOcvDcobtXdrmP8AaU8t/D9Cs/ZLbBrneyqHC8QIOjuk+mqunbKOFLgm77TukiPvLism7b/LXYahlv5uH6LW2iljEt8lpn2gtdnvynd1XpDI4vgzTxqSOnAr1R3ZS9S8GmTppxHJSJdOE1NWjnSjtdBERXKhERAEREAREQBERAEREAREQBERAEREBj3hbBSpvqO0YCfJcgvi/C95E950vceGLJvw9VKO1m//AGVFlFp71Q4iP5W+7PIu/wCK5XXt+E694tLnH/TDR81zdXK3tOjpIcbmVW+1Fz2tPu++ROu5k+Oa2VitrWvqxoCxo5NaY9PVQ91sJqO4mI6N0W4sgku55eJOXlksU47Y0dOH2ZuxTL895kn5lX33lgAa4bsvmPPPxVi7LX3S0jvRhHTes+97pxUweA+GXpqs9Nm2lRl2F4dTBHJXLNWh4B0PrP8AZYOz5JoMnUEg9Qf1WzpWWXA6KyiVfCNm1uY++iy7NorFPRZNBq1xjyYJs198WTGwtPhyXK9qrqe1+JkgtzkesrsNpYoVtbZIYXDcZ+oRXGQ8oUYOyHaG4RSrkkjedcue9S60uZaBNNwx7wYz681xS01RiluU/cFbW6toajYwuIc2IM5OA3H74K84PtGZSXTOq3Ra30arXFrhh1BGrd8HQxK6fQrB7Q5pkESPFcRp7SPewE5tynLvNPCfvVTjs82jDwaLjn7zM/MDlvXtpslPaZdRDi0TlERdExBERAEREAREQBERAEREAREQBERAERU1HwCTuE+SEnB+1C9Q+8KmeTMLOmAZ/ElQCtbiahPH9fqr2097GpaKr5kve4+BcStYwy6enxXO2W3J+zpwlSUUZNCXVRGp0U92fuV1QGREiDOg4kfJQ7Z6ialpawcZ6ALr9iqBjY4LPm7SN+HptFNkuCnTz1dxO7os02QRGqjl5bbim6BSc4D8QOSyLu2yo1TDu4efxzVUkvRZyk32bex3MxkxkCZjmeC2DaTRuWEba1zCWkERMjksgVBl0V1tRSW59mWCIVJqQtFe20dKh7zhPAH57lGn9oDqhhjWjPIkzPHJW3P0eez9J7UqytDtLSmk7flmOP3xS7r5D2jH3XHkQPMrPrUhUYRxC8m7PVR2nELwsuF0jQ5+Wo6rBa+Mx5c1J76svsqz2HIGSBuneFHrTZYOWh+wtWOVqjn5Y7XwZ9k2gdSkEy1w8xoQYW+2d2p9lXY9kANdi1mR+LhzUJrD92Op+SoslYtOW7MfMK7xJ/Zdnkpvpn2VZq4exr25hwDh0IkequKG9kt6mvdlLEZNMup+Dc2f7XDyUyW1O0Y2qYREUlQiIgCIiAIiIAiIgCIiAIiIAqK9PE0jiCPMQq0QHxrfbS2vUB/C5wjoSFjWVxLtVOu2rZk2a3ueBFOv+8aeZPfHgT8VBrGNTwXi1UTTF82THs+pg2sn+R3qAp/VbLsMwDChfZrQ71R3ER8QptbqEAu3gE9Tuy4rmZvI7WnX0Me03dZxk4YnHRoEuPRo065KKXns1Ua+aLA1vN+fjEj4lbanclptbXjG6kIEEmDVfMkGM2UwJAEc962GzuyDaAcbS5rn4cNMNIDh3i7ESzKczrOvQJGNK7Ep/bbV/wBLGylR3epPIz3cOnFSq3UTgkGCAQtVY7sDaoeBmJ728zpMZTHBbV8wV5rlM9Zdo5Xe92VKlVwBgznlkP7byr91ULLQP76v3hr3CW7t4AMd4Zjip6LAzFm0HPeMnZyJ49Crd63JZrRWFWrTqYssQaBhqRlBI0y4L0hJNVJnnkTXMFbMSleDXNhmEz7r2nE1xGcTq10bittdFoLm94QQVgW7Z4VKxrU5pkxIENBw+73RvHHVbSwNMSRB36Z9M1SknwXfKshvaFdveFUDI5O6jQqCUGudU9mxpe52TWgFzidYAGZK7DtDSa6kQ7NafZS6m0g6o1vfeYDiMw0btMtTK9YSSMuTG5tUcyva5a9m7tek+liktxCMXGDyyWos7sxyXVe0myn9kD3OLiKrIG4SHAwPALllCn3gtuOW6LZgy49k9vZ3nsAruFGuw+7ilvUZOHxautrmPYjYSyg8n8cOHjLHDzpg+K6cveHiZJ9sIiK5QIiIAiIgCIiAIiIAiIgCIiAIiICC9sGzLrZYQKbWl9N4diJAwMg48zuyGXJfOdooAOwN0GvNfUu29lfVs4osJHtXta4j8up9F83W+63tc97mFoLsuA/KOsBeGXjk04XfBJ+z50TO8Zea6K2ztIGUrluytpwObJ3kfALpljtUrmS8uTtRvZwXrTRaR3myrFKgNGtAHxWYTKqaAPqo22FOlRj+zAIAVxzMirdIkn703LLBHFWikJOjBDeIVeOF7U1ndv8AqqhCoWuzwNnUqtxAVJfAWNUqKWQlZhXqZEcTHmrlixU+4WwMh98l5UpSWk6AyswnEGkDPLwCUFV8kW7SyP2EN41GfDEfkuX3fZZfmuh9pFql1GiNDjefCGj/AOlHtm7rNW1MYB7xYP6jmtEZNRr9MOfmd/h3rs+ur2NkaDvz8HAO9XFShUUaQa0NGgy8lWujFUqOU3bCIisQEREAREQBERAEREAREQBERAEREBRUpgxO7NQbbvZmmLrrZd5s1Z/myCni022VkNSw2hjcy6k6B4SoatFoumfP+ytmbWpuGjmOJBHICPNTu7a3dC5tsNezLNXqMrnCHjDiOjXNO/4jyXQaFRpBwGRO7RcjLFxkfRYJKUESCgVavGocMN1OSxbHauKyvbN1K8r4ovtqVmktFqtntYa2mae6cQP9QkDyXgvutjweyJPXLzW9p1AVdphgOKQBvzCJWTKX8NVd1jtBql1Wp3PyBoA6TqepW1a2Mj4K6KzfwkHoZVmrWBV+EefLZ65WYlGEuCrLYCqT0WqlIkZZFe06mEOLy1rACSZgDiSStftDeLqNB1RkYmxE9Vy6+du61r/duaGMBzY0+8R+YnUctF6wxuXJ4TyqCpmXtNfItNqdUblSY3AzdLWySfEkqQdmlmL7fZx/NjP+lrneWQUCoVMcCIBMRxXWOxmw4rW6ruYwgeMD5r2jH7JHPyStNnZwiIuiYQiIgCIiAIiIAiIgCIiAIiIAiIgCIiALxzZEHevUQHzr2o9nZsxrV2zgNWQP5amY8nSPLitb2YW3KtTJ0LXAeYPyX0RtNcTbXZqlF494ZcnDNvxAXzFddQ2K3ODshidTfyzgHzAWbNG4tG7SzqaZ1qlSWqvWrUp5MBc4mGt4knL4LJs1tWWyoHOxRmMvquR7O9/hDLwsF5VPec1o4MdkOuESVi0tm7WRHtGwevoV0p1IOGitC7pMnVe6k/SEZxXZELDsJWyLq7xzaQzhvzPwUgsuz1SlBbXqVI/A+CCN+F2RB6rc0aBA3q4+VLdrk8ZZG2WrK8Fs88+R3yvK7sljv7riZyd6hWLXaoHReV+hXNli8aYqtc06b/Bcdq2YU6z85GIwR4xC7RYLJjYcX4wfIiFym97oLbX7Cg1zyThaIzJ6LRibtpGLPVJsxrqsbqlRrGiXOyAH3zC+kdg9lf2Kzhp/iPzfy5eCjfZr2Y/spbaLRBqxk0ZhhPE8R6yulBbsWOvszl5J3wgiIvc8giIgCIiAIiIAiIgCIiAIiIAiIgCIiAIiIAoLtL2UWa113VSC32hl2EwQ7QuG4zlI458lOkUNJ9kptdHCr4uird1U0X4nU9aVYjKozgToHt0I6FZF33q0mAdPNdotNmbUaWvaHNOoIkHwK4Ntnsu6xW13sSRTdDmjWA7d4Z+S52fBte5HY0urclsl2TazVwRqslrxxC5oy/a1LdI5fReu27I1BHKFnTZrkov2dPbVA3rEt1ua0ZkLnX/7eo7JgMq3UtNar77iBwH1UtspUU7NveW1Ax4G55z4rMsLTW1mPVay6tncRkjqVMLNZgwQB/dUqiXKy9ZmRA4fJQHtK2frPcytZ2kkNcHhp72uRHHKQuh4IjkPVRLai8WsLy53uMEMDoJe94wZfiAieUSvbC6kY9S04nKrhvW1sqtFCtWYZE4XuAABzLhMQvqLYTaI2uygvM1GEsfzjR0cx6FcBstMOc+oGhpqOkgZAcvviVKNl78dYqgqNM/nbue3eD68l1U7RyX3wd5RRKw9p9jfGJzqZiYc0+rZW6se0tmq/wAOvTdyxAHyOakGzReB0r1AEREAREQBERAEREAREQBERAEREARWrRamU24nua1o3uIA8yo1ePaVY6WQeah4ME/EwEBKkXK7z7bI/hUmj/M4u+AhQm+e1a3WiQ2qaTP5AG+RGfxQHf7wvejQaXVqrKYAmXOA9Vw+99v2Xla6uBsU6QApk+89oJlzuEkyBuBXN74vJ7pxOc8nVziS4/RXthyf2nkWOB8wvLMrgzRpm1kRNatNaq0PAOk+C3dagViiygnPxXLZ3GY1hozugKQ3bYcRED6LCsdASMlKrDSgcz8FVlaL9Gz4fD1WdTomFbosWTiUFWYV52oU6TqjjAaCZ/sua7QXsXE0gWmS19R7TIcQ3uNBgZNxEnn0Un2r2iwtLw3HTBcxhDh36wBnKZLWwJPHLLJczc9zpc4kuJk55mdVs0+P2znanIujYCuW6Ejz4cFTUt5gkndHmQtfVeRr9/VWnv7oM6u06CfWFuOebdts5jmr1G9YgA5+hUdFfyz8VSLSZ1+yhYn137WvZGCo9p5OIGXRSSwdp9pZkageP5wD8cj8VyFtqM7/AL6LPZbyYB++SWQdxu/tYB/i0gebHR/td9VJbr23slfJtUNd+V/cMnrkvnCleLhp9lZNO8ARpnz18D9+CmxZ9Rhy9XzZdO2dqsxmlVcAM8JJc08i05Ltuw22jLwol0BtVkB7Oujm8jCkiyTIiISEREAREQBEXjjAQFq12xlJjqlRwYxolznGABzK5ftF20gS2yNEbqj9Tzazd4+ShXaj2hm2Wg0qTv8ADUjAA0qOH4zxE6cuqgNW1EnNASa99sqtodNSo5x5kwOg0HgtPWvNzsgYWsL1kWdw368FAMsGBJzHqsepXnPcEfWnmrVQz/dSDCtT5Uj2Dod9x4ggeEFR6vTzhS7Yg9xroAwPgxMkE6nPg6MuCz539Ga9KvuidWWzh7c/1CuU7kzzIO+CFl2ayYTksw0zGi5j7O16MWy3UAZkLZ06Ibp8VZoUjPJZopyhVlNJYN7XgGggyGgd58GMvwh0Ri5a8JOSzatRrfecGgAk5jQankOegXLtrdrA9zqNBzhRDiQC4kFxmXQfdmTA3DdJK9ceNyZkzZVBGnvy8PbViWtDWDJoEaDiRqefyAWHhhWPaEHPl4deCqqGNTA4krpxjRyZStisrNqd/DH+Y+gWNVvDOGiTxSixxzcc/grFSt6oAXrj+miEKAVNH1K9B++iGfl9/BUk/fqpIMqhUyg6H4HcqA6Dkf1VuY817U1yQozJNb766Lc7GbVOsVsZUBOGYe38zHHPLpn4KLVHwqhUkcwJ8lZFbPsijVDmhzTIcAQeIIkFVqA9i20X7TdrWOMvs5NM8cOrD5GP9Knyg9lyEREAREQBQvtcv42W7amAw+sRSaeGOcZ/pDvNTRcd/wDIi3RTstLiaj/INaP+RQh9HEgZKApHom5QR0VMOeaotDpIhVAqsNj6qQGVDHeGaunRUHWVdp5gfeSElltOSPFSrYqz4m1QBm0zMmTPwAEHzUdpU5Kk2z732cF4pgtqEYnZy0NmchruzWTM7bRt06pKVHV7JZ8hxhZRoiFj0KxDQS0wYAcO810iRhI1MZ9J4KqrX/ldkC7Q5BuZJnRY9r/DofIn7Kg0K3Xt7GAkuADcuJk6CBqTw1KwalrNVpFHOR7wPcaToccd6ODQeEjUaTa6/m2NuIYXWmoO73YayBhxBv4RkBOZMCSQMpjG3RWc6V9I0u3G0zsHsMscl2gxU2nQPOgdwaNBBMmIgjfjx3+HBKtdziXOMkkkkzJJzJPNeO+PD9dy6UIbUcjJk3uzwcN335rBttkjvAkt+I/RZczojqgbzJ0GszyVyiMSy0oHVZWLI/evRU06ZjOOnBVVDlHihBbGZVappt+n38FcACBlLxoPvivKbe9n9yvZzJ+81TTOZP3khU9cFS4+norlUZ/e9Wych98/mpKlDxkrZMQVcG9U1G5KSDpHYTtB7C3mgT3LU0gcqlOXN+GMeIX0Qvje6LxdQr0qrfepPbUB/wAhBjxgr7Es1cPY17dHAOHRwkeqg9UXEREJCIiALg3/AJDn/FWf/wBJ/wCwoiFZdHKDojtPFEQhinqFkVV4igkoJ9VcZ9fkiIGbCxDPwHouibOMH7O3Ia/NeoudqPI62k8TIojCSW90h0gjIgxEgjQwT5rMuv8AeP7/AH/83e4cUReRqgjeHcuNbYPJtteSTDoE5wA1sDovEXrpfNmbW+BoZ97p9FdAyXiLonIR5TOR6/RYtL+IfvciIWLzyqa5z8vREQg93DqUJyPQ+hXiIVZSwr2nqev1RFKILlYZeStn5j0KIhBQRn5puRFJDLLtR9719f7Jn/A2X/0Uf+tqIheJtURFBcIiI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112642" name="Picture 2" descr="http://camera.chinatimes.com/newsphoto/2012-09-07/clipping/A04A00_T_06_03.JPG"/>
          <p:cNvPicPr>
            <a:picLocks noChangeAspect="1" noChangeArrowheads="1"/>
          </p:cNvPicPr>
          <p:nvPr/>
        </p:nvPicPr>
        <p:blipFill>
          <a:blip r:embed="rId2" cstate="print"/>
          <a:srcRect/>
          <a:stretch>
            <a:fillRect/>
          </a:stretch>
        </p:blipFill>
        <p:spPr bwMode="auto">
          <a:xfrm>
            <a:off x="7167578" y="2745172"/>
            <a:ext cx="2738422" cy="4112828"/>
          </a:xfrm>
          <a:prstGeom prst="rect">
            <a:avLst/>
          </a:prstGeom>
          <a:noFill/>
        </p:spPr>
      </p:pic>
      <p:pic>
        <p:nvPicPr>
          <p:cNvPr id="71682" name="Picture 2" descr="http://news.wearn.com/attachments/month_2012/c2012912153745.jpg"/>
          <p:cNvPicPr>
            <a:picLocks noChangeAspect="1" noChangeArrowheads="1"/>
          </p:cNvPicPr>
          <p:nvPr/>
        </p:nvPicPr>
        <p:blipFill>
          <a:blip r:embed="rId3" cstate="email"/>
          <a:srcRect/>
          <a:stretch>
            <a:fillRect/>
          </a:stretch>
        </p:blipFill>
        <p:spPr bwMode="auto">
          <a:xfrm>
            <a:off x="7429516" y="0"/>
            <a:ext cx="2476484" cy="2714619"/>
          </a:xfrm>
          <a:prstGeom prst="rect">
            <a:avLst/>
          </a:prstGeom>
          <a:noFill/>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現狀</a:t>
            </a:r>
            <a:endParaRPr lang="zh-TW" altLang="en-US" dirty="0">
              <a:solidFill>
                <a:srgbClr val="C00000"/>
              </a:solidFill>
            </a:endParaRPr>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36</a:t>
            </a:fld>
            <a:endParaRPr lang="en-US" altLang="zh-TW"/>
          </a:p>
        </p:txBody>
      </p:sp>
      <p:pic>
        <p:nvPicPr>
          <p:cNvPr id="65538" name="Picture 2" descr="http://www.economy.com/dismal/graphs/blog/pz_120712_1t.gif"/>
          <p:cNvPicPr>
            <a:picLocks noChangeAspect="1" noChangeArrowheads="1"/>
          </p:cNvPicPr>
          <p:nvPr/>
        </p:nvPicPr>
        <p:blipFill>
          <a:blip r:embed="rId2" cstate="print"/>
          <a:srcRect/>
          <a:stretch>
            <a:fillRect/>
          </a:stretch>
        </p:blipFill>
        <p:spPr bwMode="auto">
          <a:xfrm>
            <a:off x="380968" y="142852"/>
            <a:ext cx="3857652" cy="3052773"/>
          </a:xfrm>
          <a:prstGeom prst="rect">
            <a:avLst/>
          </a:prstGeom>
          <a:noFill/>
        </p:spPr>
      </p:pic>
      <p:pic>
        <p:nvPicPr>
          <p:cNvPr id="65540" name="Picture 4" descr="http://media.economist.com/sites/default/files/6.jpg?1359984347"/>
          <p:cNvPicPr>
            <a:picLocks noChangeAspect="1" noChangeArrowheads="1"/>
          </p:cNvPicPr>
          <p:nvPr/>
        </p:nvPicPr>
        <p:blipFill>
          <a:blip r:embed="rId3" cstate="email"/>
          <a:srcRect/>
          <a:stretch>
            <a:fillRect/>
          </a:stretch>
        </p:blipFill>
        <p:spPr bwMode="auto">
          <a:xfrm>
            <a:off x="4238625" y="1500174"/>
            <a:ext cx="5667375" cy="4371975"/>
          </a:xfrm>
          <a:prstGeom prst="rect">
            <a:avLst/>
          </a:prstGeom>
          <a:noFill/>
        </p:spPr>
      </p:pic>
      <p:pic>
        <p:nvPicPr>
          <p:cNvPr id="7" name="Picture 2" descr="http://www.snouts-in-the-trough.com/wp-content/uploads/2013/02/Budget_Deficit_and_Public_Debt_to_GDP_in_2012_for_selected_EU_Members.png"/>
          <p:cNvPicPr>
            <a:picLocks noChangeAspect="1" noChangeArrowheads="1"/>
          </p:cNvPicPr>
          <p:nvPr/>
        </p:nvPicPr>
        <p:blipFill>
          <a:blip r:embed="rId4" cstate="email"/>
          <a:srcRect/>
          <a:stretch>
            <a:fillRect/>
          </a:stretch>
        </p:blipFill>
        <p:spPr bwMode="auto">
          <a:xfrm>
            <a:off x="380968" y="3172427"/>
            <a:ext cx="3762348" cy="3685573"/>
          </a:xfrm>
          <a:prstGeom prst="rect">
            <a:avLst/>
          </a:prstGeom>
          <a:noFill/>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37</a:t>
            </a:fld>
            <a:endParaRPr lang="en-US" altLang="zh-TW"/>
          </a:p>
        </p:txBody>
      </p:sp>
      <p:pic>
        <p:nvPicPr>
          <p:cNvPr id="62466" name="Picture 2" descr="http://www.econ.washington.edu/user/te/blog/image.axd?picture=2012%2F12%2FPicture1.jpg"/>
          <p:cNvPicPr>
            <a:picLocks noChangeAspect="1" noChangeArrowheads="1"/>
          </p:cNvPicPr>
          <p:nvPr/>
        </p:nvPicPr>
        <p:blipFill>
          <a:blip r:embed="rId2" cstate="email"/>
          <a:srcRect/>
          <a:stretch>
            <a:fillRect/>
          </a:stretch>
        </p:blipFill>
        <p:spPr bwMode="auto">
          <a:xfrm>
            <a:off x="0" y="857232"/>
            <a:ext cx="4095744" cy="5361699"/>
          </a:xfrm>
          <a:prstGeom prst="rect">
            <a:avLst/>
          </a:prstGeom>
          <a:noFill/>
        </p:spPr>
      </p:pic>
      <p:pic>
        <p:nvPicPr>
          <p:cNvPr id="62470" name="Picture 6" descr="http://blog.thomsonreuters.com/wp-content/uploads/2012/12/credit-ratings.jpg"/>
          <p:cNvPicPr>
            <a:picLocks noChangeAspect="1" noChangeArrowheads="1"/>
          </p:cNvPicPr>
          <p:nvPr/>
        </p:nvPicPr>
        <p:blipFill>
          <a:blip r:embed="rId3" cstate="email"/>
          <a:srcRect/>
          <a:stretch>
            <a:fillRect/>
          </a:stretch>
        </p:blipFill>
        <p:spPr bwMode="auto">
          <a:xfrm>
            <a:off x="4162425" y="285728"/>
            <a:ext cx="5743575" cy="6572272"/>
          </a:xfrm>
          <a:prstGeom prst="rect">
            <a:avLst/>
          </a:prstGeom>
          <a:noFill/>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未來觀察重點</a:t>
            </a:r>
            <a:endParaRPr lang="zh-TW" altLang="en-US" dirty="0">
              <a:solidFill>
                <a:srgbClr val="C00000"/>
              </a:solidFill>
            </a:endParaRPr>
          </a:p>
        </p:txBody>
      </p:sp>
      <p:sp>
        <p:nvSpPr>
          <p:cNvPr id="3" name="內容版面配置區 2"/>
          <p:cNvSpPr>
            <a:spLocks noGrp="1"/>
          </p:cNvSpPr>
          <p:nvPr>
            <p:ph idx="1"/>
          </p:nvPr>
        </p:nvSpPr>
        <p:spPr>
          <a:xfrm>
            <a:off x="380968" y="1285860"/>
            <a:ext cx="9264650" cy="4572032"/>
          </a:xfrm>
        </p:spPr>
        <p:txBody>
          <a:bodyPr>
            <a:normAutofit fontScale="77500" lnSpcReduction="20000"/>
          </a:bodyPr>
          <a:lstStyle/>
          <a:p>
            <a:r>
              <a:rPr lang="en-US" altLang="zh-TW" dirty="0" smtClean="0"/>
              <a:t>2012/12/13</a:t>
            </a:r>
            <a:r>
              <a:rPr lang="zh-TW" altLang="en-US" dirty="0" smtClean="0"/>
              <a:t> 通過歐洲中央銀行成為歐盟各銀行</a:t>
            </a:r>
            <a:endParaRPr lang="en-US" altLang="zh-TW" dirty="0" smtClean="0"/>
          </a:p>
          <a:p>
            <a:pPr>
              <a:buNone/>
            </a:pPr>
            <a:r>
              <a:rPr lang="zh-TW" altLang="en-US" dirty="0" smtClean="0">
                <a:solidFill>
                  <a:srgbClr val="FF0000"/>
                </a:solidFill>
              </a:rPr>
              <a:t>    單一監管機構</a:t>
            </a:r>
            <a:r>
              <a:rPr lang="zh-TW" altLang="en-US" dirty="0" smtClean="0"/>
              <a:t>，使歐盟領袖有信心在克服歐元</a:t>
            </a:r>
            <a:endParaRPr lang="en-US" altLang="zh-TW" dirty="0" smtClean="0"/>
          </a:p>
          <a:p>
            <a:pPr>
              <a:buNone/>
            </a:pPr>
            <a:r>
              <a:rPr lang="zh-TW" altLang="en-US" dirty="0" smtClean="0"/>
              <a:t>    區債務危機上，處理有利地位。</a:t>
            </a:r>
            <a:endParaRPr lang="en-US" altLang="zh-TW" dirty="0" smtClean="0"/>
          </a:p>
          <a:p>
            <a:r>
              <a:rPr lang="en-US" altLang="zh-TW" dirty="0" smtClean="0"/>
              <a:t>2013</a:t>
            </a:r>
            <a:r>
              <a:rPr lang="zh-TW" altLang="en-US" dirty="0" smtClean="0"/>
              <a:t>年</a:t>
            </a:r>
            <a:r>
              <a:rPr lang="en-US" altLang="zh-TW" dirty="0" smtClean="0"/>
              <a:t>1</a:t>
            </a:r>
            <a:r>
              <a:rPr lang="zh-TW" altLang="en-US" dirty="0" smtClean="0"/>
              <a:t>月</a:t>
            </a:r>
            <a:r>
              <a:rPr lang="en-US" altLang="zh-TW" dirty="0" smtClean="0"/>
              <a:t>1</a:t>
            </a:r>
            <a:r>
              <a:rPr lang="zh-TW" altLang="en-US" dirty="0" smtClean="0"/>
              <a:t>日歐盟</a:t>
            </a:r>
            <a:r>
              <a:rPr lang="zh-TW" altLang="en-US" dirty="0" smtClean="0">
                <a:solidFill>
                  <a:srgbClr val="FF0000"/>
                </a:solidFill>
              </a:rPr>
              <a:t>財政協定</a:t>
            </a:r>
            <a:r>
              <a:rPr lang="zh-TW" altLang="en-US" dirty="0" smtClean="0"/>
              <a:t>生效</a:t>
            </a:r>
            <a:endParaRPr lang="en-US" altLang="zh-TW" dirty="0" smtClean="0"/>
          </a:p>
          <a:p>
            <a:r>
              <a:rPr lang="zh-TW" altLang="en-US" dirty="0" smtClean="0"/>
              <a:t>歐洲央行在正式監管前</a:t>
            </a:r>
            <a:r>
              <a:rPr lang="zh-TW" altLang="en-US" dirty="0" smtClean="0">
                <a:solidFill>
                  <a:srgbClr val="FF0000"/>
                </a:solidFill>
              </a:rPr>
              <a:t>還有許多準備工作</a:t>
            </a:r>
            <a:r>
              <a:rPr lang="zh-TW" altLang="en-US" dirty="0" smtClean="0"/>
              <a:t>，最早可能在</a:t>
            </a:r>
            <a:r>
              <a:rPr lang="en-US" altLang="zh-TW" dirty="0" smtClean="0"/>
              <a:t>2013</a:t>
            </a:r>
            <a:r>
              <a:rPr lang="zh-TW" altLang="en-US" dirty="0" smtClean="0"/>
              <a:t>年</a:t>
            </a:r>
            <a:r>
              <a:rPr lang="en-US" altLang="zh-TW" dirty="0" smtClean="0"/>
              <a:t>4</a:t>
            </a:r>
            <a:r>
              <a:rPr lang="zh-TW" altLang="en-US" dirty="0" smtClean="0"/>
              <a:t>月開始監管，且要等到</a:t>
            </a:r>
            <a:r>
              <a:rPr lang="en-US" altLang="zh-TW" dirty="0" smtClean="0"/>
              <a:t>2014</a:t>
            </a:r>
            <a:r>
              <a:rPr lang="zh-TW" altLang="en-US" dirty="0" smtClean="0"/>
              <a:t>年</a:t>
            </a:r>
            <a:r>
              <a:rPr lang="en-US" altLang="zh-TW" dirty="0" smtClean="0"/>
              <a:t>3</a:t>
            </a:r>
            <a:r>
              <a:rPr lang="zh-TW" altLang="en-US" dirty="0" smtClean="0"/>
              <a:t>月才能完全上路。</a:t>
            </a:r>
            <a:endParaRPr lang="en-US" altLang="zh-TW" dirty="0" smtClean="0"/>
          </a:p>
          <a:p>
            <a:r>
              <a:rPr lang="zh-TW" altLang="en-US" dirty="0" smtClean="0"/>
              <a:t>成立銀行聯盟的未來幾個階段將更為艱難，包括設立一筆</a:t>
            </a:r>
            <a:r>
              <a:rPr lang="zh-TW" altLang="en-US" dirty="0" smtClean="0">
                <a:solidFill>
                  <a:srgbClr val="FF0000"/>
                </a:solidFill>
              </a:rPr>
              <a:t>清算資金以關閉問題銀行，及協調存款擔保以保護存戶</a:t>
            </a:r>
            <a:r>
              <a:rPr lang="zh-TW" altLang="en-US" dirty="0" smtClean="0"/>
              <a:t>。明年也將有許多政治與金融難關要過。</a:t>
            </a:r>
            <a:endParaRPr lang="en-US" altLang="zh-TW" dirty="0" smtClean="0"/>
          </a:p>
          <a:p>
            <a:r>
              <a:rPr lang="zh-TW" altLang="en-US" dirty="0" smtClean="0"/>
              <a:t>義大利將於</a:t>
            </a:r>
            <a:r>
              <a:rPr lang="en-US" altLang="zh-TW" dirty="0" smtClean="0"/>
              <a:t>2013</a:t>
            </a:r>
            <a:r>
              <a:rPr lang="zh-TW" altLang="en-US" dirty="0" smtClean="0"/>
              <a:t>年最近舉行</a:t>
            </a:r>
            <a:r>
              <a:rPr lang="zh-TW" altLang="en-US" dirty="0" smtClean="0">
                <a:solidFill>
                  <a:srgbClr val="FF0000"/>
                </a:solidFill>
              </a:rPr>
              <a:t>國會大選</a:t>
            </a:r>
            <a:r>
              <a:rPr lang="zh-TW" altLang="en-US" dirty="0" smtClean="0"/>
              <a:t>，西班牙可能要求</a:t>
            </a:r>
            <a:r>
              <a:rPr lang="zh-TW" altLang="en-US" dirty="0" smtClean="0">
                <a:solidFill>
                  <a:srgbClr val="FF0000"/>
                </a:solidFill>
              </a:rPr>
              <a:t>全面紓困</a:t>
            </a:r>
            <a:r>
              <a:rPr lang="zh-TW" altLang="en-US" dirty="0" smtClean="0"/>
              <a:t>，德國將於明年</a:t>
            </a:r>
            <a:r>
              <a:rPr lang="en-US" altLang="zh-TW" dirty="0" smtClean="0"/>
              <a:t>9</a:t>
            </a:r>
            <a:r>
              <a:rPr lang="zh-TW" altLang="en-US" dirty="0" smtClean="0"/>
              <a:t>月</a:t>
            </a:r>
            <a:r>
              <a:rPr lang="zh-TW" altLang="en-US" dirty="0" smtClean="0">
                <a:solidFill>
                  <a:srgbClr val="FF0000"/>
                </a:solidFill>
              </a:rPr>
              <a:t>選舉國會</a:t>
            </a:r>
            <a:r>
              <a:rPr lang="zh-TW" altLang="en-US" dirty="0" smtClean="0"/>
              <a:t>。</a:t>
            </a:r>
            <a:endParaRPr lang="en-US" altLang="zh-TW" dirty="0" smtClean="0"/>
          </a:p>
          <a:p>
            <a:pPr lvl="1">
              <a:buNone/>
            </a:pPr>
            <a:r>
              <a:rPr lang="zh-TW" altLang="en-US" dirty="0" smtClean="0"/>
              <a:t/>
            </a:r>
            <a:br>
              <a:rPr lang="zh-TW" altLang="en-US" dirty="0" smtClean="0"/>
            </a:br>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38</a:t>
            </a:fld>
            <a:endParaRPr lang="en-US" altLang="zh-TW"/>
          </a:p>
        </p:txBody>
      </p:sp>
      <p:pic>
        <p:nvPicPr>
          <p:cNvPr id="5" name="Picture 4" descr="http://z1.dfcfw.com/2012/12/14/20121214102338693722266.jpg"/>
          <p:cNvPicPr>
            <a:picLocks noChangeAspect="1" noChangeArrowheads="1"/>
          </p:cNvPicPr>
          <p:nvPr/>
        </p:nvPicPr>
        <p:blipFill>
          <a:blip r:embed="rId2" cstate="email"/>
          <a:srcRect/>
          <a:stretch>
            <a:fillRect/>
          </a:stretch>
        </p:blipFill>
        <p:spPr bwMode="auto">
          <a:xfrm>
            <a:off x="4452934" y="5072074"/>
            <a:ext cx="5000661" cy="1785926"/>
          </a:xfrm>
          <a:prstGeom prst="rect">
            <a:avLst/>
          </a:prstGeom>
          <a:noFill/>
        </p:spPr>
      </p:pic>
      <p:pic>
        <p:nvPicPr>
          <p:cNvPr id="183298" name="Picture 2" descr="European Union Economic and Monetary Affairs Commissioner Olli Rehn addresses a news conference on the entry of the fiscal compact and the &quot;six-pack&quot; in Brussels December 12, 2011. The &quot;six-pack&quot; is a new set of tighter rules agreed by the European Union to strengthen budget enforcement.  REUTERS/Thierry Roge (BELGIUM - Tags: POLITICS BUSINESS)"/>
          <p:cNvPicPr>
            <a:picLocks noChangeAspect="1" noChangeArrowheads="1"/>
          </p:cNvPicPr>
          <p:nvPr/>
        </p:nvPicPr>
        <p:blipFill>
          <a:blip r:embed="rId3" cstate="email"/>
          <a:srcRect/>
          <a:stretch>
            <a:fillRect/>
          </a:stretch>
        </p:blipFill>
        <p:spPr bwMode="auto">
          <a:xfrm>
            <a:off x="776536" y="5137908"/>
            <a:ext cx="2808312" cy="1720092"/>
          </a:xfrm>
          <a:prstGeom prst="rect">
            <a:avLst/>
          </a:prstGeom>
          <a:noFill/>
        </p:spPr>
      </p:pic>
      <p:pic>
        <p:nvPicPr>
          <p:cNvPr id="32770" name="Picture 2" descr="http://si.wsj.net/public/resources/images/EI-BY549_EBRD_D_20130121123304.jpg"/>
          <p:cNvPicPr>
            <a:picLocks noChangeAspect="1" noChangeArrowheads="1"/>
          </p:cNvPicPr>
          <p:nvPr/>
        </p:nvPicPr>
        <p:blipFill>
          <a:blip r:embed="rId4" cstate="print"/>
          <a:srcRect/>
          <a:stretch>
            <a:fillRect/>
          </a:stretch>
        </p:blipFill>
        <p:spPr bwMode="auto">
          <a:xfrm>
            <a:off x="7167578" y="0"/>
            <a:ext cx="2738422" cy="2714620"/>
          </a:xfrm>
          <a:prstGeom prst="rect">
            <a:avLst/>
          </a:prstGeom>
          <a:noFill/>
        </p:spPr>
      </p:pic>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0000FF"/>
                </a:solidFill>
              </a:rPr>
              <a:t>美洲經濟</a:t>
            </a:r>
            <a:endParaRPr lang="zh-TW" altLang="en-US" dirty="0">
              <a:solidFill>
                <a:srgbClr val="0000FF"/>
              </a:solidFill>
            </a:endParaRPr>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39</a:t>
            </a:fld>
            <a:endParaRPr lang="en-US" altLang="zh-TW"/>
          </a:p>
        </p:txBody>
      </p:sp>
      <p:pic>
        <p:nvPicPr>
          <p:cNvPr id="176132" name="Picture 4" descr="http://azatty.files.wordpress.com/2012/12/map-nafta.jpg"/>
          <p:cNvPicPr>
            <a:picLocks noChangeAspect="1" noChangeArrowheads="1"/>
          </p:cNvPicPr>
          <p:nvPr/>
        </p:nvPicPr>
        <p:blipFill>
          <a:blip r:embed="rId2" cstate="email"/>
          <a:srcRect/>
          <a:stretch>
            <a:fillRect/>
          </a:stretch>
        </p:blipFill>
        <p:spPr bwMode="auto">
          <a:xfrm>
            <a:off x="666720" y="1285860"/>
            <a:ext cx="8341189" cy="5426053"/>
          </a:xfrm>
          <a:prstGeom prst="rect">
            <a:avLst/>
          </a:prstGeom>
          <a:noFill/>
        </p:spPr>
      </p:pic>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3"/>
          <p:cNvSpPr>
            <a:spLocks noGrp="1"/>
          </p:cNvSpPr>
          <p:nvPr>
            <p:ph type="title"/>
          </p:nvPr>
        </p:nvSpPr>
        <p:spPr>
          <a:xfrm>
            <a:off x="738188" y="214313"/>
            <a:ext cx="8420100" cy="733425"/>
          </a:xfrm>
        </p:spPr>
        <p:txBody>
          <a:bodyPr/>
          <a:lstStyle/>
          <a:p>
            <a:pPr>
              <a:defRPr/>
            </a:pPr>
            <a:r>
              <a:rPr lang="zh-TW" altLang="en-US" dirty="0" smtClean="0">
                <a:solidFill>
                  <a:srgbClr val="C00000"/>
                </a:solidFill>
              </a:rPr>
              <a:t>美國救經濟</a:t>
            </a:r>
            <a:r>
              <a:rPr lang="en-US" altLang="zh-TW" dirty="0" smtClean="0">
                <a:solidFill>
                  <a:srgbClr val="C00000"/>
                </a:solidFill>
              </a:rPr>
              <a:t>:</a:t>
            </a:r>
            <a:r>
              <a:rPr lang="zh-TW" altLang="en-US" dirty="0" smtClean="0">
                <a:solidFill>
                  <a:srgbClr val="C00000"/>
                </a:solidFill>
              </a:rPr>
              <a:t> </a:t>
            </a:r>
            <a:r>
              <a:rPr lang="en-US" altLang="zh-TW" dirty="0" smtClean="0">
                <a:solidFill>
                  <a:srgbClr val="C00000"/>
                </a:solidFill>
              </a:rPr>
              <a:t>QE(</a:t>
            </a:r>
            <a:r>
              <a:rPr lang="zh-TW" altLang="en-US" dirty="0" smtClean="0">
                <a:solidFill>
                  <a:srgbClr val="C00000"/>
                </a:solidFill>
                <a:latin typeface="+mn-lt"/>
                <a:ea typeface="+mn-ea"/>
              </a:rPr>
              <a:t>量化寬鬆</a:t>
            </a:r>
            <a:r>
              <a:rPr lang="en-US" altLang="zh-TW" dirty="0" smtClean="0">
                <a:solidFill>
                  <a:srgbClr val="C00000"/>
                </a:solidFill>
                <a:latin typeface="+mn-lt"/>
                <a:ea typeface="+mn-ea"/>
              </a:rPr>
              <a:t>)</a:t>
            </a:r>
            <a:r>
              <a:rPr lang="zh-TW" altLang="en-US" dirty="0" smtClean="0">
                <a:solidFill>
                  <a:srgbClr val="C00000"/>
                </a:solidFill>
                <a:latin typeface="+mn-lt"/>
                <a:ea typeface="+mn-ea"/>
              </a:rPr>
              <a:t>政策</a:t>
            </a:r>
          </a:p>
        </p:txBody>
      </p:sp>
      <p:sp>
        <p:nvSpPr>
          <p:cNvPr id="10243" name="內容版面配置區 4"/>
          <p:cNvSpPr>
            <a:spLocks noGrp="1"/>
          </p:cNvSpPr>
          <p:nvPr>
            <p:ph idx="1"/>
          </p:nvPr>
        </p:nvSpPr>
        <p:spPr>
          <a:xfrm>
            <a:off x="0" y="1000125"/>
            <a:ext cx="9906000" cy="5172075"/>
          </a:xfrm>
        </p:spPr>
        <p:txBody>
          <a:bodyPr/>
          <a:lstStyle/>
          <a:p>
            <a:r>
              <a:rPr lang="zh-TW" altLang="en-US" dirty="0" smtClean="0"/>
              <a:t>「量化寬鬆」中的</a:t>
            </a:r>
            <a:r>
              <a:rPr lang="zh-TW" altLang="en-US" dirty="0" smtClean="0">
                <a:solidFill>
                  <a:srgbClr val="FF0000"/>
                </a:solidFill>
              </a:rPr>
              <a:t>「量化」指將會創造指定金額的貨幣，而「寬鬆」則指減低銀行的資金壓力</a:t>
            </a:r>
            <a:r>
              <a:rPr lang="zh-TW" altLang="en-US" dirty="0" smtClean="0"/>
              <a:t>。</a:t>
            </a:r>
            <a:endParaRPr lang="en-US" altLang="zh-TW" dirty="0" smtClean="0"/>
          </a:p>
          <a:p>
            <a:r>
              <a:rPr lang="zh-TW" altLang="en-US" dirty="0" smtClean="0"/>
              <a:t>聯準會主席</a:t>
            </a:r>
            <a:r>
              <a:rPr lang="zh-TW" altLang="en-US" dirty="0" smtClean="0">
                <a:solidFill>
                  <a:srgbClr val="C00000"/>
                </a:solidFill>
              </a:rPr>
              <a:t>柏南克主張量化寬鬆政策</a:t>
            </a:r>
            <a:r>
              <a:rPr lang="zh-TW" altLang="en-US" dirty="0" smtClean="0"/>
              <a:t>帶來刺激效果。</a:t>
            </a:r>
            <a:endParaRPr lang="en-US" altLang="zh-TW" dirty="0" smtClean="0"/>
          </a:p>
          <a:p>
            <a:pPr>
              <a:buFontTx/>
              <a:buNone/>
            </a:pPr>
            <a:r>
              <a:rPr lang="zh-TW" altLang="en-US" dirty="0" smtClean="0"/>
              <a:t>於是</a:t>
            </a:r>
            <a:r>
              <a:rPr lang="en-US" altLang="zh-TW" dirty="0" smtClean="0"/>
              <a:t>2009</a:t>
            </a:r>
            <a:r>
              <a:rPr lang="zh-TW" altLang="en-US" dirty="0" smtClean="0"/>
              <a:t> 年灑下</a:t>
            </a:r>
            <a:r>
              <a:rPr lang="en-US" altLang="zh-TW" dirty="0" smtClean="0"/>
              <a:t>1.3 </a:t>
            </a:r>
            <a:r>
              <a:rPr lang="zh-TW" altLang="en-US" dirty="0" smtClean="0"/>
              <a:t>兆美元，</a:t>
            </a:r>
            <a:r>
              <a:rPr lang="en-US" altLang="zh-TW" dirty="0" smtClean="0"/>
              <a:t>2010</a:t>
            </a:r>
            <a:r>
              <a:rPr lang="zh-TW" altLang="en-US" dirty="0" smtClean="0"/>
              <a:t>年 </a:t>
            </a:r>
            <a:r>
              <a:rPr lang="en-US" altLang="zh-TW" dirty="0" smtClean="0"/>
              <a:t>6000</a:t>
            </a:r>
            <a:r>
              <a:rPr lang="zh-TW" altLang="en-US" dirty="0" smtClean="0"/>
              <a:t>億美元</a:t>
            </a:r>
            <a:endParaRPr lang="en-US" altLang="zh-TW" dirty="0" smtClean="0"/>
          </a:p>
          <a:p>
            <a:endParaRPr lang="zh-TW" altLang="en-US" dirty="0" smtClean="0"/>
          </a:p>
        </p:txBody>
      </p:sp>
      <p:sp>
        <p:nvSpPr>
          <p:cNvPr id="10244" name="日期版面配置區 1"/>
          <p:cNvSpPr>
            <a:spLocks noGrp="1"/>
          </p:cNvSpPr>
          <p:nvPr>
            <p:ph type="dt" sz="quarter" idx="4294967295"/>
          </p:nvPr>
        </p:nvSpPr>
        <p:spPr bwMode="auto">
          <a:xfrm>
            <a:off x="3657600" y="6381750"/>
            <a:ext cx="3136900" cy="476250"/>
          </a:xfrm>
          <a:prstGeom prst="rect">
            <a:avLst/>
          </a:prstGeom>
          <a:noFill/>
          <a:ln>
            <a:miter lim="800000"/>
            <a:headEnd/>
            <a:tailEnd/>
          </a:ln>
        </p:spPr>
        <p:txBody>
          <a:bodyPr/>
          <a:lstStyle/>
          <a:p>
            <a:pPr algn="ctr"/>
            <a:r>
              <a:rPr kumimoji="0" lang="en-US" altLang="zh-TW" sz="1400" b="0">
                <a:solidFill>
                  <a:srgbClr val="FFFFFF"/>
                </a:solidFill>
              </a:rPr>
              <a:t>clin@ntu.edu.tw</a:t>
            </a:r>
          </a:p>
        </p:txBody>
      </p:sp>
      <p:sp>
        <p:nvSpPr>
          <p:cNvPr id="10245" name="投影片編號版面配置區 2"/>
          <p:cNvSpPr>
            <a:spLocks noGrp="1"/>
          </p:cNvSpPr>
          <p:nvPr>
            <p:ph type="sldNum" sz="quarter" idx="11"/>
          </p:nvPr>
        </p:nvSpPr>
        <p:spPr>
          <a:xfrm>
            <a:off x="3384550" y="6400800"/>
            <a:ext cx="3136900" cy="457200"/>
          </a:xfrm>
          <a:noFill/>
        </p:spPr>
        <p:txBody>
          <a:bodyPr/>
          <a:lstStyle/>
          <a:p>
            <a:pPr algn="ctr"/>
            <a:fld id="{996E92CC-469B-4277-A6F3-B6499C7C4FCF}" type="slidenum">
              <a:rPr lang="zh-TW" altLang="en-US" smtClean="0"/>
              <a:pPr algn="ctr"/>
              <a:t>40</a:t>
            </a:fld>
            <a:endParaRPr lang="en-US" altLang="zh-TW" smtClean="0"/>
          </a:p>
        </p:txBody>
      </p:sp>
      <p:pic>
        <p:nvPicPr>
          <p:cNvPr id="10246" name="Picture 2" descr="http://t3.gstatic.com/images?q=tbn:ANd9GcRufSz78uie0CUPA0DdKWsVKXPOKQJsLad5A_6AI0kTT_4eVrPU9w"/>
          <p:cNvPicPr>
            <a:picLocks noChangeAspect="1" noChangeArrowheads="1"/>
          </p:cNvPicPr>
          <p:nvPr/>
        </p:nvPicPr>
        <p:blipFill>
          <a:blip r:embed="rId2" cstate="email"/>
          <a:srcRect/>
          <a:stretch>
            <a:fillRect/>
          </a:stretch>
        </p:blipFill>
        <p:spPr bwMode="auto">
          <a:xfrm>
            <a:off x="2024063" y="3286125"/>
            <a:ext cx="2887662" cy="1785938"/>
          </a:xfrm>
          <a:prstGeom prst="rect">
            <a:avLst/>
          </a:prstGeom>
          <a:noFill/>
          <a:ln w="9525">
            <a:noFill/>
            <a:miter lim="800000"/>
            <a:headEnd/>
            <a:tailEnd/>
          </a:ln>
        </p:spPr>
      </p:pic>
      <p:pic>
        <p:nvPicPr>
          <p:cNvPr id="10247" name="Picture 7" descr="http://www.thereviewme.com/wp-content/uploads/2010/10/quantitative-easing.jpg"/>
          <p:cNvPicPr>
            <a:picLocks noChangeAspect="1" noChangeArrowheads="1"/>
          </p:cNvPicPr>
          <p:nvPr/>
        </p:nvPicPr>
        <p:blipFill>
          <a:blip r:embed="rId3" cstate="email"/>
          <a:srcRect/>
          <a:stretch>
            <a:fillRect/>
          </a:stretch>
        </p:blipFill>
        <p:spPr bwMode="auto">
          <a:xfrm>
            <a:off x="1952625" y="5357813"/>
            <a:ext cx="2971800" cy="1500187"/>
          </a:xfrm>
          <a:prstGeom prst="rect">
            <a:avLst/>
          </a:prstGeom>
          <a:noFill/>
          <a:ln w="9525">
            <a:noFill/>
            <a:miter lim="800000"/>
            <a:headEnd/>
            <a:tailEnd/>
          </a:ln>
        </p:spPr>
      </p:pic>
      <p:pic>
        <p:nvPicPr>
          <p:cNvPr id="10248" name="Picture 7" descr="http://www.hungovertees.com/wp-content/plugins/wp-o-matic/cache/e8622_QUANTITATIVE_EASING.jpg"/>
          <p:cNvPicPr>
            <a:picLocks noChangeAspect="1" noChangeArrowheads="1"/>
          </p:cNvPicPr>
          <p:nvPr/>
        </p:nvPicPr>
        <p:blipFill>
          <a:blip r:embed="rId4" cstate="email"/>
          <a:srcRect/>
          <a:stretch>
            <a:fillRect/>
          </a:stretch>
        </p:blipFill>
        <p:spPr bwMode="auto">
          <a:xfrm>
            <a:off x="0" y="3860800"/>
            <a:ext cx="1952625" cy="2041525"/>
          </a:xfrm>
          <a:prstGeom prst="rect">
            <a:avLst/>
          </a:prstGeom>
          <a:noFill/>
          <a:ln w="9525">
            <a:noFill/>
            <a:miter lim="800000"/>
            <a:headEnd/>
            <a:tailEnd/>
          </a:ln>
        </p:spPr>
      </p:pic>
      <p:pic>
        <p:nvPicPr>
          <p:cNvPr id="10249" name="Picture 11" descr="http://www.gold-speculator.com/attachments/james-turk/10008d1276621188-signal-stock-market-s-p-20500-20and-20quantitative-20easing-2011-20june-202010.gif"/>
          <p:cNvPicPr>
            <a:picLocks noChangeAspect="1" noChangeArrowheads="1"/>
          </p:cNvPicPr>
          <p:nvPr/>
        </p:nvPicPr>
        <p:blipFill>
          <a:blip r:embed="rId5" cstate="email"/>
          <a:srcRect/>
          <a:stretch>
            <a:fillRect/>
          </a:stretch>
        </p:blipFill>
        <p:spPr bwMode="auto">
          <a:xfrm>
            <a:off x="4953000" y="3286125"/>
            <a:ext cx="4953000" cy="3571875"/>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標題 1"/>
          <p:cNvSpPr>
            <a:spLocks noGrp="1"/>
          </p:cNvSpPr>
          <p:nvPr>
            <p:ph type="title"/>
          </p:nvPr>
        </p:nvSpPr>
        <p:spPr/>
        <p:txBody>
          <a:bodyPr/>
          <a:lstStyle/>
          <a:p>
            <a:r>
              <a:rPr lang="en-US" altLang="zh-TW" dirty="0" smtClean="0">
                <a:solidFill>
                  <a:srgbClr val="C00000"/>
                </a:solidFill>
              </a:rPr>
              <a:t>QE3+QE3S</a:t>
            </a:r>
            <a:endParaRPr lang="zh-TW" altLang="en-US" dirty="0" smtClean="0">
              <a:solidFill>
                <a:srgbClr val="C00000"/>
              </a:solidFill>
            </a:endParaRPr>
          </a:p>
        </p:txBody>
      </p:sp>
      <p:sp>
        <p:nvSpPr>
          <p:cNvPr id="13315" name="內容版面配置區 2"/>
          <p:cNvSpPr>
            <a:spLocks noGrp="1"/>
          </p:cNvSpPr>
          <p:nvPr>
            <p:ph idx="1"/>
          </p:nvPr>
        </p:nvSpPr>
        <p:spPr>
          <a:xfrm>
            <a:off x="344488" y="1125538"/>
            <a:ext cx="9264650" cy="5040312"/>
          </a:xfrm>
        </p:spPr>
        <p:txBody>
          <a:bodyPr/>
          <a:lstStyle/>
          <a:p>
            <a:r>
              <a:rPr lang="en-US" altLang="zh-TW" sz="2400" dirty="0" smtClean="0"/>
              <a:t>2012/9/13</a:t>
            </a:r>
            <a:r>
              <a:rPr lang="zh-TW" altLang="en-US" sz="2400" dirty="0" smtClean="0"/>
              <a:t>，美聯準會麾下聯邦公開市場委員會</a:t>
            </a:r>
            <a:r>
              <a:rPr lang="en-US" altLang="zh-TW" sz="2400" dirty="0" smtClean="0"/>
              <a:t>(FOMC)</a:t>
            </a:r>
            <a:r>
              <a:rPr lang="zh-TW" altLang="en-US" sz="2400" dirty="0" smtClean="0"/>
              <a:t>宣布推出第三輪量化寬鬆政策</a:t>
            </a:r>
            <a:r>
              <a:rPr lang="en-US" altLang="zh-TW" sz="2400" dirty="0" smtClean="0"/>
              <a:t>(QE3)</a:t>
            </a:r>
            <a:r>
              <a:rPr lang="zh-TW" altLang="en-US" sz="2400" dirty="0" smtClean="0"/>
              <a:t>，並且將維持超低利率</a:t>
            </a:r>
            <a:r>
              <a:rPr lang="en-US" altLang="zh-TW" sz="2400" dirty="0" smtClean="0"/>
              <a:t>(○∼○</a:t>
            </a:r>
            <a:r>
              <a:rPr lang="zh-TW" altLang="en-US" sz="2400" dirty="0" smtClean="0"/>
              <a:t>．二五％</a:t>
            </a:r>
            <a:r>
              <a:rPr lang="en-US" altLang="zh-TW" sz="2400" dirty="0" smtClean="0"/>
              <a:t>)</a:t>
            </a:r>
            <a:r>
              <a:rPr lang="zh-TW" altLang="en-US" sz="2400" dirty="0" smtClean="0"/>
              <a:t>延長到</a:t>
            </a:r>
            <a:r>
              <a:rPr lang="en-US" altLang="zh-TW" sz="2400" dirty="0" smtClean="0"/>
              <a:t>2015</a:t>
            </a:r>
            <a:r>
              <a:rPr lang="zh-TW" altLang="en-US" sz="2400" dirty="0" smtClean="0"/>
              <a:t>年中。</a:t>
            </a:r>
            <a:endParaRPr lang="en-US" altLang="zh-TW" sz="2400" dirty="0" smtClean="0"/>
          </a:p>
          <a:p>
            <a:r>
              <a:rPr lang="zh-TW" altLang="en-US" sz="2400" dirty="0" smtClean="0"/>
              <a:t>每月採購四百億美元的抵押貸款支持證券</a:t>
            </a:r>
            <a:r>
              <a:rPr lang="en-US" altLang="zh-TW" sz="2400" dirty="0" smtClean="0"/>
              <a:t>(MBS)</a:t>
            </a:r>
            <a:r>
              <a:rPr lang="zh-TW" altLang="en-US" sz="2400" dirty="0" smtClean="0"/>
              <a:t>，現有扭曲操作</a:t>
            </a:r>
            <a:r>
              <a:rPr lang="en-US" altLang="zh-TW" sz="2400" dirty="0" smtClean="0"/>
              <a:t>(OT)</a:t>
            </a:r>
            <a:r>
              <a:rPr lang="zh-TW" altLang="en-US" sz="2400" dirty="0" smtClean="0"/>
              <a:t>維持不變。這次買債行動既針對特定目標，也不設限。</a:t>
            </a:r>
            <a:endParaRPr lang="en-US" altLang="zh-TW" sz="2400" dirty="0" smtClean="0"/>
          </a:p>
          <a:p>
            <a:r>
              <a:rPr lang="en-US" altLang="zh-TW" sz="2400" dirty="0" smtClean="0"/>
              <a:t>12</a:t>
            </a:r>
            <a:r>
              <a:rPr lang="zh-TW" altLang="en-US" sz="2400" dirty="0" smtClean="0"/>
              <a:t>月的貨幣政策例會並宣佈，擴大現有資產購買規模，每月除了繼續購買</a:t>
            </a:r>
            <a:r>
              <a:rPr lang="en-US" altLang="zh-TW" sz="2400" dirty="0" smtClean="0"/>
              <a:t>400</a:t>
            </a:r>
            <a:r>
              <a:rPr lang="zh-TW" altLang="en-US" sz="2400" dirty="0" smtClean="0"/>
              <a:t>億美元抵押貸款支援證券外，還將額外購買約</a:t>
            </a:r>
            <a:r>
              <a:rPr lang="en-US" altLang="zh-TW" sz="2400" dirty="0" smtClean="0"/>
              <a:t>450</a:t>
            </a:r>
            <a:r>
              <a:rPr lang="zh-TW" altLang="en-US" sz="2400" dirty="0" smtClean="0"/>
              <a:t>億美元長期國債。</a:t>
            </a:r>
          </a:p>
        </p:txBody>
      </p:sp>
      <p:sp>
        <p:nvSpPr>
          <p:cNvPr id="13316" name="投影片編號版面配置區 3"/>
          <p:cNvSpPr>
            <a:spLocks noGrp="1"/>
          </p:cNvSpPr>
          <p:nvPr>
            <p:ph type="sldNum" sz="quarter" idx="11"/>
          </p:nvPr>
        </p:nvSpPr>
        <p:spPr>
          <a:noFill/>
        </p:spPr>
        <p:txBody>
          <a:bodyPr/>
          <a:lstStyle/>
          <a:p>
            <a:fld id="{2034A83D-9931-44F0-B9DC-34DF4BF37C59}" type="slidenum">
              <a:rPr lang="en-US" altLang="zh-TW" smtClean="0"/>
              <a:pPr/>
              <a:t>41</a:t>
            </a:fld>
            <a:endParaRPr lang="en-US" altLang="zh-TW" smtClean="0"/>
          </a:p>
        </p:txBody>
      </p:sp>
      <p:pic>
        <p:nvPicPr>
          <p:cNvPr id="151554" name="Picture 2" descr="http://zt.stcn.com/zt2012/image/attachement/jpg/site2/20120917/d4bed98ad15911c0fded10.jpg"/>
          <p:cNvPicPr>
            <a:picLocks noChangeAspect="1" noChangeArrowheads="1"/>
          </p:cNvPicPr>
          <p:nvPr/>
        </p:nvPicPr>
        <p:blipFill>
          <a:blip r:embed="rId2" cstate="email"/>
          <a:srcRect/>
          <a:stretch>
            <a:fillRect/>
          </a:stretch>
        </p:blipFill>
        <p:spPr bwMode="auto">
          <a:xfrm>
            <a:off x="0" y="4500570"/>
            <a:ext cx="2952736" cy="1423039"/>
          </a:xfrm>
          <a:prstGeom prst="rect">
            <a:avLst/>
          </a:prstGeom>
          <a:noFill/>
        </p:spPr>
      </p:pic>
      <p:pic>
        <p:nvPicPr>
          <p:cNvPr id="179204" name="Picture 4" descr="http://imgcache.chinayes.com/cnews/20120919/201209191003042990015.jpg"/>
          <p:cNvPicPr>
            <a:picLocks noChangeAspect="1" noChangeArrowheads="1"/>
          </p:cNvPicPr>
          <p:nvPr/>
        </p:nvPicPr>
        <p:blipFill>
          <a:blip r:embed="rId3" cstate="email"/>
          <a:srcRect/>
          <a:stretch>
            <a:fillRect/>
          </a:stretch>
        </p:blipFill>
        <p:spPr bwMode="auto">
          <a:xfrm>
            <a:off x="0" y="5968893"/>
            <a:ext cx="3024174" cy="889107"/>
          </a:xfrm>
          <a:prstGeom prst="rect">
            <a:avLst/>
          </a:prstGeom>
          <a:noFill/>
        </p:spPr>
      </p:pic>
      <p:pic>
        <p:nvPicPr>
          <p:cNvPr id="29698" name="Picture 2" descr="http://big5.ce.cn/gate/big5/i1.ce.cn/views/view/ent/201212/14/W020121214370346921255.jpg"/>
          <p:cNvPicPr>
            <a:picLocks noChangeAspect="1" noChangeArrowheads="1"/>
          </p:cNvPicPr>
          <p:nvPr/>
        </p:nvPicPr>
        <p:blipFill>
          <a:blip r:embed="rId4" cstate="email"/>
          <a:srcRect/>
          <a:stretch>
            <a:fillRect/>
          </a:stretch>
        </p:blipFill>
        <p:spPr bwMode="auto">
          <a:xfrm>
            <a:off x="3952868" y="4000504"/>
            <a:ext cx="5715000" cy="2857496"/>
          </a:xfrm>
          <a:prstGeom prst="rect">
            <a:avLst/>
          </a:prstGeom>
          <a:noFill/>
        </p:spPr>
      </p:pic>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344488" y="1557338"/>
            <a:ext cx="3888432" cy="4608512"/>
          </a:xfrm>
        </p:spPr>
        <p:txBody>
          <a:bodyPr/>
          <a:lstStyle/>
          <a:p>
            <a:r>
              <a:rPr lang="zh-TW" altLang="en-US" sz="2800" dirty="0" smtClean="0"/>
              <a:t>扭曲操作</a:t>
            </a:r>
            <a:r>
              <a:rPr lang="en-US" altLang="zh-TW" sz="2800" dirty="0" smtClean="0"/>
              <a:t>(Operation Twist)</a:t>
            </a:r>
            <a:r>
              <a:rPr lang="zh-TW" altLang="en-US" sz="2800" dirty="0" smtClean="0"/>
              <a:t>：</a:t>
            </a:r>
            <a:r>
              <a:rPr lang="zh-TW" altLang="en-US" sz="2800" dirty="0" smtClean="0">
                <a:solidFill>
                  <a:srgbClr val="C00000"/>
                </a:solidFill>
              </a:rPr>
              <a:t>美聯儲賣出較短期限國債，買入較長期限的國債。</a:t>
            </a:r>
            <a:endParaRPr lang="en-US" altLang="zh-TW" sz="2800" dirty="0" smtClean="0">
              <a:solidFill>
                <a:srgbClr val="C00000"/>
              </a:solidFill>
            </a:endParaRPr>
          </a:p>
          <a:p>
            <a:r>
              <a:rPr lang="zh-TW" altLang="en-US" sz="2800" dirty="0" smtClean="0"/>
              <a:t>減低企業融資成本，促進經濟發展。</a:t>
            </a:r>
            <a:endParaRPr lang="en-US" altLang="zh-TW" sz="2800" dirty="0" smtClean="0"/>
          </a:p>
          <a:p>
            <a:r>
              <a:rPr lang="zh-TW" altLang="en-US" sz="2800" dirty="0" smtClean="0">
                <a:solidFill>
                  <a:srgbClr val="C00000"/>
                </a:solidFill>
              </a:rPr>
              <a:t>美國房地產與</a:t>
            </a:r>
            <a:r>
              <a:rPr lang="en-US" altLang="zh-TW" sz="2800" dirty="0" smtClean="0">
                <a:solidFill>
                  <a:srgbClr val="C00000"/>
                </a:solidFill>
              </a:rPr>
              <a:t>30 </a:t>
            </a:r>
            <a:r>
              <a:rPr lang="zh-TW" altLang="en-US" sz="2800" dirty="0" smtClean="0">
                <a:solidFill>
                  <a:srgbClr val="C00000"/>
                </a:solidFill>
              </a:rPr>
              <a:t>年期公債連動，</a:t>
            </a:r>
            <a:r>
              <a:rPr lang="en-US" altLang="zh-TW" sz="2800" dirty="0" smtClean="0">
                <a:solidFill>
                  <a:srgbClr val="C00000"/>
                </a:solidFill>
              </a:rPr>
              <a:t>OT </a:t>
            </a:r>
            <a:r>
              <a:rPr lang="zh-TW" altLang="en-US" sz="2800" dirty="0" smtClean="0">
                <a:solidFill>
                  <a:srgbClr val="C00000"/>
                </a:solidFill>
              </a:rPr>
              <a:t>救房市，減低房貸成本，讓人民遷移找新工作。</a:t>
            </a:r>
            <a:endParaRPr lang="en-US" altLang="zh-TW" sz="2800" dirty="0" smtClean="0">
              <a:solidFill>
                <a:srgbClr val="C00000"/>
              </a:solidFill>
            </a:endParaRPr>
          </a:p>
          <a:p>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42</a:t>
            </a:fld>
            <a:endParaRPr lang="en-US" altLang="zh-TW"/>
          </a:p>
        </p:txBody>
      </p:sp>
      <p:pic>
        <p:nvPicPr>
          <p:cNvPr id="28674" name="Picture 2" descr="http://t2.gstatic.com/images?q=tbn:ANd9GcQBX9u5BOiMDX74JVM3bHK8mDW9xkM6PUk7dMQAqgP8JFUstjeYqA"/>
          <p:cNvPicPr>
            <a:picLocks noChangeAspect="1" noChangeArrowheads="1"/>
          </p:cNvPicPr>
          <p:nvPr/>
        </p:nvPicPr>
        <p:blipFill>
          <a:blip r:embed="rId2" cstate="print"/>
          <a:srcRect/>
          <a:stretch>
            <a:fillRect/>
          </a:stretch>
        </p:blipFill>
        <p:spPr bwMode="auto">
          <a:xfrm>
            <a:off x="5167314" y="1000108"/>
            <a:ext cx="4286280" cy="2225570"/>
          </a:xfrm>
          <a:prstGeom prst="rect">
            <a:avLst/>
          </a:prstGeom>
          <a:noFill/>
        </p:spPr>
      </p:pic>
      <p:pic>
        <p:nvPicPr>
          <p:cNvPr id="28676" name="Picture 4" descr="http://stocktoncousinsgroup.files.wordpress.com/2013/02/case-shiller-annual-201211.jpg"/>
          <p:cNvPicPr>
            <a:picLocks noChangeAspect="1" noChangeArrowheads="1"/>
          </p:cNvPicPr>
          <p:nvPr/>
        </p:nvPicPr>
        <p:blipFill>
          <a:blip r:embed="rId3" cstate="print"/>
          <a:srcRect/>
          <a:stretch>
            <a:fillRect/>
          </a:stretch>
        </p:blipFill>
        <p:spPr bwMode="auto">
          <a:xfrm>
            <a:off x="4524372" y="3357562"/>
            <a:ext cx="5238750" cy="3371851"/>
          </a:xfrm>
          <a:prstGeom prst="rect">
            <a:avLst/>
          </a:prstGeom>
          <a:noFill/>
        </p:spPr>
      </p:pic>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7" descr="http://t3.gstatic.com/images?q=tbn:ANd9GcQ9osczZ40CgAscFMiIk08VY3NyNLCoIyob93ca-IyRYwvbdqKZwA"/>
          <p:cNvPicPr>
            <a:picLocks noChangeAspect="1" noChangeArrowheads="1"/>
          </p:cNvPicPr>
          <p:nvPr/>
        </p:nvPicPr>
        <p:blipFill>
          <a:blip r:embed="rId2" cstate="email"/>
          <a:srcRect/>
          <a:stretch>
            <a:fillRect/>
          </a:stretch>
        </p:blipFill>
        <p:spPr bwMode="auto">
          <a:xfrm>
            <a:off x="6825208" y="5301208"/>
            <a:ext cx="2403475" cy="1000125"/>
          </a:xfrm>
          <a:prstGeom prst="rect">
            <a:avLst/>
          </a:prstGeom>
          <a:noFill/>
          <a:ln w="9525">
            <a:noFill/>
            <a:miter lim="800000"/>
            <a:headEnd/>
            <a:tailEnd/>
          </a:ln>
        </p:spPr>
      </p:pic>
      <p:sp>
        <p:nvSpPr>
          <p:cNvPr id="17410" name="標題 1"/>
          <p:cNvSpPr>
            <a:spLocks noGrp="1"/>
          </p:cNvSpPr>
          <p:nvPr>
            <p:ph type="title"/>
          </p:nvPr>
        </p:nvSpPr>
        <p:spPr>
          <a:xfrm>
            <a:off x="809625" y="285750"/>
            <a:ext cx="8420100" cy="1338263"/>
          </a:xfrm>
        </p:spPr>
        <p:txBody>
          <a:bodyPr/>
          <a:lstStyle/>
          <a:p>
            <a:pPr>
              <a:defRPr/>
            </a:pPr>
            <a:r>
              <a:rPr lang="en-US" altLang="zh-TW" dirty="0" smtClean="0">
                <a:solidFill>
                  <a:srgbClr val="C00000"/>
                </a:solidFill>
                <a:latin typeface="+mn-lt"/>
                <a:ea typeface="+mn-ea"/>
              </a:rPr>
              <a:t>QE</a:t>
            </a:r>
            <a:r>
              <a:rPr lang="zh-TW" altLang="en-US" dirty="0" smtClean="0">
                <a:solidFill>
                  <a:srgbClr val="C00000"/>
                </a:solidFill>
                <a:latin typeface="+mn-lt"/>
                <a:ea typeface="+mn-ea"/>
              </a:rPr>
              <a:t>政策有後遺症</a:t>
            </a:r>
            <a:r>
              <a:rPr lang="en-US" altLang="zh-TW" dirty="0" smtClean="0">
                <a:solidFill>
                  <a:srgbClr val="C00000"/>
                </a:solidFill>
                <a:latin typeface="+mn-lt"/>
                <a:ea typeface="+mn-ea"/>
              </a:rPr>
              <a:t/>
            </a:r>
            <a:br>
              <a:rPr lang="en-US" altLang="zh-TW" dirty="0" smtClean="0">
                <a:solidFill>
                  <a:srgbClr val="C00000"/>
                </a:solidFill>
                <a:latin typeface="+mn-lt"/>
                <a:ea typeface="+mn-ea"/>
              </a:rPr>
            </a:br>
            <a:endParaRPr lang="zh-TW" altLang="en-US" dirty="0" smtClean="0">
              <a:solidFill>
                <a:srgbClr val="C00000"/>
              </a:solidFill>
              <a:latin typeface="+mn-lt"/>
              <a:ea typeface="+mn-ea"/>
            </a:endParaRPr>
          </a:p>
        </p:txBody>
      </p:sp>
      <p:sp>
        <p:nvSpPr>
          <p:cNvPr id="11268" name="內容版面配置區 2"/>
          <p:cNvSpPr>
            <a:spLocks noGrp="1"/>
          </p:cNvSpPr>
          <p:nvPr>
            <p:ph idx="1"/>
          </p:nvPr>
        </p:nvSpPr>
        <p:spPr>
          <a:xfrm>
            <a:off x="495300" y="1071563"/>
            <a:ext cx="8915400" cy="5253037"/>
          </a:xfrm>
        </p:spPr>
        <p:txBody>
          <a:bodyPr/>
          <a:lstStyle/>
          <a:p>
            <a:pPr lvl="1"/>
            <a:r>
              <a:rPr lang="zh-TW" altLang="en-US" sz="2400" dirty="0" smtClean="0"/>
              <a:t>量化寬鬆貨幣政策是一把雙刃劍，長期來看，埋下通脹的隱患，在經濟增長停滯的情況下，更會引起滯漲。</a:t>
            </a:r>
            <a:endParaRPr lang="en-US" altLang="zh-TW" sz="2400" dirty="0" smtClean="0"/>
          </a:p>
          <a:p>
            <a:pPr lvl="1"/>
            <a:r>
              <a:rPr lang="zh-TW" altLang="en-US" sz="2400" dirty="0" smtClean="0"/>
              <a:t>懂得利用財務槓桿就賺大錢。</a:t>
            </a:r>
            <a:endParaRPr lang="en-US" altLang="zh-TW" sz="2400" dirty="0" smtClean="0"/>
          </a:p>
          <a:p>
            <a:pPr lvl="1"/>
            <a:r>
              <a:rPr lang="zh-TW" altLang="en-US" sz="2400" dirty="0" smtClean="0"/>
              <a:t>黃金原物料價格直直上</a:t>
            </a:r>
            <a:endParaRPr lang="en-US" altLang="zh-TW" sz="2400" dirty="0" smtClean="0"/>
          </a:p>
          <a:p>
            <a:pPr lvl="1"/>
            <a:r>
              <a:rPr lang="zh-TW" altLang="en-US" sz="2400" dirty="0" smtClean="0"/>
              <a:t>市場波動大幅增加。</a:t>
            </a:r>
            <a:endParaRPr lang="en-US" altLang="zh-TW" sz="2400" dirty="0" smtClean="0"/>
          </a:p>
          <a:p>
            <a:pPr lvl="1"/>
            <a:r>
              <a:rPr lang="zh-TW" altLang="en-US" sz="2400" dirty="0" smtClean="0">
                <a:solidFill>
                  <a:srgbClr val="C00000"/>
                </a:solidFill>
              </a:rPr>
              <a:t>追溯源頭還是葛林斯潘大降息</a:t>
            </a:r>
            <a:endParaRPr lang="en-US" altLang="zh-TW" sz="2400" dirty="0" smtClean="0">
              <a:solidFill>
                <a:srgbClr val="C00000"/>
              </a:solidFill>
            </a:endParaRPr>
          </a:p>
          <a:p>
            <a:pPr lvl="1"/>
            <a:r>
              <a:rPr lang="zh-TW" altLang="en-US" sz="2400" dirty="0" smtClean="0"/>
              <a:t>英雄變狗熊</a:t>
            </a:r>
            <a:endParaRPr lang="en-US" altLang="zh-TW" sz="2400" dirty="0" smtClean="0"/>
          </a:p>
        </p:txBody>
      </p:sp>
      <p:sp>
        <p:nvSpPr>
          <p:cNvPr id="11269" name="日期版面配置區 3"/>
          <p:cNvSpPr>
            <a:spLocks noGrp="1"/>
          </p:cNvSpPr>
          <p:nvPr>
            <p:ph type="dt" sz="quarter" idx="4294967295"/>
          </p:nvPr>
        </p:nvSpPr>
        <p:spPr bwMode="auto">
          <a:xfrm>
            <a:off x="3657600" y="6381750"/>
            <a:ext cx="3136900" cy="476250"/>
          </a:xfrm>
          <a:prstGeom prst="rect">
            <a:avLst/>
          </a:prstGeom>
          <a:noFill/>
          <a:ln>
            <a:miter lim="800000"/>
            <a:headEnd/>
            <a:tailEnd/>
          </a:ln>
        </p:spPr>
        <p:txBody>
          <a:bodyPr/>
          <a:lstStyle/>
          <a:p>
            <a:pPr algn="ctr"/>
            <a:r>
              <a:rPr kumimoji="0" lang="en-US" altLang="zh-TW" sz="1400" b="0">
                <a:solidFill>
                  <a:srgbClr val="FFFFFF"/>
                </a:solidFill>
              </a:rPr>
              <a:t>clin@ntu.edu.tw</a:t>
            </a:r>
          </a:p>
        </p:txBody>
      </p:sp>
      <p:sp>
        <p:nvSpPr>
          <p:cNvPr id="11270" name="投影片編號版面配置區 4"/>
          <p:cNvSpPr>
            <a:spLocks noGrp="1"/>
          </p:cNvSpPr>
          <p:nvPr>
            <p:ph type="sldNum" sz="quarter" idx="11"/>
          </p:nvPr>
        </p:nvSpPr>
        <p:spPr>
          <a:xfrm>
            <a:off x="3384550" y="6400800"/>
            <a:ext cx="3136900" cy="457200"/>
          </a:xfrm>
          <a:noFill/>
        </p:spPr>
        <p:txBody>
          <a:bodyPr/>
          <a:lstStyle/>
          <a:p>
            <a:pPr algn="ctr"/>
            <a:fld id="{52312AF0-2069-4B60-BD68-4902A50F50AD}" type="slidenum">
              <a:rPr lang="zh-TW" altLang="en-US" smtClean="0"/>
              <a:pPr algn="ctr"/>
              <a:t>43</a:t>
            </a:fld>
            <a:endParaRPr lang="en-US" altLang="zh-TW" smtClean="0"/>
          </a:p>
        </p:txBody>
      </p:sp>
      <p:sp>
        <p:nvSpPr>
          <p:cNvPr id="11271" name="AutoShape 11" descr="data:image/jpg;base64,/9j/4AAQSkZJRgABAQAAAQABAAD/2wCEAAkGBhQSEBUUEhQUFRUWFxcYFxgXFRgYFxgaHBgcGB8XGRccGyYeHx0mHBwdIC8hIycpLCwsFh4xNTAqNSYsLCkBCQoKDgwOGg8PGiwlHiUvKS0sNCwsLCwqLSwsLCwsLC0sMCkpLCwsLCwsKiwvLCwsLCwpLCwsLSksLCwsLCksLP/AABEIAMABBgMBIgACEQEDEQH/xAAcAAACAwEBAQEAAAAAAAAAAAAABgQFBwMCAQj/xABIEAACAQMCAwYDBQQHBgQHAAABAgMABBESIQUTMQYHIkFRYXGBkRQjMkKhYnKxwQgzUoKS0fAVJENTouEWg9LxJTRjc7Kzwv/EABsBAAEFAQEAAAAAAAAAAAAAAAABAgMEBQYH/8QAMREAAgEDAwIEBQMFAQEAAAAAAAECAwQREiExE0EFUWGxInGB4fAUMqFCUpHB0fEG/9oADAMBAAIRAxEAPwDcaKKKACiiigAooooAKKKKACiiigAooryzYFAHquF1dpGheRlRR1ZiAB8zSb2n71ILfKQYnk6ZB+7U+7efwH1FZTx3tLcXb6p5C2OijZF/dXp8+vvVSrdQhst2dBYeA3F1iU/hj68v5I2nh/eJZTSGNZgpzgFwUVv3WO31xTIrV+X81ecB7aXVpgRSEoP+G/iT5Dy+RFQQvf70at1/8vtm3l9H/wBX/D9DUUgcA73YJcLcKYG/tfijPz6r8x86eba7SRQ0bK6noykEH5ir0KkZ/tZylzZ17aWmrFr2/wA8HaivlfakKoUUUUAFFFFABRRRQAUUUUAFFFFABRRRQAUUUUAFFFFABRRRQAUUUUAFFFFAHzNGarON9ooLVNUzhfRRu7fBRv8APpWYdpO8qefKQZgj9j94w92/L8F+tV61zCly9zSsvDLi8fwLEfN8fcfu0vby2s8qzcyXyjTBP949FHx39jWVcf7aXd+2jdUY4WGPPi9jjdz+ntVGY60Ls5w9eH8Pe+dQZ5FxCCPwhtl+v4j7AVndeddtcRXJ1kbG28Lgp6ddRtKOfP08vnyLMXd3c7B2giY9EkmUOc/sjNU3GOBTWsnLnTS2MjfII9QR1FFyzSMzuSzsclj1J9c1f9ru1AvUhHLKNEpBYsGLZC+3qM/Oq7lTcXjZ+5rxndwqwU2pRec4WNPl33OMXd3cmJJS0CJIAyl5QvUZHUdcVzuO767VC6KkqjrypFcj5Df6U4d5Fvjh9koHTT5Z6RYqg7ubSYX8bRqwTfmHBC6dJ6np1xj3qxKEFUVPD7GbS8QuZ20rnXHbVs12XrnuJhSmTgNlew273lrJpjQkOFffYjOqMjBGDn4V37wLZF4jMI8YJUkDoGKgt+u/zq57rLwcya1k3SdCceWQMEfNT/01FTSVXQ36fUuXd3Kdkq8Yp7JtNZ27omcB74Oi3cf/AJkY/ih/kflWg8K43DcrqgkVx54O4+I6j51gfF+Em3nkhbqjFfiPI/MYPzrhbSvGweNmRh0ZSQfqKlhfSg9M9zNufALa4j1Ld6c7+a+x+kc19rI+Bd6k8eFuFEy/2hhZP/S36fGtC4J2utrr+qkGr+w3hf6Hr8s1o0rmnU4e5yl34Xc2u847ea3X58y6or5X2rBmhRRRQAUUUUAFFFFABRRRQAUUUUAFFFFABRRRQAUUUUARr7iEcKF5XVFHmxx/71nvaHvQLZS0Gkf8xhv8VXy+LfStFns0fGtFbHTUoOPhmvA4ZF/yo/8AAv8AlVetCpNYhLHuXrStb0Xqqwcn88L23MAuJmkYu7F2PVmOSfma58ut84iIoYXkKJhFLfhHkOnSsSlBZix6sST8Sc1hXVu6DWZZbO38O8S/Vp4hpS9fscuF8O508cf9t1U/Anf9M09d68uFt4V2Uamx5bYUfQE0n2ExilSRRkowYD1welaTxWC14nCjc4Iy9DldS56qyk+36bVJbLXRnCL+J4KviFV0rujWmm4LPrhv8Rl3CeFmeeOIba2AyPIeZ+Qya79oODpBcNDE5kC4UsQB4j1Ax6dPjmm7Nrw5WMD8+5IKhtisefPbb5ZJ+ApStEzMhc9ZFLE/vAkk1DOKpxUX+7O/oXKV1UrzdRZUEtsrl+fn8jSu3HaCWzih5OjLEqdS52C+W4pJuu8O9ddIdUz5ogB+pzir/vJv4pkhEUiPhnJ0sGxsOuDSLyanvLicajUZbFDwmzoSt4zqQTlvyvUiOpJJOSSckncknzJqVwe8MFxHKPyMGPuPMfTNfeTRyaz1Np5Rvz0yi4PhrA496PCAWiuk3VwEYj4ZU/MZHyFIXKrS+H30VzwowTSRpIoKrrYKcrujbn4D60gcmrd5hyVSP9SyZfhNWcKboT5g2vp2IXKrta2TyMFjVmbqAoJO2+2K78mu1lM0UiSJsyMGHy8vgenzqpF7rJqTqS0vTyNHBOLcUgwDDLMg/LIrZ+T9frmn/g/FzMPHDNCw6iRdvkw2P6V34ZfrNCkidHUH4e3xB2qVXT0aTgtpNr1POLy5jWk801GXpn/w+0UUVZM8KKKKACiiigAooooAKKKKACiiigAooooAKKKKACiivlACl3iX+IFiHWRsn91d/wCOPpWecmmbtXdc26c+SeAfLr+uap+RXNXc+pVb7cHc+Gw6FvFd3u/qQOTQYPap/Io5FVcGh1CByaDDU/kVI7LdkILznXV6xNtE7Rxxs5SHEezyyHI1eLIGTgaDnNWLe2daWOCneX6toamstlJC6PnQytjrpYHHxxXTk184xc8NPE4xw5rdVW3k5vJwqM2tdI8gSBk5HlU6NQwypBHqCCPqKLi36M9K3Cyvv1FPW1hkPk0cmp3Io5FV8F3qEDk0cmp/IqLHfRNIY1ljMgzlQ4Lbe2aVRb4GuslyznyaOTU7k0cikwL1Bn7u+KYLW7HY+JPj+Yfz+tPdZFau0bq6/iUgj/L+XzrVrC7EsauvRgD8Pb5Vu+H1tUND5Xscj4xb6KvVjxL3+5IooorSMQKKKKACiiigAooooAKKKKACiiigAooooAKKK+E0AfHfAydhSk/elw9pDDDcrJMQQoVXKlt9g+nTnb18qgcRuP8AajSgsV4dAxVyDj7XKvVMjfkK2xx+MgjoKWeHWSveSyIiokTGNAoABk0rzJMAAZxpjGOgjbFQ1qmiDZYt6XUqJFiYq+cmp3Jr7ya5/Sdd1SByaOTU/k0cmk0h1SCId6k9jbWe64LLbmKJV5kkaMXJWdRO3MLgKSmohlzvuScCvUuEUseigsfgBn+VWXY3jNvZcJs/tM8MJeJZPvJFUkyZkOATk/irTsI41MxfFampRXzKLtzNFNdrYpZWz/ZUWQSS6uVHzBgIsEenVkAHDMBsNtqr+C8E+zxlMg5d3wqBFXUc6VXJwoPQZNR+E8ViueMcTkikV1YwaCGB1BY9JK+oyP1pjlAVSzEBVBJJ6AAZJPypl5OUp6O2xJ4dCEIKp3IfJo5NR7DjgkdFME8SyqzQvImlJgBk6N8/h8QBAyN669o7YmzuANjyZcY2OQhNU3Rakoy2NFXUZRcovJU9soP9wuOuyZ2OOhB/Wmjt3wCxh4VrjSG2aPRJbFUAYyjxLGMDUxcZUjfOc+VKPbrhgsbJuWJWtLm1GjOqQQTYGFLEkqjg5GTgMpx1rVrTlz2lvcCNXdYRLDnfSzReR9SDpz7mti2oulFxZz15cqtKM4+X+zMOFXFw8pEsaKjRJKAM64S5JWKTPVzHhyABp1AedXHJrj2ZTXbrMTqe4+/lbpmSQAtgeQGygeiirXk1kV4xc3pWEb9vUkqa1vLIHJpo7GX2ktCeh8S/zH8/rVNya9wEowZeqnIpaEnTmpIbcpV6bg/xmg19rja3AdFYdCM12roE87nJtYeGFFFFKIFFFFABRRRQAUUUUAFFFFABRRXzNAH2lPttevK0fD7dis1zkyOvWG3BxJLnyY/gX3b2q54p2ktrYAzzxRZOBrcA5ABIx12BBPoDk0i8E4tcSXTTwLFrv+e8ckxfTFa2zRxRlUXdtRkaTTlc6gc0AX/HZYbSz5ShUihTIXoAiDJ/QfMml/srw5ktItY+8cGR/wB+RjIR8i2PlXPt/wANUWDzC6mncNGkiEpiZXkVGiSNVCoxydJUZ8iTVnZ9ibm7HMvppIEP4bW2fRpHpLMPE7Y6hcAeWaq1KUqm2S7RrRpb43FvidvJPBLdrNy41ZhbkzmGJUiPjuXVQXl1MrKqAEaR71cWl7JJFFyo1lnkXOhXCKuF1MWY5KgZAwQTlgPery17p+FxjAs42x/bLufq7Gud53UWRIe2RrOZfwS2ztGy/Fc6SPUEb06VvBpLyGxupxbfmUcvaGMQRS6JWMxCxxImqVn3ygXOMjByc4GnOal8KvhPHrCOhDujo4AZHRtLK2CRsfQ0vWiScHuozxPL20UdwsF1EpI5kz6yZVySjkZUbY8WMkZIn8G7J8R5Zmhkhtkk+8Edw8tzIxYljJK+QqOxOW5YxvUDtFp25LEb6Wrfg8dpA0sotOdHbQvBLLcTvg6YgyxlVyQAxLgaj0ztUPgnErGPK8J4XNxB08LXEijBwMf10gJ6flAUYxgYpZ70bxmg5d7byw3UeBHLEdVrMrEEjX6eHUAckFa3/g9qsdvEiKqqqKAFACjYdANqs0IaI4wVLip1J5zsZFxDiks3EbFZOFmzmV5TqBQq8PLKuNSqM6SVON/L1q67YDRw+5J84XUfFxoH6sKhd/crg2KRfjlaeEfCRY0OPfcUwXXd5wyNWItLdjGhJDaixONifH5+486bUodSSl5D6Vx04OK7lN2r7M2oEMjTNLcGaOJMXbJHEpQqF0ochNK4OnDMzfiAJNTouE6bQxFmkAiZS5OSfCd87+vqTgedXw7t+G43sbbp/wAsVFuu67huliLOPIBOlWkXO3TZ8U6rR6mNxtCv0srHIvceS5k7Paw1s9ubCJmjaGTmeGJSWWVZdOQw1DKbYHxpl7qbjmcGsm64i0/4GZP/AOaTOCdlrC4uJLZrDQAmzB5cb465xuM++9MfcjL/APCEjJyYZZoz7ESFsf8AVn51MR1aUqcsSK7slARaIp6oZIyPQpK6EfpXXi3HoLZlSQsXcEqkcbyOQPPSoO3uamQKIeI3dt01lbuMe0vhkx7c1S3/AJleU1Jxm3xledaXMQfYhWDxyjY9cAdPf41m9BOq1I0v1LVFOJ84Zex3ESyxHUjZxkYOxwQR1BBGMVK5NUXB+z00F88Yu5ZRGxkuFdI40dp1Zw8UarsNecnV1Rhiu192raKadTaStFbGMzTB48IjjIk5edZUb5x00n0qOVviWIkkLvMVKWw49nrnGYz8R/Mfzq+pXiBUhh5bj0P/AGrt2r7XfY4Y5BDJOZJAgVCoP4Wc7ttnCnC9WOAOtXLeXw6X2M+7itWpdxioqFwbi8V1BHPA2qORcqf0II8iDkEeRBqbVoqBRRRQAUUUUAFFFFABRRRQBG4hfLDGXbPVQAMZZmYKqjJAyWIAyQN+orNe0HGL65uIWgWaBFw2ztGeW0vKcOpBQyaPEM/hAyASQavO8id/uU35Q1yyeMxqeWU0DUqMWOpsiPABxknCkFStYSt08rSS5eSYMEYjUq3Kxwrg5GS2qPA20g9OtY3iNzUptRpvDLNGCe7OPE+BTRLxBuXGEvRFbQYGJCzyCJAHDaiNOZH1dTjOrBp1t7EDiiQLslpw8LGPXmyaCfgFhUfM0l8C4eJuOWzK0zxHn3JdmPKmMbMkbImo6VTWFBwMgAjZqfO0llMl1HeWio8scbRSxO+gSxE6wFcghXVxkZ2wzCr1trVJdR7sikviekl2PBViyzgMSQQCAQCDkMM+YPnULj3eNbWM0UNwzhpsaQqFgAW05J9M7bZPtUfszLccUhFzcFraBzmGGGQh2Uba5ZgA2CQSFTSMYJJzVpxSxjsree5RWflQySCN3aRSyLrDAvqZTtglSPUgkAiZQeeQcljgsbq/0nchfTJxn61zm4oEQuzqqKCxcnwhR1JPTFKll2FhknX7bbm9eSHmSXcj5iDlgBDFFnCrjcYHQDOTUTgPAvs13BCIhDHdx3f2iz1mWFVQgJKuSQpYMqsBsdftSOm/MVTS7DTaPb8RgbBS4t5Qytg5Vh0I9Qc/AjY144pZFUS3gXTEiqoHkFUYA332wBUe47O3sWY+Hy2VrbrvHH9mZjnz1nWBu2dwM9KX5O1fE4Zri2u/sUbJbvcxzqshUxps2mMnxMPRmXH7QpdGFjImvLy0K3fYpaBIVclLQB5fMc2ZlWOM/tCMO/sD7itxs/6tP3V/gK/P/eCJLfh6QPFN/vItJZpHyU+1Msjy4djlmYBM6fCujyzX6EQeEfAVIhj3M87YRrc8d4fCcabRJbuQ+mSqxj/Go+tXt48S81zKo5pQeJdgFIyBjJJwKX+ByLLdcRvWO0k4t48n/hWy4Yr7NJv8qqXuzK7OzYG52x0yAAP86STSRZoW/Vy3wjS7bjcUmdDhsdQOo+XWvH/iGDG0i74HUefzrNjfGN42VhjUPIatJ2OTn+A8xXQQQgktq+1B/DGI10fi2GNOCun82c5PWljLOxLK3jBannH8jhc3nKnj/DhnIyWwcYJyBjffG3vVJ3Z3Cw3nFbbyS6EyfuzjIwPTYf4qncYlTQruYwFdTlyMLvuckjcYOPfFLsdwLbtBGQTpu7YxkgA5eJgwx/dAHzo1J8EFXdJ4O3fAhjvOHzLG8nMZ7eRI2KPIjFHEYcEEEkHGD5mqSz7QzW93AZbPiIhgmZkMkLSSLDJA6PG0gzrCvpKknJXY9BTx3qcKeXhcrx/1tuUuYzjcGI6iR76dVQeK989vaRWjzxSsbm3Wb7vQdOfIhmHnn6UYTIMtbFZe94lp/tITAzLHJbcuQtbTAh45NUe2jJ2kkG1RZ+0vCri8bn3A5EsKcxSZogXhdtCvspKlZm8PQ8venTsH3iRcVExhjljERQfeactqBO2kn0/hUPvE7yIeGPEk9u8wlViCNOBpIGPF1603QtWodrenSLvd9xGxTUqXUYklkZBAJRyhpdlXkISSFYYO5ycj2p64jwz7RaywZAYjVEx6JIp1I/ycK3yrOuNdo7biPD/9oWUIjm4dcRzNGQiuUBGrOnPhI3z6xmrrsb3hSS3MltexpFMrqEeIloXEm6JqycMfI9G6bHYxSjpnlEqnqjpYq9he2c1hdaLnm8ieZ+eDbGKO2nLBWKOCVKB/Cw2G4OAcit2BrFO9/s+iXXOCgLdRkFvtBgAkQYZRnMbGSMjZwM8o7707d0vaI3NgI5NXOtm5T69nKjeNyMnqmBnJBKk1OiuO1FFFKAUUUUAFFFFABXyvtVl92it4neN5UEiR81kyNYTfx6euNjTZSUVqfAJZK7t1cabUL5STQId8eEyqWz6jQGz7ZrLYFeRoIEf72cRIDjdRylkkkz7G4nYftQrV5247X/bI4YLVCLpZnLQyMqsqi3kOskMRpKurBgcdBtvVV3MWTz8TuLl1YJFGEhVhjCysWUj20Kd/2x5VQcI1auXukTJuMR54PwiGDjLJBGkUcdimFRQozJOxJ+P3Yqf2qjeSzulizzGgmCY2OoxsBg+uaqeLdoo7PizSuGdZ7NEiEQ5jySRTSZjRF3Jw+cnAGDvVhwi1v55lmm0WkCnIt10yzSf/AHpPwoP2Uyf2quSg3jA2Mks5LTsfdRvw+1aIjlmCLTjyAQDHxBBGPaqjtbJxKSQRWa28UXhYzyyai2NzFytJIDHCk77E1E4h2Iu4Gc8MnjSORi7W06sYlc9WidfEgJ3K7jJ8qr4ezHGZSFkmtbZAd3iMksuPPQGAUfE9Ke8jVjuQ1n4pbnTDa3EMX/Lie1uol2/4Osq6r+ycgeQAwK+TTcQKE2VjeLcl0eW4u5IFMiodXJABxoOcBECgEk9SSdAsuEGGJIwzuEGNUjl3bzLMx6kn/ttVZxR723kLxRm5gcDMaFFlhYfmTUVDow6qTkHpscBim88DnFeZdWnEWeBJJIzC7KC0bEEoT1UkbHH+sVnva7F3xCOMEEKkds371xMshX4rbwyOf3l9a73vE+Iz+G3s7jUc4M+iGNPdsuSwHoo8qgWInsbqxW/hSGJZZne6WQyRyzyRGNTIxUFG3ONXhxgDAFKk28sHpSwjj/SJyLe1+8ODP+DC6cqrePOnVnxAdce2a0ftbxr7Jw+e4844mK/vYwv/AFEVlP8ASVm/+RA/+u3/AOsUx98t0ZLWzslPjvbiJCB/YUgk/wCJkqQjLDstwjk8Ns4iM/chn8zrl+8bf1y1Ud/w8xMQFwPJgMjGTsTjr/lT7eTLGCeirsPgBgD9KT07VK9wsf5WOPng4/Xb50sop433NS1i3BrGUcrThIldHK+EHUxKYYnqN8b+9RlEKcwzcw3WpsbNqzk6NGPDpxj9ab2ceR+tAmB896khFReWJU1TjoWyIl9ZlrbJjDuAp0EbFhjIIHUZJOOlKHbpDAtleFNBt7iIuMAaVfwuuQfYD508S38YUo0sas2QAzKDvsDpyDVH2n4EZOEXEBOsiJyp8ROUPMX8TE58IG5pmmKexHUT0YY/QxqVI2ZWGMY2IP8AI/zpM7UcI4dYcNi+2wm5ht2CISitIgdjgdV8IGB74HU1Zd3fHhc8OtpCQWMag7/mUaG2+KmmO8WNom5wQxgEvrAKYG+W1bYGM5PpTEUWZz2E7xOD/aBa2URtzMRgmMIrvnATIYnVvtkY96Z+8Di1lbWwlv4Vmi1hADEkp1MD0DdNgfpXmw7McKaZJYIbPmKQyNFoyCDkEBDjOfPFMN/w+OZCk0aSIequoZfoRilEEXsPx/hF5z7axgEXMjJmTkCPUn9WckbH8XTPmfes9gAjQCfIe1kaxuiNi0Jb7uTPqjhHVvYnyFbLwbsLZWk7T20CRSMpQlCwBUkEjRnT1A6DyrOu8XhyQ8V+82t+JRctz/ZnQaQfoV+fwqpdxbp6lyvbv/H8li3a1YfD/EXPaC5e74I0rBGubJ1eQMgdC8WNbFDsUeFi+PR8UtdiLpbLjKIAI1uhyiiOZLdhpMkctu5/Lq8Og7rzcVI7C8YBVUlJxKhsbsH8sq6kjf55059ZF/s0oWLiCGMw6lktpA0sTg6Xa3k8VxbMfzhRh0HkxOKdQq64b8rZ/MbVhol6dj9L19ryrZwR0O+a9VZIQooooAKKKKAKntBxiS3RTFA07sSAiuiHZS352GTt0G+x9Kyzjd5LeNFrEMcsqaonUugaVG0tFy3UskoQyRujPpdSN/D4dK7cDNjKAqksAqlm0KhJwJS4BK6PxZA8hWU2nZky3KrJC6xqCZF+0s6B5ACl3bSE6tfgOQTkDB3zWXfXSpJxbxtn83X5sT0qercrntWmkhCTqk8kJkIkUc7mwRtb/ZiBg6WBcZHibQeuAateH39/HeJBYoVuZ+VcXEbL/u1vFyVRInLLzMgAZwVAOFUGr+1ikQRoEjl4hMSscrAMojiLBbuQdFCowOBjU7getPfZzs5HZxFUyzudUsr7ySueru3mfQdANhR4enKOt8dvzy8vkFZ74IPY/sRFYpnPNnZQrzMPEQPyIPyRjyQegzk70y0UVqEAUUUUAfKMUVzecDrSN45FSydMVG4nwyO4heGZQ8cilWU9CD/PzB8iK8cS4vHBHzZThNSKTgnBdwgzjy1MN/KpSyA0ZQYPzB3qTuhhs5nLyWTzRKzfieBljeF299JK/wB0U+8QuPtXaizj6pZ24kb2blmTP1aP6Un/ANIO3C8XBA/Hbxsfc6nT+Cj6Vf8AdHN9q4lxG93wVVFyMYEjZAxv0SPFKgSyxv7a3rY0LnHU4/nWd3EcnOVw2nThs+QAOfiade1N7pkZVONalCRg46Zx1+FUHDplAkT1jYjJJ3Hx9s7UkzqrRaKawiTdcRmeMTFXEZyAisA5I/MTjYbdB86mScLDIQYH1L4WdSJGXK5DqCdWOnvualcKvFkswn4huPgT/wC9XYRmDspAL4AbGQuwGo/QD5ULcSpU0PCWNxMuOw/MUyKzazj8WfF4FySG3/Fq6+WKv+wXEmaN7eY/eQnBBOSYyP8A8RuPnipvBGkEf+8yB3YKw6ArkdMfSlS7v+RxaJ1OzERt7qxC/oSD/doWzyEtVzCVJ743X0LLuml5MV1a48Vrdyjpk6W/D8sq31rSbiBbiGSGVSVkjKOOmpXUgjI9j+tIPZgiHtDdRHZbu2WUD1ZCEO/r+M/Knq6nGrSM5Hnk52x8veh7M5lrfBiEn9H2R2Y2l9byqCcZzqBB6No1DIO3yrpF3X8ftv6i629I7twD7YcAU7XvcfZTSNMktzBJIS5MUgC6icnAKkgZ8s7V9h7p7qLaDjN6g9G8Y+msD9KUjEWaw7Uxjdrk/uywv/BiauU4dfcQ4JcQ30cwureUywNImlzpXUAp2DfnXP7S0wN2T49CcwcUhmGfwzwgZ+YVj+tRuFr2gF0n2wwG3DeMpy9gASCoXDk5xt/3pHwOjuzK7vtQYvvoxFIL6Ic+LJ1JKjFWYAHKk/iB/aJ8q4jtSsimG55iJNM8rHRkwNIB9/EwIZsgnWhGCOmM1NFmltxC7UppcnmQEHIVGYkqCNvwnqN/uyNt6pbq5ljBQYkjX8jIGGgny8xgjGRgjNU6coQlpivL8+nBrOxqTo9aT7tbLOH992fpvsNx6O7sIJI3VyI0WTSc6XCDUpHUH2PrV/mvzJ2B7bCxuBJGjRQtoW5jyzgrn+uXIyCDkacHZsZ86/SlleLLGsiHKsMg4xkVbUkzMqUpQ3fB3xX2iinEQUUUUAJ3b6/keNrSGDnGSMGQmURKEL406juS+lhgY2ByaQbMhdCwPNFAJTHPBM4P2Zovv2GoknltAkuVDEEEEelOfbi6mF0gtYS8iRa5GaRY42jLHEe6MWfKvggDTk7nVilKLhiX93bIsBhE7M95G40yIbdixLAdeYLjlEnqrfTFqQde6cJbxXr7rt6PBZi1CGVyOPdbwAxWwuJdRklRFj1DDR2ybQx48iVOtv2n36U8V5VcdK9VspJLCKzeQooryxwKUD1XiSUKN6jNeelRnlJ6moJVUuCaNJvk6z3eemRUcmiiq8pN8lmMVHgoe8Bc8KuwfKFm+akMD+lMdndZAPqAfrvSn3kXgThd3n80LAfMhf50xWSkRoPMKo+gFOTaSGOKbaMV/pGoP9oW7dc22MfCR/8AP9KaO5LhnL4TzCN5pnfP7KYjH6h6V/6RZ/3y2HmID9OY2K0/snwvkcMtoQMEQJnb8zjmNt66mP0q7HcgpL4xM7UFjknr1B9DnNLBvijow3A3x7dGH8RTp2nttIx5YHl6bdPpSVPZsWUAeJ2CqN+pOPKmS5OvtWnDcmNcmI6oi3LbLDbK49dhtjoc9DVpFxq6tyAUcg4OMdc74286ZeDdmY4U0IP3mPVt+pP8ulSJeCnyIIxsD5bYyN/p6U5JkU7iDeGsiBd9sJGcmPb1z8egFQI7t5rqI48XMTA6/nB/18K6cd4FcQTM7ps5LBkBKbnOM42x70yd3fZ13lNxIhCIPuyQRljtkeoAzvTFl8l+dSjSpOaxwXPaVuRxPht5+UTNbyHHRZhpUn21E/Wm+eT71jnIP8/8v5Uqd5NiZOFzFTh4gsykesbBv4Z+lXnDbvn28NwOk0SSfAso1D5MSKfM4mosTPvaNuKBIzw02zadQkWYHLZI0lTsPXO4qH2a47xtrqOO+soEgbWGlibOkhCQSOa2xYAdPOpHH+1i8PiE3JmlUsFdYxlkBBOvfbTkY+Yqnh/pA8NwNX2gEnGDEPCPU4c/p9KEyFj3x43XJP2PkGXK7T6whX8wym4OOh6UjXvHO0EP9ZYWlwhBB5EjKf8AqfP0FaLaXiSxpIhDI6h1YdCrDIP0pQ7T969hZztBPJIsqgEgRMwwy5G/Q7HypRpn/etwpmtbTiIhMLoFSePAyobyPsrZUZ6hxSzxCzVIxMkisUf8ufFGVBLfwIHsa0a57ecN4or2azNm4XljWjLliPD4jtkNggeZHnWWcKvJOWYJDloWKHJzsAVG/pjIHlt71nXUcJSXb2On8CqynOVvnGrdfNfn8E22kGoHAZcjII2YHyPxB/WtK7seOSWs3+zLk7MvNs31asx9TBqyd08h6A+1ZNanSTGfLdfdfT5dPpTRas11AIlJW6gPMtZC+NLrg6B+9jTufMVBQqdKeHwzX8atXd26rRXxRznz9T9BCvtL/YjtQL+zSbTokBMc0Z2McqbMpHlvuM+RFMFbBwIUUUUAZr2s4K815OGu5FJhbRGqK8awPEVKEYBV2kRmDat9IGNsDx3TstxNNdjcm3s4TvtzBAry4986Afdace03BLeWJpZreGd4kdo9YUMCAWAEhGVGR18utKfc5w8wQzwSY5iPDJ0xgS20RAx6gqwPqVNVNGio5LfI/OVg0evjPiudzdrGpZ2CqBksxAUD1JOwHxqLJeJIqshV0YZDKQwIPmCNvnViUsISMcsnCQHzFcL2TAGKhiUivs8uTt6VDKrmJMqWJI8AV8rpFjeubTKoJznAOcYNQYJ8hQelV0vHEABBz9Qf4VW8U4rrAC9PjTlBiOSKTtxNzrZ4s7SywRe/iuI1rQYkBON8e1ZlxZxzLNScBryDP93VJn6qK1Oyb4VI47pEerZsxLviXncdtotsCCMYO4GXkY5HnkYGD1zWxS+HYeX8BWL3Nz9q7V5wdptKn8ui3xkjP7UTjI9a0HtXeyxzWzRwyzKhlZhHn8RQIoby6Mx39KtLZBbw1sr+OcP5a4UsR4vxHUfES25Puf4VWdlOE8yfWR4Yl9PztsB8lyfmKceIcP5g9yMV14VwcQwhB1zqYjzY5B+n8qMbmsrjRTx3PZTw4xXxM/D/ALb17c7H44/WubSYyT0H8KcQcnh5ACNRABIxnoa98Q4ssUJkAMighSI/EwydOw+OPlSDxPi7u5wcDO+N/l648vTaov22TQy6jhlYehGQeh6+1N1Fz9HqSbY82PEEvopVCuqsGj8a4JDrjI8vMj5Cqvuiv88Ja3Y5a3coRndQzZ3+Dhxj0Ar52Vu4BOY7TZDAHkUZ0pIGCjr+YgsD66RVf2Wfkca4jbZ2lUTIvlglZTj/ABvQ90ZV5DTPZDz9r0+IkDSM6icAADfPtioA4lwy4GWawmyNwzQOQPbO+fjXeWFXVlYBlYFWB8wdiPpmlq27pOFMSGgYZ8xLLtuOni+P1qNFNof7K+i5aiApy1AVeWV0DoAoxkD0xVRx+2tN5bmO326vMkRwPIF2HvgZPnVbwHu9tuGzO1uZgHGNDSak9c6cdcjGT5E+tT+LWcc6tHKiyI2NSsMg4Oenx/hQwRSQcO4azrJElkWXDKycnII3DDT0/lST284ItnxNZiCYbyNssc/1wGdsdMnT9SaaJe63hrHP2YD92SQfpqxU3tr2IEvCGhhB12qrJDkln8Ck6AxOd1JAPsPkycFNYLFvWdCpGa7PJj/EYhsxGdByf3Tsf8/lXaGIocxu6fA6hj4NkYr2JA6K2NnUE7567f5iuNodip6qcfEeR+lZGZKOPI9LVOlVmptZU1z6/P1XsO/YbtRLbX4lldGgvXEculNAimACxyMu4GvYEggEkk9N9xFfmjh7xklJ+YYX2dUOCdjpI8sq2GHwrae7ntG09u0Mzap7cqrnzkRlDRTf3kIz+0rVp2tfqLD5Rw3jXhqs6uYfsfHp6DfRRRVswRS7x+Mcm0Ef3uq4kEP3K6pQpBaQooU76AR021Cs/wCCdsfsfEFlm+2cu5xDM10rAowP3UmrkouBqYEehJwMUx9vbWW5uXEekraxANrklRPvQ0kmrlYLeCOMYLAeI5yKzXi9rqg0PY2al7dZA0LywtGWga4AYbq7KoGVIOdajO+RSlUk62I8Ln6kqS05Nw7ZcBS+tXt5Syq+PEp3BUhgcdDuOh6154LwiO1t44IgQka6RncnzJPuSSfnWf8AYDvAltJBwzjAaJ1wIZZOmOgVn6FfJXzjyJ861F1A6bj40+pFrvsSUmvqedG1ebmTC59BXtm9K8ugIwehqEmKtuNgLkA+nSqWW4ZtRycem3+utMp4cnoKIuHoowFHp/OnqSQjTYpco41Y2ziu0VuSjMc4G3z9Ka/sq4xgYPXb2xn41wvbANGVXw536U7qDemZJ3h8TEQtME6hOsp09VRNiT6A68fWrvtL3kGwVlQ8ycqSiddAxtI3oo6geePTerXjHY77VC8TjAdQCwwHA1a8A4O2Vpe7TdkEseGXbqPE0eHkdi0j6mVMFyPfptUqcWRNSWSj7j7Yz8QlncD7mDTn9t2xqP7RAcn41o79okHE5IHlx4YUjjIJBc6nY7DY4KjJx0qg7heCsthLNgZmmIBJ6qigD/qZvpWitwgltRSPV/awM9MdcZ6VPgmt5QiviFa/7RskpClGCyEFdOCFRSWGovuScHYZUYJGk5HgdsWYJhUz91zAW85I5HIQFhkeFRqBYAFmOQuabP8AZLZ/L/oYPl6bV9bhjY307dP9Y/1k1JleQja/uE2w7Y6wNSIpZoEGSQMSIzlmzkgALtnffz61b8Gu+eGDomOXG3hYtjmAnB2BGRhh1OGGcHarxeHOBgaBnAPuAMAHbcD3rynC2H4VjXoPCoU4HQZA6D0pHhgptP8AcZhxaxeKQgrjdgPh79eux+G9Q41JOMdfT328vPetVu+zglzrwMjG2+fYiq7/AMJRxkb9RvgYyajcTYp+IQxh8i32etngWKcykrPJy3jIGkZYqpUjfKkb+oLVC7YRfZ+NcOu+iSZt5D8cqM49pM/3KZZOx8X2hJg0gCsHEerMesDAfHr6++fWoveV2faaxLHA5UkUmrO6gOqswPqFZj8qXGxn3c4z+LJfEVQccTiXMzZvaaMDwzJJrzjfxLsf0q/4ehkt0k/MdmHQhhsw+TAj5VWcc7RwWYQ3DlNZIXCMxOOuyg4AyPrUJQKiXiPHdS82Dh0iZGdDsrY6nBL7E+4NNZOaWE7z+HNt9qQfFJQP1SrbhXHoLkMbeVZNONWnVtnp1AoYIp+M2/FecxtZbTlHGlZUbWuwzkhTnfPn51O7K8W4us6Jdw2rQ9GlRtLgeRxq338tIq4dwASSAACST0AG+TUOx7VWrYKXVucEH+uj/maVMGjK+1HBhZ389sBhNXOh225Um+kfuNlfrVM+zhv7XhPx6g/xHzrUO9a0Se3hvY2VjA2iQqwOY5NtyMjwuVPtqNZnPHlSPPy+Pl+tZlzFRqZ7M7zwOu69no/qg9vdf7R7FTeD9oHsrhLlOijRNjq0LEZJ8sqcEVVRXmQCVYZ9BqHv0zUywnVzhSGzjbY567EVXi5UnqNW7VC9oullZe68/wDDP0lwziSzxrImdLAEZGMggEEeoIOciikDu57QJah7K5cRhFWW1eVguu3foupjgtGfAcfLpRW7F5SZ5ZOOmTR//9k="/>
          <p:cNvSpPr>
            <a:spLocks noChangeAspect="1" noChangeArrowheads="1"/>
          </p:cNvSpPr>
          <p:nvPr/>
        </p:nvSpPr>
        <p:spPr bwMode="auto">
          <a:xfrm>
            <a:off x="182563" y="-182563"/>
            <a:ext cx="330200" cy="304801"/>
          </a:xfrm>
          <a:prstGeom prst="rect">
            <a:avLst/>
          </a:prstGeom>
          <a:noFill/>
          <a:ln w="9525">
            <a:noFill/>
            <a:miter lim="800000"/>
            <a:headEnd/>
            <a:tailEnd/>
          </a:ln>
        </p:spPr>
        <p:txBody>
          <a:bodyPr/>
          <a:lstStyle/>
          <a:p>
            <a:pPr algn="ctr"/>
            <a:endParaRPr lang="zh-TW" altLang="en-US">
              <a:ea typeface="標楷體" pitchFamily="65" charset="-120"/>
            </a:endParaRPr>
          </a:p>
        </p:txBody>
      </p:sp>
      <p:sp>
        <p:nvSpPr>
          <p:cNvPr id="11272" name="AutoShape 13" descr="data:image/jpg;base64,/9j/4AAQSkZJRgABAQAAAQABAAD/2wCEAAkGBhQSEBUUEhQUFRUWFxcYFxgXFRgYFxgaHBgcGB8XGRccGyYeHx0mHBwdIC8hIycpLCwsFh4xNTAqNSYsLCkBCQoKDgwOGg8PGiwlHiUvKS0sNCwsLCwqLSwsLCwsLC0sMCkpLCwsLCwsKiwvLCwsLCwpLCwsLSksLCwsLCksLP/AABEIAMABBgMBIgACEQEDEQH/xAAcAAACAwEBAQEAAAAAAAAAAAAABgQFBwMCAQj/xABIEAACAQMCAwYDBQQHBgQHAAABAgMABBESIQUTMQYHIkFRYXGBkRQjMkKhYnKxwQgzUoKS0fAVJENTouEWg9LxJTRjc7Kzwv/EABsBAAEFAQEAAAAAAAAAAAAAAAABAgMEBQYH/8QAMREAAgEDAwIEBQMFAQEAAAAAAAECAwQREiExE0EFUWGxInGB4fAUMqFCUpHB0fEG/9oADAMBAAIRAxEAPwDcaKKKACiiigAooooAKKKKACiiigAooryzYFAHquF1dpGheRlRR1ZiAB8zSb2n71ILfKQYnk6ZB+7U+7efwH1FZTx3tLcXb6p5C2OijZF/dXp8+vvVSrdQhst2dBYeA3F1iU/hj68v5I2nh/eJZTSGNZgpzgFwUVv3WO31xTIrV+X81ecB7aXVpgRSEoP+G/iT5Dy+RFQQvf70at1/8vtm3l9H/wBX/D9DUUgcA73YJcLcKYG/tfijPz6r8x86eba7SRQ0bK6noykEH5ir0KkZ/tZylzZ17aWmrFr2/wA8HaivlfakKoUUUUAFFFFABRRRQAUUUUAFFFFABRRRQAUUUUAFFFFABRRRQAUUUUAFFFFAHzNGarON9ooLVNUzhfRRu7fBRv8APpWYdpO8qefKQZgj9j94w92/L8F+tV61zCly9zSsvDLi8fwLEfN8fcfu0vby2s8qzcyXyjTBP949FHx39jWVcf7aXd+2jdUY4WGPPi9jjdz+ntVGY60Ls5w9eH8Pe+dQZ5FxCCPwhtl+v4j7AVndeddtcRXJ1kbG28Lgp6ddRtKOfP08vnyLMXd3c7B2giY9EkmUOc/sjNU3GOBTWsnLnTS2MjfII9QR1FFyzSMzuSzsclj1J9c1f9ru1AvUhHLKNEpBYsGLZC+3qM/Oq7lTcXjZ+5rxndwqwU2pRec4WNPl33OMXd3cmJJS0CJIAyl5QvUZHUdcVzuO767VC6KkqjrypFcj5Df6U4d5Fvjh9koHTT5Z6RYqg7ubSYX8bRqwTfmHBC6dJ6np1xj3qxKEFUVPD7GbS8QuZ20rnXHbVs12XrnuJhSmTgNlew273lrJpjQkOFffYjOqMjBGDn4V37wLZF4jMI8YJUkDoGKgt+u/zq57rLwcya1k3SdCceWQMEfNT/01FTSVXQ36fUuXd3Kdkq8Yp7JtNZ27omcB74Oi3cf/AJkY/ih/kflWg8K43DcrqgkVx54O4+I6j51gfF+Em3nkhbqjFfiPI/MYPzrhbSvGweNmRh0ZSQfqKlhfSg9M9zNufALa4j1Ld6c7+a+x+kc19rI+Bd6k8eFuFEy/2hhZP/S36fGtC4J2utrr+qkGr+w3hf6Hr8s1o0rmnU4e5yl34Xc2u847ea3X58y6or5X2rBmhRRRQAUUUUAFFFFABRRRQAUUUUAFFFFABRRRQAUUUUARr7iEcKF5XVFHmxx/71nvaHvQLZS0Gkf8xhv8VXy+LfStFns0fGtFbHTUoOPhmvA4ZF/yo/8AAv8AlVetCpNYhLHuXrStb0Xqqwcn88L23MAuJmkYu7F2PVmOSfma58ut84iIoYXkKJhFLfhHkOnSsSlBZix6sST8Sc1hXVu6DWZZbO38O8S/Vp4hpS9fscuF8O508cf9t1U/Anf9M09d68uFt4V2Uamx5bYUfQE0n2ExilSRRkowYD1welaTxWC14nCjc4Iy9DldS56qyk+36bVJbLXRnCL+J4KviFV0rujWmm4LPrhv8Rl3CeFmeeOIba2AyPIeZ+Qya79oODpBcNDE5kC4UsQB4j1Ax6dPjmm7Nrw5WMD8+5IKhtisefPbb5ZJ+ApStEzMhc9ZFLE/vAkk1DOKpxUX+7O/oXKV1UrzdRZUEtsrl+fn8jSu3HaCWzih5OjLEqdS52C+W4pJuu8O9ddIdUz5ogB+pzir/vJv4pkhEUiPhnJ0sGxsOuDSLyanvLicajUZbFDwmzoSt4zqQTlvyvUiOpJJOSSckncknzJqVwe8MFxHKPyMGPuPMfTNfeTRyaz1Np5Rvz0yi4PhrA496PCAWiuk3VwEYj4ZU/MZHyFIXKrS+H30VzwowTSRpIoKrrYKcrujbn4D60gcmrd5hyVSP9SyZfhNWcKboT5g2vp2IXKrta2TyMFjVmbqAoJO2+2K78mu1lM0UiSJsyMGHy8vgenzqpF7rJqTqS0vTyNHBOLcUgwDDLMg/LIrZ+T9frmn/g/FzMPHDNCw6iRdvkw2P6V34ZfrNCkidHUH4e3xB2qVXT0aTgtpNr1POLy5jWk801GXpn/w+0UUVZM8KKKKACiiigAooooAKKKKACiiigAooooAKKKKACiivlACl3iX+IFiHWRsn91d/wCOPpWecmmbtXdc26c+SeAfLr+uap+RXNXc+pVb7cHc+Gw6FvFd3u/qQOTQYPap/Io5FVcGh1CByaDDU/kVI7LdkILznXV6xNtE7Rxxs5SHEezyyHI1eLIGTgaDnNWLe2daWOCneX6toamstlJC6PnQytjrpYHHxxXTk184xc8NPE4xw5rdVW3k5vJwqM2tdI8gSBk5HlU6NQwypBHqCCPqKLi36M9K3Cyvv1FPW1hkPk0cmp3Io5FV8F3qEDk0cmp/IqLHfRNIY1ljMgzlQ4Lbe2aVRb4GuslyznyaOTU7k0cikwL1Bn7u+KYLW7HY+JPj+Yfz+tPdZFau0bq6/iUgj/L+XzrVrC7EsauvRgD8Pb5Vu+H1tUND5Xscj4xb6KvVjxL3+5IooorSMQKKKKACiiigAooooAKKKKACiiigAooooAKKK+E0AfHfAydhSk/elw9pDDDcrJMQQoVXKlt9g+nTnb18qgcRuP8AajSgsV4dAxVyDj7XKvVMjfkK2xx+MgjoKWeHWSveSyIiokTGNAoABk0rzJMAAZxpjGOgjbFQ1qmiDZYt6XUqJFiYq+cmp3Jr7ya5/Sdd1SByaOTU/k0cmk0h1SCId6k9jbWe64LLbmKJV5kkaMXJWdRO3MLgKSmohlzvuScCvUuEUseigsfgBn+VWXY3jNvZcJs/tM8MJeJZPvJFUkyZkOATk/irTsI41MxfFampRXzKLtzNFNdrYpZWz/ZUWQSS6uVHzBgIsEenVkAHDMBsNtqr+C8E+zxlMg5d3wqBFXUc6VXJwoPQZNR+E8ViueMcTkikV1YwaCGB1BY9JK+oyP1pjlAVSzEBVBJJ6AAZJPypl5OUp6O2xJ4dCEIKp3IfJo5NR7DjgkdFME8SyqzQvImlJgBk6N8/h8QBAyN669o7YmzuANjyZcY2OQhNU3Rakoy2NFXUZRcovJU9soP9wuOuyZ2OOhB/Wmjt3wCxh4VrjSG2aPRJbFUAYyjxLGMDUxcZUjfOc+VKPbrhgsbJuWJWtLm1GjOqQQTYGFLEkqjg5GTgMpx1rVrTlz2lvcCNXdYRLDnfSzReR9SDpz7mti2oulFxZz15cqtKM4+X+zMOFXFw8pEsaKjRJKAM64S5JWKTPVzHhyABp1AedXHJrj2ZTXbrMTqe4+/lbpmSQAtgeQGygeiirXk1kV4xc3pWEb9vUkqa1vLIHJpo7GX2ktCeh8S/zH8/rVNya9wEowZeqnIpaEnTmpIbcpV6bg/xmg19rja3AdFYdCM12roE87nJtYeGFFFFKIFFFFABRRRQAUUUUAFFFFABRRXzNAH2lPttevK0fD7dis1zkyOvWG3BxJLnyY/gX3b2q54p2ktrYAzzxRZOBrcA5ABIx12BBPoDk0i8E4tcSXTTwLFrv+e8ckxfTFa2zRxRlUXdtRkaTTlc6gc0AX/HZYbSz5ShUihTIXoAiDJ/QfMml/srw5ktItY+8cGR/wB+RjIR8i2PlXPt/wANUWDzC6mncNGkiEpiZXkVGiSNVCoxydJUZ8iTVnZ9ibm7HMvppIEP4bW2fRpHpLMPE7Y6hcAeWaq1KUqm2S7RrRpb43FvidvJPBLdrNy41ZhbkzmGJUiPjuXVQXl1MrKqAEaR71cWl7JJFFyo1lnkXOhXCKuF1MWY5KgZAwQTlgPery17p+FxjAs42x/bLufq7Gud53UWRIe2RrOZfwS2ztGy/Fc6SPUEb06VvBpLyGxupxbfmUcvaGMQRS6JWMxCxxImqVn3ygXOMjByc4GnOal8KvhPHrCOhDujo4AZHRtLK2CRsfQ0vWiScHuozxPL20UdwsF1EpI5kz6yZVySjkZUbY8WMkZIn8G7J8R5Zmhkhtkk+8Edw8tzIxYljJK+QqOxOW5YxvUDtFp25LEb6Wrfg8dpA0sotOdHbQvBLLcTvg6YgyxlVyQAxLgaj0ztUPgnErGPK8J4XNxB08LXEijBwMf10gJ6flAUYxgYpZ70bxmg5d7byw3UeBHLEdVrMrEEjX6eHUAckFa3/g9qsdvEiKqqqKAFACjYdANqs0IaI4wVLip1J5zsZFxDiks3EbFZOFmzmV5TqBQq8PLKuNSqM6SVON/L1q67YDRw+5J84XUfFxoH6sKhd/crg2KRfjlaeEfCRY0OPfcUwXXd5wyNWItLdjGhJDaixONifH5+486bUodSSl5D6Vx04OK7lN2r7M2oEMjTNLcGaOJMXbJHEpQqF0ochNK4OnDMzfiAJNTouE6bQxFmkAiZS5OSfCd87+vqTgedXw7t+G43sbbp/wAsVFuu67huliLOPIBOlWkXO3TZ8U6rR6mNxtCv0srHIvceS5k7Paw1s9ubCJmjaGTmeGJSWWVZdOQw1DKbYHxpl7qbjmcGsm64i0/4GZP/AOaTOCdlrC4uJLZrDQAmzB5cb465xuM++9MfcjL/APCEjJyYZZoz7ESFsf8AVn51MR1aUqcsSK7slARaIp6oZIyPQpK6EfpXXi3HoLZlSQsXcEqkcbyOQPPSoO3uamQKIeI3dt01lbuMe0vhkx7c1S3/AJleU1Jxm3xledaXMQfYhWDxyjY9cAdPf41m9BOq1I0v1LVFOJ84Zex3ESyxHUjZxkYOxwQR1BBGMVK5NUXB+z00F88Yu5ZRGxkuFdI40dp1Zw8UarsNecnV1Rhiu192raKadTaStFbGMzTB48IjjIk5edZUb5x00n0qOVviWIkkLvMVKWw49nrnGYz8R/Mfzq+pXiBUhh5bj0P/AGrt2r7XfY4Y5BDJOZJAgVCoP4Wc7ttnCnC9WOAOtXLeXw6X2M+7itWpdxioqFwbi8V1BHPA2qORcqf0II8iDkEeRBqbVoqBRRRQAUUUUAFFFFABRRRQBG4hfLDGXbPVQAMZZmYKqjJAyWIAyQN+orNe0HGL65uIWgWaBFw2ztGeW0vKcOpBQyaPEM/hAyASQavO8id/uU35Q1yyeMxqeWU0DUqMWOpsiPABxknCkFStYSt08rSS5eSYMEYjUq3Kxwrg5GS2qPA20g9OtY3iNzUptRpvDLNGCe7OPE+BTRLxBuXGEvRFbQYGJCzyCJAHDaiNOZH1dTjOrBp1t7EDiiQLslpw8LGPXmyaCfgFhUfM0l8C4eJuOWzK0zxHn3JdmPKmMbMkbImo6VTWFBwMgAjZqfO0llMl1HeWio8scbRSxO+gSxE6wFcghXVxkZ2wzCr1trVJdR7sikviekl2PBViyzgMSQQCAQCDkMM+YPnULj3eNbWM0UNwzhpsaQqFgAW05J9M7bZPtUfszLccUhFzcFraBzmGGGQh2Uba5ZgA2CQSFTSMYJJzVpxSxjsree5RWflQySCN3aRSyLrDAvqZTtglSPUgkAiZQeeQcljgsbq/0nchfTJxn61zm4oEQuzqqKCxcnwhR1JPTFKll2FhknX7bbm9eSHmSXcj5iDlgBDFFnCrjcYHQDOTUTgPAvs13BCIhDHdx3f2iz1mWFVQgJKuSQpYMqsBsdftSOm/MVTS7DTaPb8RgbBS4t5Qytg5Vh0I9Qc/AjY144pZFUS3gXTEiqoHkFUYA332wBUe47O3sWY+Hy2VrbrvHH9mZjnz1nWBu2dwM9KX5O1fE4Zri2u/sUbJbvcxzqshUxps2mMnxMPRmXH7QpdGFjImvLy0K3fYpaBIVclLQB5fMc2ZlWOM/tCMO/sD7itxs/6tP3V/gK/P/eCJLfh6QPFN/vItJZpHyU+1Msjy4djlmYBM6fCujyzX6EQeEfAVIhj3M87YRrc8d4fCcabRJbuQ+mSqxj/Go+tXt48S81zKo5pQeJdgFIyBjJJwKX+ByLLdcRvWO0k4t48n/hWy4Yr7NJv8qqXuzK7OzYG52x0yAAP86STSRZoW/Vy3wjS7bjcUmdDhsdQOo+XWvH/iGDG0i74HUefzrNjfGN42VhjUPIatJ2OTn+A8xXQQQgktq+1B/DGI10fi2GNOCun82c5PWljLOxLK3jBannH8jhc3nKnj/DhnIyWwcYJyBjffG3vVJ3Z3Cw3nFbbyS6EyfuzjIwPTYf4qncYlTQruYwFdTlyMLvuckjcYOPfFLsdwLbtBGQTpu7YxkgA5eJgwx/dAHzo1J8EFXdJ4O3fAhjvOHzLG8nMZ7eRI2KPIjFHEYcEEEkHGD5mqSz7QzW93AZbPiIhgmZkMkLSSLDJA6PG0gzrCvpKknJXY9BTx3qcKeXhcrx/1tuUuYzjcGI6iR76dVQeK989vaRWjzxSsbm3Wb7vQdOfIhmHnn6UYTIMtbFZe94lp/tITAzLHJbcuQtbTAh45NUe2jJ2kkG1RZ+0vCri8bn3A5EsKcxSZogXhdtCvspKlZm8PQ8venTsH3iRcVExhjljERQfeactqBO2kn0/hUPvE7yIeGPEk9u8wlViCNOBpIGPF1603QtWodrenSLvd9xGxTUqXUYklkZBAJRyhpdlXkISSFYYO5ycj2p64jwz7RaywZAYjVEx6JIp1I/ycK3yrOuNdo7biPD/9oWUIjm4dcRzNGQiuUBGrOnPhI3z6xmrrsb3hSS3MltexpFMrqEeIloXEm6JqycMfI9G6bHYxSjpnlEqnqjpYq9he2c1hdaLnm8ieZ+eDbGKO2nLBWKOCVKB/Cw2G4OAcit2BrFO9/s+iXXOCgLdRkFvtBgAkQYZRnMbGSMjZwM8o7707d0vaI3NgI5NXOtm5T69nKjeNyMnqmBnJBKk1OiuO1FFFKAUUUUAFFFFABXyvtVl92it4neN5UEiR81kyNYTfx6euNjTZSUVqfAJZK7t1cabUL5STQId8eEyqWz6jQGz7ZrLYFeRoIEf72cRIDjdRylkkkz7G4nYftQrV5247X/bI4YLVCLpZnLQyMqsqi3kOskMRpKurBgcdBtvVV3MWTz8TuLl1YJFGEhVhjCysWUj20Kd/2x5VQcI1auXukTJuMR54PwiGDjLJBGkUcdimFRQozJOxJ+P3Yqf2qjeSzulizzGgmCY2OoxsBg+uaqeLdoo7PizSuGdZ7NEiEQ5jySRTSZjRF3Jw+cnAGDvVhwi1v55lmm0WkCnIt10yzSf/AHpPwoP2Uyf2quSg3jA2Mks5LTsfdRvw+1aIjlmCLTjyAQDHxBBGPaqjtbJxKSQRWa28UXhYzyyai2NzFytJIDHCk77E1E4h2Iu4Gc8MnjSORi7W06sYlc9WidfEgJ3K7jJ8qr4ezHGZSFkmtbZAd3iMksuPPQGAUfE9Ke8jVjuQ1n4pbnTDa3EMX/Lie1uol2/4Osq6r+ycgeQAwK+TTcQKE2VjeLcl0eW4u5IFMiodXJABxoOcBECgEk9SSdAsuEGGJIwzuEGNUjl3bzLMx6kn/ttVZxR723kLxRm5gcDMaFFlhYfmTUVDow6qTkHpscBim88DnFeZdWnEWeBJJIzC7KC0bEEoT1UkbHH+sVnva7F3xCOMEEKkds371xMshX4rbwyOf3l9a73vE+Iz+G3s7jUc4M+iGNPdsuSwHoo8qgWInsbqxW/hSGJZZne6WQyRyzyRGNTIxUFG3ONXhxgDAFKk28sHpSwjj/SJyLe1+8ODP+DC6cqrePOnVnxAdce2a0ftbxr7Jw+e4844mK/vYwv/AFEVlP8ASVm/+RA/+u3/AOsUx98t0ZLWzslPjvbiJCB/YUgk/wCJkqQjLDstwjk8Ns4iM/chn8zrl+8bf1y1Ud/w8xMQFwPJgMjGTsTjr/lT7eTLGCeirsPgBgD9KT07VK9wsf5WOPng4/Xb50sop433NS1i3BrGUcrThIldHK+EHUxKYYnqN8b+9RlEKcwzcw3WpsbNqzk6NGPDpxj9ab2ceR+tAmB896khFReWJU1TjoWyIl9ZlrbJjDuAp0EbFhjIIHUZJOOlKHbpDAtleFNBt7iIuMAaVfwuuQfYD508S38YUo0sas2QAzKDvsDpyDVH2n4EZOEXEBOsiJyp8ROUPMX8TE58IG5pmmKexHUT0YY/QxqVI2ZWGMY2IP8AI/zpM7UcI4dYcNi+2wm5ht2CISitIgdjgdV8IGB74HU1Zd3fHhc8OtpCQWMag7/mUaG2+KmmO8WNom5wQxgEvrAKYG+W1bYGM5PpTEUWZz2E7xOD/aBa2URtzMRgmMIrvnATIYnVvtkY96Z+8Di1lbWwlv4Vmi1hADEkp1MD0DdNgfpXmw7McKaZJYIbPmKQyNFoyCDkEBDjOfPFMN/w+OZCk0aSIequoZfoRilEEXsPx/hF5z7axgEXMjJmTkCPUn9WckbH8XTPmfes9gAjQCfIe1kaxuiNi0Jb7uTPqjhHVvYnyFbLwbsLZWk7T20CRSMpQlCwBUkEjRnT1A6DyrOu8XhyQ8V+82t+JRctz/ZnQaQfoV+fwqpdxbp6lyvbv/H8li3a1YfD/EXPaC5e74I0rBGubJ1eQMgdC8WNbFDsUeFi+PR8UtdiLpbLjKIAI1uhyiiOZLdhpMkctu5/Lq8Og7rzcVI7C8YBVUlJxKhsbsH8sq6kjf55059ZF/s0oWLiCGMw6lktpA0sTg6Xa3k8VxbMfzhRh0HkxOKdQq64b8rZ/MbVhol6dj9L19ryrZwR0O+a9VZIQooooAKKKKAKntBxiS3RTFA07sSAiuiHZS352GTt0G+x9Kyzjd5LeNFrEMcsqaonUugaVG0tFy3UskoQyRujPpdSN/D4dK7cDNjKAqksAqlm0KhJwJS4BK6PxZA8hWU2nZky3KrJC6xqCZF+0s6B5ACl3bSE6tfgOQTkDB3zWXfXSpJxbxtn83X5sT0qercrntWmkhCTqk8kJkIkUc7mwRtb/ZiBg6WBcZHibQeuAateH39/HeJBYoVuZ+VcXEbL/u1vFyVRInLLzMgAZwVAOFUGr+1ikQRoEjl4hMSscrAMojiLBbuQdFCowOBjU7getPfZzs5HZxFUyzudUsr7ySueru3mfQdANhR4enKOt8dvzy8vkFZ74IPY/sRFYpnPNnZQrzMPEQPyIPyRjyQegzk70y0UVqEAUUUUAfKMUVzecDrSN45FSydMVG4nwyO4heGZQ8cilWU9CD/PzB8iK8cS4vHBHzZThNSKTgnBdwgzjy1MN/KpSyA0ZQYPzB3qTuhhs5nLyWTzRKzfieBljeF299JK/wB0U+8QuPtXaizj6pZ24kb2blmTP1aP6Un/ANIO3C8XBA/Hbxsfc6nT+Cj6Vf8AdHN9q4lxG93wVVFyMYEjZAxv0SPFKgSyxv7a3rY0LnHU4/nWd3EcnOVw2nThs+QAOfiade1N7pkZVONalCRg46Zx1+FUHDplAkT1jYjJJ3Hx9s7UkzqrRaKawiTdcRmeMTFXEZyAisA5I/MTjYbdB86mScLDIQYH1L4WdSJGXK5DqCdWOnvualcKvFkswn4huPgT/wC9XYRmDspAL4AbGQuwGo/QD5ULcSpU0PCWNxMuOw/MUyKzazj8WfF4FySG3/Fq6+WKv+wXEmaN7eY/eQnBBOSYyP8A8RuPnipvBGkEf+8yB3YKw6ArkdMfSlS7v+RxaJ1OzERt7qxC/oSD/doWzyEtVzCVJ743X0LLuml5MV1a48Vrdyjpk6W/D8sq31rSbiBbiGSGVSVkjKOOmpXUgjI9j+tIPZgiHtDdRHZbu2WUD1ZCEO/r+M/Knq6nGrSM5Hnk52x8veh7M5lrfBiEn9H2R2Y2l9byqCcZzqBB6No1DIO3yrpF3X8ftv6i629I7twD7YcAU7XvcfZTSNMktzBJIS5MUgC6icnAKkgZ8s7V9h7p7qLaDjN6g9G8Y+msD9KUjEWaw7Uxjdrk/uywv/BiauU4dfcQ4JcQ30cwureUywNImlzpXUAp2DfnXP7S0wN2T49CcwcUhmGfwzwgZ+YVj+tRuFr2gF0n2wwG3DeMpy9gASCoXDk5xt/3pHwOjuzK7vtQYvvoxFIL6Ic+LJ1JKjFWYAHKk/iB/aJ8q4jtSsimG55iJNM8rHRkwNIB9/EwIZsgnWhGCOmM1NFmltxC7UppcnmQEHIVGYkqCNvwnqN/uyNt6pbq5ljBQYkjX8jIGGgny8xgjGRgjNU6coQlpivL8+nBrOxqTo9aT7tbLOH992fpvsNx6O7sIJI3VyI0WTSc6XCDUpHUH2PrV/mvzJ2B7bCxuBJGjRQtoW5jyzgrn+uXIyCDkacHZsZ86/SlleLLGsiHKsMg4xkVbUkzMqUpQ3fB3xX2iinEQUUUUAJ3b6/keNrSGDnGSMGQmURKEL406juS+lhgY2ByaQbMhdCwPNFAJTHPBM4P2Zovv2GoknltAkuVDEEEEelOfbi6mF0gtYS8iRa5GaRY42jLHEe6MWfKvggDTk7nVilKLhiX93bIsBhE7M95G40yIbdixLAdeYLjlEnqrfTFqQde6cJbxXr7rt6PBZi1CGVyOPdbwAxWwuJdRklRFj1DDR2ybQx48iVOtv2n36U8V5VcdK9VspJLCKzeQooryxwKUD1XiSUKN6jNeelRnlJ6moJVUuCaNJvk6z3eemRUcmiiq8pN8lmMVHgoe8Bc8KuwfKFm+akMD+lMdndZAPqAfrvSn3kXgThd3n80LAfMhf50xWSkRoPMKo+gFOTaSGOKbaMV/pGoP9oW7dc22MfCR/8AP9KaO5LhnL4TzCN5pnfP7KYjH6h6V/6RZ/3y2HmID9OY2K0/snwvkcMtoQMEQJnb8zjmNt66mP0q7HcgpL4xM7UFjknr1B9DnNLBvijow3A3x7dGH8RTp2nttIx5YHl6bdPpSVPZsWUAeJ2CqN+pOPKmS5OvtWnDcmNcmI6oi3LbLDbK49dhtjoc9DVpFxq6tyAUcg4OMdc74286ZeDdmY4U0IP3mPVt+pP8ulSJeCnyIIxsD5bYyN/p6U5JkU7iDeGsiBd9sJGcmPb1z8egFQI7t5rqI48XMTA6/nB/18K6cd4FcQTM7ps5LBkBKbnOM42x70yd3fZ13lNxIhCIPuyQRljtkeoAzvTFl8l+dSjSpOaxwXPaVuRxPht5+UTNbyHHRZhpUn21E/Wm+eT71jnIP8/8v5Uqd5NiZOFzFTh4gsykesbBv4Z+lXnDbvn28NwOk0SSfAso1D5MSKfM4mosTPvaNuKBIzw02zadQkWYHLZI0lTsPXO4qH2a47xtrqOO+soEgbWGlibOkhCQSOa2xYAdPOpHH+1i8PiE3JmlUsFdYxlkBBOvfbTkY+Yqnh/pA8NwNX2gEnGDEPCPU4c/p9KEyFj3x43XJP2PkGXK7T6whX8wym4OOh6UjXvHO0EP9ZYWlwhBB5EjKf8AqfP0FaLaXiSxpIhDI6h1YdCrDIP0pQ7T969hZztBPJIsqgEgRMwwy5G/Q7HypRpn/etwpmtbTiIhMLoFSePAyobyPsrZUZ6hxSzxCzVIxMkisUf8ufFGVBLfwIHsa0a57ecN4or2azNm4XljWjLliPD4jtkNggeZHnWWcKvJOWYJDloWKHJzsAVG/pjIHlt71nXUcJSXb2On8CqynOVvnGrdfNfn8E22kGoHAZcjII2YHyPxB/WtK7seOSWs3+zLk7MvNs31asx9TBqyd08h6A+1ZNanSTGfLdfdfT5dPpTRas11AIlJW6gPMtZC+NLrg6B+9jTufMVBQqdKeHwzX8atXd26rRXxRznz9T9BCvtL/YjtQL+zSbTokBMc0Z2McqbMpHlvuM+RFMFbBwIUUUUAZr2s4K815OGu5FJhbRGqK8awPEVKEYBV2kRmDat9IGNsDx3TstxNNdjcm3s4TvtzBAry4986Afdace03BLeWJpZreGd4kdo9YUMCAWAEhGVGR18utKfc5w8wQzwSY5iPDJ0xgS20RAx6gqwPqVNVNGio5LfI/OVg0evjPiudzdrGpZ2CqBksxAUD1JOwHxqLJeJIqshV0YZDKQwIPmCNvnViUsISMcsnCQHzFcL2TAGKhiUivs8uTt6VDKrmJMqWJI8AV8rpFjeubTKoJznAOcYNQYJ8hQelV0vHEABBz9Qf4VW8U4rrAC9PjTlBiOSKTtxNzrZ4s7SywRe/iuI1rQYkBON8e1ZlxZxzLNScBryDP93VJn6qK1Oyb4VI47pEerZsxLviXncdtotsCCMYO4GXkY5HnkYGD1zWxS+HYeX8BWL3Nz9q7V5wdptKn8ui3xkjP7UTjI9a0HtXeyxzWzRwyzKhlZhHn8RQIoby6Mx39KtLZBbw1sr+OcP5a4UsR4vxHUfES25Puf4VWdlOE8yfWR4Yl9PztsB8lyfmKceIcP5g9yMV14VwcQwhB1zqYjzY5B+n8qMbmsrjRTx3PZTw4xXxM/D/ALb17c7H44/WubSYyT0H8KcQcnh5ACNRABIxnoa98Q4ssUJkAMighSI/EwydOw+OPlSDxPi7u5wcDO+N/l648vTaov22TQy6jhlYehGQeh6+1N1Fz9HqSbY82PEEvopVCuqsGj8a4JDrjI8vMj5Cqvuiv88Ja3Y5a3coRndQzZ3+Dhxj0Ar52Vu4BOY7TZDAHkUZ0pIGCjr+YgsD66RVf2Wfkca4jbZ2lUTIvlglZTj/ABvQ90ZV5DTPZDz9r0+IkDSM6icAADfPtioA4lwy4GWawmyNwzQOQPbO+fjXeWFXVlYBlYFWB8wdiPpmlq27pOFMSGgYZ8xLLtuOni+P1qNFNof7K+i5aiApy1AVeWV0DoAoxkD0xVRx+2tN5bmO326vMkRwPIF2HvgZPnVbwHu9tuGzO1uZgHGNDSak9c6cdcjGT5E+tT+LWcc6tHKiyI2NSsMg4Oenx/hQwRSQcO4azrJElkWXDKycnII3DDT0/lST284ItnxNZiCYbyNssc/1wGdsdMnT9SaaJe63hrHP2YD92SQfpqxU3tr2IEvCGhhB12qrJDkln8Ck6AxOd1JAPsPkycFNYLFvWdCpGa7PJj/EYhsxGdByf3Tsf8/lXaGIocxu6fA6hj4NkYr2JA6K2NnUE7567f5iuNodip6qcfEeR+lZGZKOPI9LVOlVmptZU1z6/P1XsO/YbtRLbX4lldGgvXEculNAimACxyMu4GvYEggEkk9N9xFfmjh7xklJ+YYX2dUOCdjpI8sq2GHwrae7ntG09u0Mzap7cqrnzkRlDRTf3kIz+0rVp2tfqLD5Rw3jXhqs6uYfsfHp6DfRRRVswRS7x+Mcm0Ef3uq4kEP3K6pQpBaQooU76AR021Cs/wCCdsfsfEFlm+2cu5xDM10rAowP3UmrkouBqYEehJwMUx9vbWW5uXEekraxANrklRPvQ0kmrlYLeCOMYLAeI5yKzXi9rqg0PY2al7dZA0LywtGWga4AYbq7KoGVIOdajO+RSlUk62I8Ln6kqS05Nw7ZcBS+tXt5Syq+PEp3BUhgcdDuOh6154LwiO1t44IgQka6RncnzJPuSSfnWf8AYDvAltJBwzjAaJ1wIZZOmOgVn6FfJXzjyJ861F1A6bj40+pFrvsSUmvqedG1ebmTC59BXtm9K8ugIwehqEmKtuNgLkA+nSqWW4ZtRycem3+utMp4cnoKIuHoowFHp/OnqSQjTYpco41Y2ziu0VuSjMc4G3z9Ka/sq4xgYPXb2xn41wvbANGVXw536U7qDemZJ3h8TEQtME6hOsp09VRNiT6A68fWrvtL3kGwVlQ8ycqSiddAxtI3oo6geePTerXjHY77VC8TjAdQCwwHA1a8A4O2Vpe7TdkEseGXbqPE0eHkdi0j6mVMFyPfptUqcWRNSWSj7j7Yz8QlncD7mDTn9t2xqP7RAcn41o79okHE5IHlx4YUjjIJBc6nY7DY4KjJx0qg7heCsthLNgZmmIBJ6qigD/qZvpWitwgltRSPV/awM9MdcZ6VPgmt5QiviFa/7RskpClGCyEFdOCFRSWGovuScHYZUYJGk5HgdsWYJhUz91zAW85I5HIQFhkeFRqBYAFmOQuabP8AZLZ/L/oYPl6bV9bhjY307dP9Y/1k1JleQja/uE2w7Y6wNSIpZoEGSQMSIzlmzkgALtnffz61b8Gu+eGDomOXG3hYtjmAnB2BGRhh1OGGcHarxeHOBgaBnAPuAMAHbcD3rynC2H4VjXoPCoU4HQZA6D0pHhgptP8AcZhxaxeKQgrjdgPh79eux+G9Q41JOMdfT328vPetVu+zglzrwMjG2+fYiq7/AMJRxkb9RvgYyajcTYp+IQxh8i32etngWKcykrPJy3jIGkZYqpUjfKkb+oLVC7YRfZ+NcOu+iSZt5D8cqM49pM/3KZZOx8X2hJg0gCsHEerMesDAfHr6++fWoveV2faaxLHA5UkUmrO6gOqswPqFZj8qXGxn3c4z+LJfEVQccTiXMzZvaaMDwzJJrzjfxLsf0q/4ehkt0k/MdmHQhhsw+TAj5VWcc7RwWYQ3DlNZIXCMxOOuyg4AyPrUJQKiXiPHdS82Dh0iZGdDsrY6nBL7E+4NNZOaWE7z+HNt9qQfFJQP1SrbhXHoLkMbeVZNONWnVtnp1AoYIp+M2/FecxtZbTlHGlZUbWuwzkhTnfPn51O7K8W4us6Jdw2rQ9GlRtLgeRxq338tIq4dwASSAACST0AG+TUOx7VWrYKXVucEH+uj/maVMGjK+1HBhZ389sBhNXOh225Um+kfuNlfrVM+zhv7XhPx6g/xHzrUO9a0Se3hvY2VjA2iQqwOY5NtyMjwuVPtqNZnPHlSPPy+Pl+tZlzFRqZ7M7zwOu69no/qg9vdf7R7FTeD9oHsrhLlOijRNjq0LEZJ8sqcEVVRXmQCVYZ9BqHv0zUywnVzhSGzjbY567EVXi5UnqNW7VC9oullZe68/wDDP0lwziSzxrImdLAEZGMggEEeoIOciikDu57QJah7K5cRhFWW1eVguu3foupjgtGfAcfLpRW7F5SZ5ZOOmTR//9k="/>
          <p:cNvSpPr>
            <a:spLocks noChangeAspect="1" noChangeArrowheads="1"/>
          </p:cNvSpPr>
          <p:nvPr/>
        </p:nvSpPr>
        <p:spPr bwMode="auto">
          <a:xfrm>
            <a:off x="182563" y="-182563"/>
            <a:ext cx="330200" cy="304801"/>
          </a:xfrm>
          <a:prstGeom prst="rect">
            <a:avLst/>
          </a:prstGeom>
          <a:noFill/>
          <a:ln w="9525">
            <a:noFill/>
            <a:miter lim="800000"/>
            <a:headEnd/>
            <a:tailEnd/>
          </a:ln>
        </p:spPr>
        <p:txBody>
          <a:bodyPr/>
          <a:lstStyle/>
          <a:p>
            <a:pPr algn="ctr"/>
            <a:endParaRPr lang="zh-TW" altLang="en-US">
              <a:ea typeface="標楷體" pitchFamily="65" charset="-120"/>
            </a:endParaRPr>
          </a:p>
        </p:txBody>
      </p:sp>
      <p:pic>
        <p:nvPicPr>
          <p:cNvPr id="11273" name="Picture 9" descr="http://www.digitimes.com.tw/NewsImg/2008/1218/117481-2-JVYZ4.jpg"/>
          <p:cNvPicPr>
            <a:picLocks noChangeAspect="1" noChangeArrowheads="1"/>
          </p:cNvPicPr>
          <p:nvPr/>
        </p:nvPicPr>
        <p:blipFill>
          <a:blip r:embed="rId3" cstate="email"/>
          <a:srcRect/>
          <a:stretch>
            <a:fillRect/>
          </a:stretch>
        </p:blipFill>
        <p:spPr bwMode="auto">
          <a:xfrm>
            <a:off x="488504" y="4303473"/>
            <a:ext cx="6249144" cy="2554527"/>
          </a:xfrm>
          <a:prstGeom prst="rect">
            <a:avLst/>
          </a:prstGeom>
          <a:noFill/>
          <a:ln w="9525">
            <a:noFill/>
            <a:miter lim="800000"/>
            <a:headEnd/>
            <a:tailEnd/>
          </a:ln>
        </p:spPr>
      </p:pic>
      <p:pic>
        <p:nvPicPr>
          <p:cNvPr id="11274" name="Picture 8" descr="Alan Greenspan Caricature"/>
          <p:cNvPicPr>
            <a:picLocks noChangeAspect="1" noChangeArrowheads="1"/>
          </p:cNvPicPr>
          <p:nvPr/>
        </p:nvPicPr>
        <p:blipFill>
          <a:blip r:embed="rId4" cstate="email"/>
          <a:srcRect/>
          <a:stretch>
            <a:fillRect/>
          </a:stretch>
        </p:blipFill>
        <p:spPr bwMode="auto">
          <a:xfrm>
            <a:off x="7401272" y="2348880"/>
            <a:ext cx="1785938" cy="2049462"/>
          </a:xfrm>
          <a:prstGeom prst="rect">
            <a:avLst/>
          </a:prstGeom>
          <a:noFill/>
          <a:ln w="9525">
            <a:noFill/>
            <a:miter lim="800000"/>
            <a:headEnd/>
            <a:tailEnd/>
          </a:ln>
        </p:spPr>
      </p:pic>
      <p:pic>
        <p:nvPicPr>
          <p:cNvPr id="11275" name="Picture 6" descr="http://www.globalfire.tv/nj/graphs/greensp.jpg"/>
          <p:cNvPicPr>
            <a:picLocks noChangeAspect="1" noChangeArrowheads="1"/>
          </p:cNvPicPr>
          <p:nvPr/>
        </p:nvPicPr>
        <p:blipFill>
          <a:blip r:embed="rId5" cstate="email"/>
          <a:srcRect/>
          <a:stretch>
            <a:fillRect/>
          </a:stretch>
        </p:blipFill>
        <p:spPr bwMode="auto">
          <a:xfrm>
            <a:off x="5745088" y="2420888"/>
            <a:ext cx="1428750" cy="1931987"/>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財政懸崖</a:t>
            </a:r>
            <a:endParaRPr lang="zh-TW" altLang="en-US" dirty="0">
              <a:solidFill>
                <a:srgbClr val="C00000"/>
              </a:solidFill>
            </a:endParaRPr>
          </a:p>
        </p:txBody>
      </p:sp>
      <p:sp>
        <p:nvSpPr>
          <p:cNvPr id="3" name="內容版面配置區 2"/>
          <p:cNvSpPr>
            <a:spLocks noGrp="1"/>
          </p:cNvSpPr>
          <p:nvPr>
            <p:ph idx="1"/>
          </p:nvPr>
        </p:nvSpPr>
        <p:spPr>
          <a:xfrm>
            <a:off x="344488" y="1071546"/>
            <a:ext cx="9264650" cy="5094304"/>
          </a:xfrm>
        </p:spPr>
        <p:txBody>
          <a:bodyPr/>
          <a:lstStyle/>
          <a:p>
            <a:r>
              <a:rPr lang="zh-TW" altLang="en-US" sz="2400" dirty="0" smtClean="0"/>
              <a:t>所謂「財政懸崖」（</a:t>
            </a:r>
            <a:r>
              <a:rPr lang="en-US" altLang="zh-TW" sz="2400" dirty="0" smtClean="0"/>
              <a:t>fiscal cliff</a:t>
            </a:r>
            <a:r>
              <a:rPr lang="zh-TW" altLang="en-US" sz="2400" dirty="0" smtClean="0"/>
              <a:t>），是最先由聯儲局主席伯南克今年</a:t>
            </a:r>
            <a:r>
              <a:rPr lang="en-US" altLang="zh-TW" sz="2400" dirty="0" smtClean="0"/>
              <a:t>2</a:t>
            </a:r>
            <a:r>
              <a:rPr lang="zh-TW" altLang="en-US" sz="2400" dirty="0" smtClean="0"/>
              <a:t>月時提出，意指多種減稅措施到期屆滿，加上聯邦政府需要削減公共開支，令經濟驟然減速，猶如墮崖般直插谷底。</a:t>
            </a:r>
            <a:endParaRPr lang="en-US" altLang="zh-TW" sz="2400" dirty="0" smtClean="0"/>
          </a:p>
          <a:p>
            <a:r>
              <a:rPr lang="zh-TW" altLang="en-US" sz="2400" dirty="0" smtClean="0"/>
              <a:t>美國的大規模減支措施會在</a:t>
            </a:r>
            <a:r>
              <a:rPr lang="en-US" altLang="zh-TW" sz="2400" dirty="0" smtClean="0"/>
              <a:t>3</a:t>
            </a:r>
            <a:r>
              <a:rPr lang="zh-TW" altLang="en-US" sz="2400" dirty="0" smtClean="0"/>
              <a:t>月</a:t>
            </a:r>
            <a:r>
              <a:rPr lang="en-US" altLang="zh-TW" sz="2400" dirty="0" smtClean="0"/>
              <a:t>1</a:t>
            </a:r>
            <a:r>
              <a:rPr lang="zh-TW" altLang="en-US" sz="2400" dirty="0" smtClean="0"/>
              <a:t>日按期啟動？</a:t>
            </a:r>
            <a:endParaRPr lang="zh-TW" altLang="en-US" sz="2400"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44</a:t>
            </a:fld>
            <a:endParaRPr lang="en-US" altLang="zh-TW"/>
          </a:p>
        </p:txBody>
      </p:sp>
      <p:pic>
        <p:nvPicPr>
          <p:cNvPr id="121858" name="Picture 2" descr="http://udn.com/NEWS/MEDIA/7489639-2935233.jpg"/>
          <p:cNvPicPr>
            <a:picLocks noChangeAspect="1" noChangeArrowheads="1"/>
          </p:cNvPicPr>
          <p:nvPr/>
        </p:nvPicPr>
        <p:blipFill>
          <a:blip r:embed="rId2" cstate="email"/>
          <a:srcRect/>
          <a:stretch>
            <a:fillRect/>
          </a:stretch>
        </p:blipFill>
        <p:spPr bwMode="auto">
          <a:xfrm>
            <a:off x="5595908" y="2786058"/>
            <a:ext cx="4310092" cy="4071942"/>
          </a:xfrm>
          <a:prstGeom prst="rect">
            <a:avLst/>
          </a:prstGeom>
          <a:noFill/>
        </p:spPr>
      </p:pic>
      <p:pic>
        <p:nvPicPr>
          <p:cNvPr id="6" name="Picture 2" descr="http://www.moneydj.com/ygif/GetPic.djgif?a=%7BF2A17322-8D93-4101-963E-2EEA26229837%7D"/>
          <p:cNvPicPr>
            <a:picLocks noChangeAspect="1" noChangeArrowheads="1"/>
          </p:cNvPicPr>
          <p:nvPr/>
        </p:nvPicPr>
        <p:blipFill>
          <a:blip r:embed="rId3" cstate="print"/>
          <a:srcRect/>
          <a:stretch>
            <a:fillRect/>
          </a:stretch>
        </p:blipFill>
        <p:spPr bwMode="auto">
          <a:xfrm>
            <a:off x="666720" y="2786058"/>
            <a:ext cx="4667250" cy="1428760"/>
          </a:xfrm>
          <a:prstGeom prst="rect">
            <a:avLst/>
          </a:prstGeom>
          <a:noFill/>
          <a:ln w="9525">
            <a:noFill/>
            <a:miter lim="800000"/>
            <a:headEnd/>
            <a:tailEnd/>
          </a:ln>
        </p:spPr>
      </p:pic>
      <p:pic>
        <p:nvPicPr>
          <p:cNvPr id="121860" name="Picture 4" descr="http://udn.com/NEWS/MEDIA/7487076-2934418.gif?sn=1352328081644"/>
          <p:cNvPicPr>
            <a:picLocks noChangeAspect="1" noChangeArrowheads="1"/>
          </p:cNvPicPr>
          <p:nvPr/>
        </p:nvPicPr>
        <p:blipFill>
          <a:blip r:embed="rId4" cstate="print"/>
          <a:srcRect/>
          <a:stretch>
            <a:fillRect/>
          </a:stretch>
        </p:blipFill>
        <p:spPr bwMode="auto">
          <a:xfrm>
            <a:off x="738158" y="4214818"/>
            <a:ext cx="4429156" cy="2643182"/>
          </a:xfrm>
          <a:prstGeom prst="rect">
            <a:avLst/>
          </a:prstGeom>
          <a:noFill/>
        </p:spPr>
      </p:pic>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未來觀察重點</a:t>
            </a:r>
            <a:endParaRPr lang="zh-TW" altLang="en-US" dirty="0">
              <a:solidFill>
                <a:srgbClr val="C00000"/>
              </a:solidFill>
            </a:endParaRPr>
          </a:p>
        </p:txBody>
      </p:sp>
      <p:sp>
        <p:nvSpPr>
          <p:cNvPr id="3" name="內容版面配置區 2"/>
          <p:cNvSpPr>
            <a:spLocks noGrp="1"/>
          </p:cNvSpPr>
          <p:nvPr>
            <p:ph idx="1"/>
          </p:nvPr>
        </p:nvSpPr>
        <p:spPr>
          <a:xfrm>
            <a:off x="380968" y="1285860"/>
            <a:ext cx="9264650" cy="5014934"/>
          </a:xfrm>
        </p:spPr>
        <p:txBody>
          <a:bodyPr>
            <a:normAutofit/>
          </a:bodyPr>
          <a:lstStyle/>
          <a:p>
            <a:pPr marL="269875" lvl="1" indent="-269875">
              <a:buFont typeface="Arial" pitchFamily="34" charset="0"/>
              <a:buChar char="•"/>
            </a:pPr>
            <a:r>
              <a:rPr lang="zh-TW" altLang="en-US" dirty="0" smtClean="0"/>
              <a:t>財政懸崖的衝擊及</a:t>
            </a:r>
            <a:r>
              <a:rPr lang="zh-TW" altLang="en-US" dirty="0" smtClean="0">
                <a:solidFill>
                  <a:srgbClr val="FF0000"/>
                </a:solidFill>
              </a:rPr>
              <a:t>兩黨協商</a:t>
            </a:r>
            <a:r>
              <a:rPr lang="zh-TW" altLang="en-US" dirty="0" smtClean="0"/>
              <a:t>的解決之道</a:t>
            </a:r>
            <a:endParaRPr lang="en-US" altLang="zh-TW" dirty="0" smtClean="0"/>
          </a:p>
          <a:p>
            <a:pPr marL="269875" lvl="1" indent="-269875">
              <a:buFont typeface="Arial" pitchFamily="34" charset="0"/>
              <a:buChar char="•"/>
            </a:pPr>
            <a:r>
              <a:rPr lang="zh-TW" altLang="en-US" dirty="0" smtClean="0"/>
              <a:t>失業率的改善</a:t>
            </a:r>
            <a:endParaRPr lang="en-US" altLang="zh-TW" dirty="0" smtClean="0"/>
          </a:p>
          <a:p>
            <a:pPr marL="269875" lvl="1" indent="-269875">
              <a:buFont typeface="Arial" pitchFamily="34" charset="0"/>
              <a:buChar char="•"/>
            </a:pPr>
            <a:r>
              <a:rPr lang="zh-TW" altLang="en-US" dirty="0" smtClean="0"/>
              <a:t>美國家庭在</a:t>
            </a:r>
            <a:r>
              <a:rPr lang="zh-TW" altLang="en-US" dirty="0" smtClean="0">
                <a:solidFill>
                  <a:srgbClr val="FF0000"/>
                </a:solidFill>
              </a:rPr>
              <a:t>去槓桿化後的消費模式</a:t>
            </a:r>
            <a:endParaRPr lang="en-US" altLang="zh-TW" dirty="0" smtClean="0">
              <a:solidFill>
                <a:srgbClr val="FF0000"/>
              </a:solidFill>
            </a:endParaRPr>
          </a:p>
          <a:p>
            <a:pPr marL="269875" lvl="1" indent="-269875">
              <a:buFont typeface="Arial" pitchFamily="34" charset="0"/>
              <a:buChar char="•"/>
            </a:pPr>
            <a:r>
              <a:rPr lang="zh-TW" altLang="en-US" dirty="0" smtClean="0">
                <a:solidFill>
                  <a:srgbClr val="FF0000"/>
                </a:solidFill>
              </a:rPr>
              <a:t>房市</a:t>
            </a:r>
            <a:r>
              <a:rPr lang="zh-TW" altLang="en-US" dirty="0" smtClean="0"/>
              <a:t>在去泡沫化後的銷售行情改善</a:t>
            </a:r>
            <a:endParaRPr lang="en-US" altLang="zh-TW" dirty="0" smtClean="0"/>
          </a:p>
          <a:p>
            <a:pPr marL="269875" lvl="1" indent="-269875">
              <a:buFont typeface="Arial" pitchFamily="34" charset="0"/>
              <a:buChar char="•"/>
            </a:pPr>
            <a:r>
              <a:rPr lang="zh-TW" altLang="en-US" dirty="0" smtClean="0">
                <a:solidFill>
                  <a:srgbClr val="FF0000"/>
                </a:solidFill>
              </a:rPr>
              <a:t>金融</a:t>
            </a:r>
            <a:r>
              <a:rPr lang="zh-TW" altLang="en-US" dirty="0" smtClean="0"/>
              <a:t>行業在風險下降過程中的業務擴張</a:t>
            </a:r>
            <a:endParaRPr lang="en-US" altLang="zh-TW" dirty="0" smtClean="0"/>
          </a:p>
          <a:p>
            <a:pPr marL="269875" lvl="1" indent="-269875">
              <a:buFont typeface="Arial" pitchFamily="34" charset="0"/>
              <a:buChar char="•"/>
            </a:pPr>
            <a:r>
              <a:rPr lang="zh-TW" altLang="en-US" dirty="0" smtClean="0">
                <a:solidFill>
                  <a:srgbClr val="FF0000"/>
                </a:solidFill>
              </a:rPr>
              <a:t>高科技</a:t>
            </a:r>
            <a:r>
              <a:rPr lang="zh-TW" altLang="en-US" dirty="0" smtClean="0"/>
              <a:t>行業是否能帶領風潮</a:t>
            </a:r>
            <a:endParaRPr lang="en-US" altLang="zh-TW" dirty="0" smtClean="0"/>
          </a:p>
          <a:p>
            <a:pPr lvl="1">
              <a:buNone/>
            </a:pPr>
            <a:r>
              <a:rPr lang="zh-TW" altLang="en-US" dirty="0" smtClean="0"/>
              <a:t/>
            </a:r>
            <a:br>
              <a:rPr lang="zh-TW" altLang="en-US" dirty="0" smtClean="0"/>
            </a:br>
            <a:endParaRPr lang="zh-TW" altLang="en-US" dirty="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45</a:t>
            </a:fld>
            <a:endParaRPr lang="en-US" altLang="zh-TW"/>
          </a:p>
        </p:txBody>
      </p:sp>
      <p:pic>
        <p:nvPicPr>
          <p:cNvPr id="211970" name="Picture 2" descr="http://frenchtechtour.com/wp-content/uploads/2012/02/tous-logos.jpg"/>
          <p:cNvPicPr>
            <a:picLocks noChangeAspect="1" noChangeArrowheads="1"/>
          </p:cNvPicPr>
          <p:nvPr/>
        </p:nvPicPr>
        <p:blipFill>
          <a:blip r:embed="rId2" cstate="email"/>
          <a:srcRect/>
          <a:stretch>
            <a:fillRect/>
          </a:stretch>
        </p:blipFill>
        <p:spPr bwMode="auto">
          <a:xfrm>
            <a:off x="6820907" y="1988840"/>
            <a:ext cx="3085093" cy="2160240"/>
          </a:xfrm>
          <a:prstGeom prst="rect">
            <a:avLst/>
          </a:prstGeom>
          <a:noFill/>
        </p:spPr>
      </p:pic>
      <p:sp>
        <p:nvSpPr>
          <p:cNvPr id="211976" name="AutoShape 8" descr="data:image/jpeg;base64,/9j/4AAQSkZJRgABAQAAAQABAAD/2wCEAAkGBhQPEBAQEhAQERIUEhQUFBcRFhgVEBQRFBEVFRQQFRYXGyYeHBwlGRcVHy8gIycpLywtFR4xNTAqNSYtOCkBCQoKDgwOGg8PGjUlHyU1KiwvMCowNC8sLywsLywsLCwsLywxLCwsMiwpLCkpLCovLy4sLCksKiwsKSwsLCksLP/AABEIALgBEgMBIgACEQEDEQH/xAAcAAEAAQUBAQAAAAAAAAAAAAAABQEDBAYHCAL/xABJEAABAwIDAwgFBgwFBQEAAAABAAIDBBESITEFBkEHEyJRVGGR0RcycYGTFBYjQqHSFTNDUlNjcpKio7HiRGJkweE0c4KUsoP/xAAaAQEAAgMBAAAAAAAAAAAAAAAAAgMBBAUG/8QANxEAAgEDAAYHBgUFAQAAAAAAAAECAwQRBRIhMUFRExQiYZGhsQZScYHR8FNiweHxIzIzQuIW/9oADAMBAAIRAxEAPwDuKIiAIiIAiIgCIiAIiIAiIgCIiAIio5wAuch36ICqLV9qcpNDTktNQJHDItgBkIPUS3Ie8qCm5aIb9CkqHDrJY3/cqp1YLiWKnJ8DoqLm7OWiP61FUAdzmH/cKXoOVehlyfI+A/rmlrR7Xi7ftRVoPiHSmuBuKK1TVTJWh8b2vadHMILT7wrqtzkrCIiAIiIAiIgCIiAIiIAiIgCIiAIiIAiIgCIiAIiIAiIgCIiAIiwts7WZSQS1EpsyNpcbanqaBxJNgB3rDeBvMHene2HZsXOSklxuI42/jJHdQHAdZOQXIdpbZrdtSYCH4DpBBfmwP1hyxe12XcFeoqKXbFRJXVbzFCDbLPC3VtNCDqbanrNzrZbUKzm2czTsEEXUz13f5nv1JXJuLtJ4N+lSx8SCo+TrmwPlE8EH+UfSSeDcvtKkGbs0DdZ6h/7LA0fxBfWBMC57unwNno+bDt3KA6S1Tfa1pH2NWHU7hxSfiKuJx4NmaYz7L/8ACzebVebUetSHR95qxoK3Y8nORmSC54dKnk7nAdE38fYulbk8oce0PoZAIaoC5Z9SQDV8Z497dR3jNRFPWPYC3J8ZyLHjFGR1WK1zeLdcAfK6MujdGcbmNP0kRGfORHi0dXDvGS3be924KalLO87Wi1fk/wB7fwjTYn4RUREMmAyBNujK0dThn3G4zstoXbi1JZRzmmnhhERZMBERAEREAREQBERAEREAREQBERAEREARFD7x70Q0EeOV13G+BjfXee4cB1k5BSjFyeFvIykorLLu1d5KekfHHPK2IyBxbivhs217u0Go1UbPyh0TJObM4cMIONgxxZm2HE2+fH3rmG0976ipfK9xYBI0NthBwxXu1jHEXtxuNT7rYDoYhEHCV5mJzZgsxrc88d8zp4jvXUhYRwtff3fwcyd889jz/k7LT790L9KuJv8A3Lxn+MBSdNtaGXOOeF/7D2u/oVwqm2k+ON8TS0MkHS6ILiLjRxFwLt4d6Gmh5oO5xxmv6nN9ENzzx3zOnDj4Zlo+PN+v0Cvpcl6fU7+CuacqFQ6rq6PZcbsIN6ic52a0XDHO4WAErrHiGdy1Ok2xLFG6KN5Y1+pGTsiPVfqNOHWVJbpRukkqqmRznvJZA1zyXOwMaHvGI52Liz91cjSlJ2lBzz3HSsa6r1MY3LJOGNrWsjjbhijGGNvUOLj1uJzJ6yvnm1k82pPZWyQ8Y36XsB124leJi5VJYW87jkoohRFfIC57tVm0GzX42Exuw3zxNyt71O1zuZjuxoGYAsMhfiouhkc6ZmJzjnxPcVJrUkoveQ13JNl3auzScGCPrvhAHVa6i30D26xvH/ibKc25cc3Yketp/wCKxaTab2HpEvb3+t7ilRxU2mYi3q7CI5tfcYLSCMiFsG2AHRtcLG7hY8bYSofm1VU/pyxknGWsjXaB42ZtWnmZ0aerdzMjR6rXvIwj2CQtI6g53UuvrlO+FAZKKfDfHG3nYyNQ+PpAjvtce9dK2btFs0Ubw9pLmMcQCLgvaCAV6bRtfpaW3gaVxDblGYiIumagREQBFZnqWsBLnsb3uIA+1c/dyx0zHEGOocQSCWBhYSMrtJeLjqyUJVIw/uZs0LStcZ6KLeDoyLUt3eUiCumZAyKeNzw4tMgYAcIubAPJ0BztwW2rMZKSyiurRnRlq1FhhERSKgiIgCIiAIiIAiKG3r24KOmdIblziI4wMjzjwcJvwAsT7lKMXJpIxKSissx96d6YqQNiM7YpX2scBkcxl834B7wCcr9drLjNVWvklMr5HyPxA4pPWNjcZXNh3DIK9tXZ5hc3HURTve3G4xvdIb4nN6TyLE9Hrv3ddaTaroopImsis8Wc5zA6UDE02a46C7Rl/wAW71vQVKPZ25OHXrOrLtbMH1JWuqpWmomLQG4ceAENaBlaNlgerLuVisjY17xG8vjBIa5wwki+Rtfy9gV/8FWg58zQ5kAR4iZrHFmWgZerxyN9euuy9pupn42Nic79azGB1kdR4X71evy8OHAof5uPErU7SkqXRiaS4b0QcIAY0nXC217XPeqV0MbHWildKywOJzMGdsxYm+t/s1VzZ+zTUYyZYY8IJ+kOHEcJIawBtjpoNOpWaWfm3h4DH2Oj24mH2tOo7kWFsjw4GXl7Xx4l2o2pJKyNj3lzGCzBYCwsOIGempvqetTuwQI4bNdiHOSnFa17yOzt7APBQ7nuq5yXGGNzySSfo4gbXcTYG3E3PWpimg5kGLGx+BzhiYbtcCcQI9xC857QxzbRS5/ozs6H21pZ5Eqyt6xdbHsLaLHt5vFZwubHUgm60znFUS2zBsR1arxdOPRy1kejnTUlg6O+EPBBAcCsSPY7Wva9pIsdDnw4FatS7ySM1IeO/J3iFMUO84kcG9IOOgNiPFbetSm05R2ms6U47jO2xSudgwtJtivbvsojmuCnBtPgQP6FVkq2Pycy/wDXxVNe0jVk5xlh96MRnKKw0QtzhDb9EG4HC/Wvnm1k1r44xiuQ29sxex9yxRtOL9IPA+S5FSnVi8NF62rKEkGJrmnQgg+wiyhty+S+Nscc087p7xsc1jG8xzTi1j2OD43Yy5oJF7jXRTL9oxWNpATbKwN78BooHfvcSoqjTT08bnO5hkUkL3Rh0ZjBs4OL8OdyCAToCu1ojWSqNxzu/UspZdRQ6TUT3v7aOnMfaze77Blqrt1wH0X7R7L/ADYfvrpu40VTR0IhnppnSRvfga18Lrxk3aA4y2Fs8iR3L0FOtKTw44+/gYvNHUaEFKlXjN53LHj/AHM3AussDadKJxzTg8xkXJZI+M3BFm3Y4O6zrwXPt8YNr7RHNCiEMN74RNEXu19Z2PS3ADxWn+jDaPZf5sP31GdaWcKDf38C220ZTcVOpcRi+SafnrI6lNyc0LzifTucet005PiZFb9GWz+yfzZvvrmHox2j2X+bD99VHJ7XQtfLJRvc1jC6zHRSPyzNmB93G18gD7Cq1PL/AMX34G/K31Y5V94P/s63unuXT7PaHANkqCCHzvaBK7ER0Bwa2waMI6uslbMue8nm4romCpqRLFK4giDE0MjDHEtLsGrnWDjpwBGq6EtyO7dg8xXx0jxLW7+YREUikIiIAiIgCIiALReVeVxp4WMZi+k5xxw4sIDHMHDK+I5/5T3relqe9m7D62SwqTFFgYHMDcQc9peQ45i2Tvf7gr7eSjUTkVVouUGo7zkdEY2vBlY57M7tYcLjllZ3D25+wrKqmieZ3yaBzWlwwsbd7hcgC+ts8upbh6Kv9X/K/vWTRcnT4HY4q50b7WxNiGK3EAl2S67u6W9S2/PByVaVdzjs+WTnskBY4tc0tcNQ4WP2rPq6iB0UbYoHMkBON7nE4rhugvkLg5G9r65rb5eTIuc5zqslziSSY9STcn11T0Xf6r+X/es9aovGZeo6pWWcR9DS5aCRjWvdG9rXXsXNIGRsde9ZWz6iBjJBLC6R5BDCHFrWZZEi+edtLWF9eG61W4ckwY2Suc9rPUBjFmiwFgA7IWAyVmPk2DCHuqC5rTicBHmWtzLfW4gEKPW6TXal4ZJdUqp5UfHBpzNlyuvaCXIF3qO0GfELMoIJGBwdHI1ut3McB1akexc1raCsnllmdQVeKSWSU/QSGzpHueRfDwJXzBs6tjc17KKsa5puD8nkyP7q5d3cdZpOk47+86NtbKhUVRS3d37nVucV+hfeWO+YxD2arWqGvmkY1zqSrjd9Zphkydxt0cwskTy9nqvgyfdXlnQkntR6HpItbzatqbOIJewXacyBqD1gdSxdlSfTR+0//JURFtmpbpHWe+GQ/wBWrMotuTOkZzlPNbO7jTvDhkfrWyWei25wR1tmMkxvDLnF7Hf1ar+w6t7muxElothJ6+IvxUPtbbD8TMFPK7I5mBzyDcaZZKOl2xUOyMdVbqELwPsanR7cmMrVwbPtvaIwGMG7iRfuAN8+9QfOKN+USfoKn4Mn3VR1VIATzFTl1QyE+4Bqi6Tb3E4yjFbyaoapscscj2TSMa8EiFhkdcZtuBoLgLavSFD2av8A/XcuCbYNdUyl5oa1rRkxvMS5N7+jqdT/AMLAOyqzsNZ8CX7q6tvQlSjjO81p16Mn2oZ+eP0Z39/K3RNJaRUAgkEGOxBGRBF9V8O5XaH9f+4PvLUN1eTt206WKomklppgOakZJE4OLohhbJ0iD0mBh01upj0JDth+F/cjlcJ7EdWnT0PKCcpST4rbs8iV9L1F/qP3B95U9L1F+v8A3B95Q7uREdtPwv71T0JDtp+F/emtcciXRaH99+f0Jj0u0X6/9wfeXyOVaiLSS+cEOAADOk697C17d3hooj0Jjtp+F/eqs5F8JuK4j/8AL+9ZUrjiiMqOicdmb8/odUgmD2teNHNDh7CLhXFCbt0ktNE2CacThtmxvLcD8IFgx3SOL269fWptbS3bTztSKjJqLyuf8hERZIBERAEREAREQBa/tfZMoldUxPBIAODD0jYAdF17HLgR71sCIDm+0uVeGmkML4JnPaBiLC3DctByub8Vjemim7NUeLPNQvKTsGtO0J5aehMsLgwhzYI5MThG0OOQLzmLZ9S0+OmlfJHFU0ctLzj2xskNO+HpuNgCHgBwzuQLHJak51U3g9HbUbCcI6+/G3teOw6V6aKbs1R4s809NFP2ao8WeagKfkglkF2VlO73PuPaLXCu+haftUHg/wAlHWuORf0Oife82TfpopuzVHizzT00U/ZqjxZ5qF9C0/aoPB/knoWn7VB4P8ljWuORnodEe95snPTVT9nqfFnmr1NywQSHKmqbDXNnmte9C0/aoPB/ksyDkdqGCwqaf916w5XPIz0OiPe82bG3lWh7PN4s81cHKjEf8PN4s81r7eSapH+Jp/3Xq63krqB/iIPB/kqnK5+8FTo6L4S82TzeUyI/kJfFnmrg5Roj+Rl8W+agm8mFQP8AEQeD/JXG8mtQPy8Hg/yTWuuXoVOjo3hL1J0coMf6GTxb5r7G/kZ/JSeLVCN5Opx+Wh/i8ldbyfz/AKaH+LyTWuuXoVOlYcJepMjfeP8ARP8AFvmq/PVn6KTxaolu4kw/KxfxeSut3Jm/SxfxeSxrXXL0K3TsufqZNfv8yKN0nMSuDRchpbe3E5ngoP010/ZqjxZ5qW+ZUpyMkRHH1tPBahJyKzXNqmAC5sCH3twGinGd1xXobdrT0W8qs/Nkz6aqfs1R4s809NVP2ao8WeahfQpP2qDwf5KvoUn7VB4P8lLWueRu9BoX3vORMP5aafs1R4s818emqm7NUeLPNRLuROe3/UweD/JW/QpP2qDwf5LKlc8iLo6G4S82TPppp+zVHizzVW8s1OSAKaoJJsM2an3qE9Cs/aoPB/ko3bnJs+hax8s0UvOSMiaxgfcukeGBx0yGK9hqclnWuCDo6Ixslt+LOk7F3q+XOidDFdgfZxykwHQkvbdrcr8c81uCht09149mUzaaJ8j2hznF0mHGXO19UAfYplbqzjaeWqOLk3HdwCIiyQCIiAIiIAiIgCIiALF2jsuKpaGTRtkaHBwxDNr2m7XtOrXDgRmspEBqlZu3LCccDjIBwJwzD9l2Qd77e0qzBvI5vQe0OcMiHXZIP2m/8LcVYqaCOX8ZFHJ+20O/qEBAM3jHGJw9jgf6gKxVb0hrgG4ACPyps4m/CztFMSbr0x/Itb/2y6P/AOCFfodjRQtc1jDZxucbnSHS1rvJNu7vPWgyRFFvE17gHhrB+cDdt+/qHepA7w0wy+VU/wARvmrW2t2Y5opGxsjilLXBr2tAuS0jC+wuW55rz7tLZlTA58VTG4SQkNJOZwO9R1/rMyIDvdwsqK1RwWUjqaNtKd3PUnLD4Hof5xU3aqf4jPNV+cVN2qn+IzzXmyngdI4NaLn7LDUknIDvKyHbLkwl4DXtGZMb2SAAak4CVq9ak/8AU7r9n6CeHV2/L6nov5x03aqf4jPNV+cVN2qn+I3zXmi6rdR64+RZ/wCap/iPwPS/zhpu1U/xG+ar84KbtNP8RvmvNAf3BXWTAcB4J1yXIw/ZqH4j8D0l+H6ftMHxG+ar+HqftMHxG+a85sqh3LPgZI4YmxSub1tY4t8QFjrkvdKpezsI75vwO/fhyn7RB8RvmrTt4aa//VU/xG+a4TFM5wcWMc/CLkMBdb220UCXXJPWsq9l7pmn7OQk3mb8D0p84abtVP8AEZ5qo3hpu1U/xG+a85TyQxNjLmyyYgblr2sAI1aGlrnG17XNr52VkbbhOZpyS02AElm4bZc4Q27jfqw5WVyuJvga8tD28XjpH4fuek/nDTdqp/iN81a+cNN2qn+KzzXm9u3YzcOpWAfq5Hh4/eLh9iuiamH0nOSOHCIttITwaXjogX4jO3C6z1ifIitE2+P8j8Po2eivnDTdqp/is818U81NUVDHieGV7GnA1r2uIOd5LA8AbaZXXnWOpgmyzpn8MRL4D3XtiZ77jvC+4zLSyRzMdgcDijfG4ObcGxwuaS09RHuKw7mS3olHQlKouxU28mvvyPUaLRdyeVCKtDYZy2GpyGeUcp0uwnQn80+663pbcZqSyjz1e3qW89SosMIiKRQEREAREQBERAEREAREQBERAEREAXP+UXYMz6vZ9ZEzFHGXRz4Rd4jcQQXN+szW+tr3ta5HQEWGsk4TcHlHJN493/l1O2mpKakjlkc3pRsbGCxpxFz3tB6IsNBqRlotbdyP7QpHtn+glEb2uPMSOMpaHDEQ1zG3sLmwNzY2vx7xBQRxuc5kbGOf6xa0Au9tlfUHTi+BsQva0FhS8dpquxth0c8QcaKjLgbOtDHnxDtOI/3Wd806PsVJ8GP7qw9pF1JU84wdCTO2jC76zctD9b3nvWI/lSoGmzppGniDFID4FqS1I78EqTua2VT1njllkv8ANOj7DSfBj8lbn3doIxd9HRtHfDH9gw5qPp+UuimcI4pXPkdfA0xvaCQCbXIsNFjwU01Y4ubmL2Mj7iMZ5hv51uoZd4KJQltWDFWVzSerUck+/KLG0mUo/EUdNH1OELOdLuAYA2/hmuVjcHa8tpfktU46hz5GB49z5A/7F6A2TsFlP0r85LaxeRawOrWD6o+08SVJo6cWKd7Vp525+O080/N3a1Q4wmnrXGH6Qc4HNALbDEySSwc7PRridbDJdNpGxGFhko6V0mBmJ80DedxYRfnMYvi4G+a6SsN+x4XP50wxl/5xaLnhc9Z7ykacUZq3tWpjh8NhoTdm008gZLSUj8Tmgh0TWyNaXADCbB4Fshna1rZLaZtwKB7mOfRQPwRtjaHtxRtjaSWtDD0dSeCmXUMZDAY4yGWwAtBDMOmHLK3cr6nhGq5ye9kTW7pUczQySjpntGgMTOj3tIFx7lqcPIlQtqRN9KYgQRA52KK44OJBc5t87E9xuMl0JEaT3iNScMqLxk0benkjo6xhMMbKSbMh8LQIyTrjjFgfaLHvWsbmbjP2bUyw7Qhp5oZGAxuylg5wOIJAe0YXWte4GR1NjbsCj9t7OM8Ra22MHE2+lx9UnhcEi/C6i4RbyWxuasYails+93Ijm7q0ZAPyGkzF/wATH91TMDg0BtgABYW0AGgWrUG3HxXY4FwacJDsnstqM+7ge7gq1PKHRx3xSSWaXNJETy0OabOaSBYEH+oOhCz2Y9wiqtd4WZeZuCLV9g8oVHVzNp4pi6RwJaHMc2+EXIBcNbAn3LaFlST3FdSlOk9WaafeERFkrCIiAIiIAiIgCIiAIiIAiIgCIiAIiICxW0TZmFjxcHqNiCNHAjQrzNUvjhkfTVEcrHxPdHzjDc2a6zcUbwLgC1iCLgBeoFom+fJJBtGV9S2WSCocMyLOie4NDWuew56ADokKmrT10dHR931abbzh8jmG6NND8upiKmORnOBrx0o5AHgsFhIBiuTbokkXXoiOMNAaAAAAABkABoAuFU3I9XUlXSSAQzxtqInOdE+xY1sgc57myBuVh9UuPcu7rFGDgmizSdzG4nGaedmOQREV5ygiIgCIiAIiIAiIgI/aexI6jpOBa8Cwe3J3GwP5wBN7FcC302BW7NrJ3gyhkjjMJYA8QuZcnp2uBhuQQ7r6ivRqo5txY5g9eihOCkjZt7iVCWUs/E827qbZibW0cjWSMnNRE0hmBsF3yBjnC4JsWk9EAWubEZW9JrnvoYphXisZLJFG2SOZkEYaGNkY/ERiN+gSB0QBbOxta3QlGlBwyX311G4lFrguIREVpzwiIgCIiAIiIAiIgCIiAIiIAiIgCIiAIiIAiIgCIiAIiIAiIgCIiAIiIAiIgCIiAIiIAiIgCIiAIiIAiIgCIiAIiIAiIgCIiAIiIAiIgCIiAIiIAiIgCIiAIiIAiIgCIiAIiIAiIgCIiAIiIAiIgCIiAIiIAiIgCIiAIiIAiIgCIiAIiIAiIgCIiAIiIAiIgCIiAIiID//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211978" name="Picture 10" descr="Cardtronics Retail Client Logos"/>
          <p:cNvPicPr>
            <a:picLocks noChangeAspect="1" noChangeArrowheads="1"/>
          </p:cNvPicPr>
          <p:nvPr/>
        </p:nvPicPr>
        <p:blipFill>
          <a:blip r:embed="rId3" cstate="print"/>
          <a:srcRect/>
          <a:stretch>
            <a:fillRect/>
          </a:stretch>
        </p:blipFill>
        <p:spPr bwMode="auto">
          <a:xfrm>
            <a:off x="0" y="4618794"/>
            <a:ext cx="4824535" cy="2239206"/>
          </a:xfrm>
          <a:prstGeom prst="rect">
            <a:avLst/>
          </a:prstGeom>
          <a:noFill/>
        </p:spPr>
      </p:pic>
      <p:pic>
        <p:nvPicPr>
          <p:cNvPr id="211980" name="Picture 12" descr="Cardtronics Financial Client Logos"/>
          <p:cNvPicPr>
            <a:picLocks noChangeAspect="1" noChangeArrowheads="1"/>
          </p:cNvPicPr>
          <p:nvPr/>
        </p:nvPicPr>
        <p:blipFill>
          <a:blip r:embed="rId4" cstate="print"/>
          <a:srcRect/>
          <a:stretch>
            <a:fillRect/>
          </a:stretch>
        </p:blipFill>
        <p:spPr bwMode="auto">
          <a:xfrm>
            <a:off x="4880992" y="4552950"/>
            <a:ext cx="5025008" cy="2305050"/>
          </a:xfrm>
          <a:prstGeom prst="rect">
            <a:avLst/>
          </a:prstGeom>
          <a:noFill/>
        </p:spPr>
      </p:pic>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solidFill>
                  <a:srgbClr val="C00000"/>
                </a:solidFill>
              </a:rPr>
              <a:t>Apple </a:t>
            </a:r>
            <a:r>
              <a:rPr lang="zh-TW" altLang="en-US" dirty="0" smtClean="0">
                <a:solidFill>
                  <a:srgbClr val="C00000"/>
                </a:solidFill>
              </a:rPr>
              <a:t>股價</a:t>
            </a:r>
            <a:endParaRPr lang="zh-TW" altLang="en-US" dirty="0">
              <a:solidFill>
                <a:srgbClr val="C00000"/>
              </a:solidFill>
            </a:endParaRPr>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46</a:t>
            </a:fld>
            <a:endParaRPr lang="en-US" altLang="zh-TW"/>
          </a:p>
        </p:txBody>
      </p:sp>
      <p:pic>
        <p:nvPicPr>
          <p:cNvPr id="68612" name="Picture 4" descr="http://t2.gstatic.com/images?q=tbn:ANd9GcRjflJJlvQlaB2KrZkmKPiztHe0--yp9QAZqtMkiIR3hdyPcaxoeQ"/>
          <p:cNvPicPr>
            <a:picLocks noChangeAspect="1" noChangeArrowheads="1"/>
          </p:cNvPicPr>
          <p:nvPr/>
        </p:nvPicPr>
        <p:blipFill>
          <a:blip r:embed="rId2" cstate="print"/>
          <a:srcRect/>
          <a:stretch>
            <a:fillRect/>
          </a:stretch>
        </p:blipFill>
        <p:spPr bwMode="auto">
          <a:xfrm>
            <a:off x="5381628" y="2428868"/>
            <a:ext cx="2286000" cy="1257301"/>
          </a:xfrm>
          <a:prstGeom prst="rect">
            <a:avLst/>
          </a:prstGeom>
          <a:noFill/>
        </p:spPr>
      </p:pic>
      <p:pic>
        <p:nvPicPr>
          <p:cNvPr id="68614" name="Picture 6" descr="http://markets.money.cnn.com/cgi-bin/upload.dll/file.png?z028a100az60fbc7eabca0420c8695aa12b3be2d67"/>
          <p:cNvPicPr>
            <a:picLocks noChangeAspect="1" noChangeArrowheads="1"/>
          </p:cNvPicPr>
          <p:nvPr/>
        </p:nvPicPr>
        <p:blipFill>
          <a:blip r:embed="rId3" cstate="print"/>
          <a:srcRect/>
          <a:stretch>
            <a:fillRect/>
          </a:stretch>
        </p:blipFill>
        <p:spPr bwMode="auto">
          <a:xfrm>
            <a:off x="6238884" y="5072074"/>
            <a:ext cx="3667116" cy="1785926"/>
          </a:xfrm>
          <a:prstGeom prst="rect">
            <a:avLst/>
          </a:prstGeom>
          <a:noFill/>
        </p:spPr>
      </p:pic>
      <p:pic>
        <p:nvPicPr>
          <p:cNvPr id="68616" name="Picture 8" descr="http://markets.money.cnn.com/cgi-bin/upload.dll/file.png?z028a0f0az84ca032e708843a58686065958ba0664"/>
          <p:cNvPicPr>
            <a:picLocks noChangeAspect="1" noChangeArrowheads="1"/>
          </p:cNvPicPr>
          <p:nvPr/>
        </p:nvPicPr>
        <p:blipFill>
          <a:blip r:embed="rId4" cstate="print"/>
          <a:srcRect/>
          <a:stretch>
            <a:fillRect/>
          </a:stretch>
        </p:blipFill>
        <p:spPr bwMode="auto">
          <a:xfrm>
            <a:off x="166654" y="4610099"/>
            <a:ext cx="5867400" cy="2247901"/>
          </a:xfrm>
          <a:prstGeom prst="rect">
            <a:avLst/>
          </a:prstGeom>
          <a:noFill/>
        </p:spPr>
      </p:pic>
      <p:pic>
        <p:nvPicPr>
          <p:cNvPr id="68610" name="Picture 2" descr="http://a57.foxnews.com/global.fncstatic.com/static/managed/img/Scitech/0/371/APPLE%20stock%20fall%20graphic.jpg"/>
          <p:cNvPicPr>
            <a:picLocks noChangeAspect="1" noChangeArrowheads="1"/>
          </p:cNvPicPr>
          <p:nvPr/>
        </p:nvPicPr>
        <p:blipFill>
          <a:blip r:embed="rId5" cstate="print"/>
          <a:srcRect/>
          <a:stretch>
            <a:fillRect/>
          </a:stretch>
        </p:blipFill>
        <p:spPr bwMode="auto">
          <a:xfrm>
            <a:off x="166654" y="1071546"/>
            <a:ext cx="6286500" cy="3533776"/>
          </a:xfrm>
          <a:prstGeom prst="rect">
            <a:avLst/>
          </a:prstGeom>
          <a:noFill/>
        </p:spPr>
      </p:pic>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gn="l"/>
            <a:r>
              <a:rPr lang="zh-TW" altLang="en-US" dirty="0" smtClean="0">
                <a:solidFill>
                  <a:srgbClr val="0000FF"/>
                </a:solidFill>
              </a:rPr>
              <a:t>亞洲經濟</a:t>
            </a:r>
            <a:endParaRPr lang="zh-TW" altLang="en-US" dirty="0">
              <a:solidFill>
                <a:srgbClr val="0000FF"/>
              </a:solidFill>
            </a:endParaRPr>
          </a:p>
        </p:txBody>
      </p:sp>
      <p:sp>
        <p:nvSpPr>
          <p:cNvPr id="4" name="內容版面配置區 3"/>
          <p:cNvSpPr>
            <a:spLocks noGrp="1"/>
          </p:cNvSpPr>
          <p:nvPr>
            <p:ph idx="1"/>
          </p:nvPr>
        </p:nvSpPr>
        <p:spPr>
          <a:xfrm>
            <a:off x="309530" y="1643050"/>
            <a:ext cx="9264650" cy="4608512"/>
          </a:xfrm>
        </p:spPr>
        <p:txBody>
          <a:bodyPr/>
          <a:lstStyle/>
          <a:p>
            <a:endParaRPr lang="en-US" altLang="zh-TW" sz="2800" dirty="0" smtClean="0"/>
          </a:p>
          <a:p>
            <a:endParaRPr lang="en-US" altLang="zh-TW" sz="2800" dirty="0" smtClean="0"/>
          </a:p>
          <a:p>
            <a:endParaRPr lang="zh-TW" altLang="en-US" dirty="0"/>
          </a:p>
        </p:txBody>
      </p:sp>
      <p:sp>
        <p:nvSpPr>
          <p:cNvPr id="3" name="投影片編號版面配置區 2"/>
          <p:cNvSpPr>
            <a:spLocks noGrp="1"/>
          </p:cNvSpPr>
          <p:nvPr>
            <p:ph type="sldNum" sz="quarter" idx="11"/>
          </p:nvPr>
        </p:nvSpPr>
        <p:spPr/>
        <p:txBody>
          <a:bodyPr/>
          <a:lstStyle/>
          <a:p>
            <a:pPr>
              <a:defRPr/>
            </a:pPr>
            <a:fld id="{193795B3-2B2A-4D2F-91E8-21DC9CA44F86}" type="slidenum">
              <a:rPr lang="en-US" altLang="zh-TW" smtClean="0"/>
              <a:pPr>
                <a:defRPr/>
              </a:pPr>
              <a:t>47</a:t>
            </a:fld>
            <a:endParaRPr lang="en-US" altLang="zh-TW"/>
          </a:p>
        </p:txBody>
      </p:sp>
      <p:pic>
        <p:nvPicPr>
          <p:cNvPr id="5" name="Picture 2" descr="http://sjdl.snnu.edu.cn/XinPop_Web_CMS_editor/uploadfile/20120324092736961.jpg"/>
          <p:cNvPicPr>
            <a:picLocks noChangeAspect="1" noChangeArrowheads="1"/>
          </p:cNvPicPr>
          <p:nvPr/>
        </p:nvPicPr>
        <p:blipFill>
          <a:blip r:embed="rId2" cstate="email"/>
          <a:srcRect/>
          <a:stretch>
            <a:fillRect/>
          </a:stretch>
        </p:blipFill>
        <p:spPr bwMode="auto">
          <a:xfrm>
            <a:off x="5453066" y="0"/>
            <a:ext cx="4452934" cy="5421510"/>
          </a:xfrm>
          <a:prstGeom prst="rect">
            <a:avLst/>
          </a:prstGeom>
          <a:noFill/>
        </p:spPr>
      </p:pic>
      <p:pic>
        <p:nvPicPr>
          <p:cNvPr id="6" name="Picture 2" descr="http://www.cieca.org.tw/DB/english/gui/our/role.jpg"/>
          <p:cNvPicPr>
            <a:picLocks noChangeAspect="1" noChangeArrowheads="1"/>
          </p:cNvPicPr>
          <p:nvPr/>
        </p:nvPicPr>
        <p:blipFill>
          <a:blip r:embed="rId3" cstate="email"/>
          <a:srcRect/>
          <a:stretch>
            <a:fillRect/>
          </a:stretch>
        </p:blipFill>
        <p:spPr bwMode="auto">
          <a:xfrm>
            <a:off x="1881167" y="4286256"/>
            <a:ext cx="4029148" cy="2665436"/>
          </a:xfrm>
          <a:prstGeom prst="rect">
            <a:avLst/>
          </a:prstGeom>
          <a:noFill/>
        </p:spPr>
      </p:pic>
      <p:pic>
        <p:nvPicPr>
          <p:cNvPr id="206850" name="Picture 2" descr="http://a2.att.hudong.com/60/18/01300000297717122744188540456_s.jpg"/>
          <p:cNvPicPr>
            <a:picLocks noChangeAspect="1" noChangeArrowheads="1"/>
          </p:cNvPicPr>
          <p:nvPr/>
        </p:nvPicPr>
        <p:blipFill>
          <a:blip r:embed="rId4" cstate="print"/>
          <a:srcRect/>
          <a:stretch>
            <a:fillRect/>
          </a:stretch>
        </p:blipFill>
        <p:spPr bwMode="auto">
          <a:xfrm>
            <a:off x="166654" y="1071546"/>
            <a:ext cx="4409297" cy="3071810"/>
          </a:xfrm>
          <a:prstGeom prst="rect">
            <a:avLst/>
          </a:prstGeom>
          <a:noFill/>
        </p:spPr>
      </p:pic>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標題 1"/>
          <p:cNvSpPr>
            <a:spLocks noGrp="1"/>
          </p:cNvSpPr>
          <p:nvPr>
            <p:ph type="title"/>
          </p:nvPr>
        </p:nvSpPr>
        <p:spPr/>
        <p:txBody>
          <a:bodyPr/>
          <a:lstStyle/>
          <a:p>
            <a:r>
              <a:rPr lang="zh-TW" altLang="en-US" dirty="0" smtClean="0">
                <a:solidFill>
                  <a:srgbClr val="C00000"/>
                </a:solidFill>
              </a:rPr>
              <a:t>韓國</a:t>
            </a:r>
          </a:p>
        </p:txBody>
      </p:sp>
      <p:sp>
        <p:nvSpPr>
          <p:cNvPr id="19459" name="內容版面配置區 2"/>
          <p:cNvSpPr>
            <a:spLocks noGrp="1"/>
          </p:cNvSpPr>
          <p:nvPr>
            <p:ph idx="1"/>
          </p:nvPr>
        </p:nvSpPr>
        <p:spPr/>
        <p:txBody>
          <a:bodyPr/>
          <a:lstStyle/>
          <a:p>
            <a:endParaRPr lang="en-US" altLang="zh-TW" dirty="0" smtClean="0"/>
          </a:p>
          <a:p>
            <a:endParaRPr lang="en-US" altLang="zh-TW" dirty="0" smtClean="0"/>
          </a:p>
          <a:p>
            <a:endParaRPr lang="en-US" altLang="zh-TW" dirty="0" smtClean="0"/>
          </a:p>
          <a:p>
            <a:endParaRPr lang="en-US" altLang="zh-TW" dirty="0" smtClean="0"/>
          </a:p>
          <a:p>
            <a:endParaRPr lang="en-US" altLang="zh-TW" dirty="0" smtClean="0"/>
          </a:p>
          <a:p>
            <a:endParaRPr lang="en-US" altLang="zh-TW" dirty="0" smtClean="0"/>
          </a:p>
          <a:p>
            <a:endParaRPr lang="en-US" altLang="zh-TW" sz="2400" dirty="0" smtClean="0"/>
          </a:p>
          <a:p>
            <a:r>
              <a:rPr lang="zh-TW" altLang="en-US" sz="2400" dirty="0" smtClean="0"/>
              <a:t>南韓近年來積極推動自由貿易協定</a:t>
            </a:r>
            <a:r>
              <a:rPr lang="en-US" altLang="zh-TW" sz="2400" dirty="0" smtClean="0"/>
              <a:t>(FTA)</a:t>
            </a:r>
            <a:r>
              <a:rPr lang="zh-TW" altLang="en-US" sz="2400" dirty="0" smtClean="0"/>
              <a:t>的簽訂，</a:t>
            </a:r>
            <a:r>
              <a:rPr lang="en-US" altLang="zh-TW" sz="2400" dirty="0" smtClean="0"/>
              <a:t>2011/7/1</a:t>
            </a:r>
            <a:r>
              <a:rPr lang="zh-TW" altLang="en-US" sz="2400" dirty="0" smtClean="0"/>
              <a:t>與歐盟的</a:t>
            </a:r>
            <a:r>
              <a:rPr lang="en-US" altLang="zh-TW" sz="2400" dirty="0" smtClean="0"/>
              <a:t>FTA</a:t>
            </a:r>
            <a:r>
              <a:rPr lang="zh-TW" altLang="en-US" sz="2400" dirty="0" smtClean="0"/>
              <a:t>生效，</a:t>
            </a:r>
            <a:r>
              <a:rPr lang="en-US" altLang="zh-TW" sz="2400" dirty="0" smtClean="0"/>
              <a:t>2011/10/12</a:t>
            </a:r>
            <a:r>
              <a:rPr lang="zh-TW" altLang="en-US" sz="2400" dirty="0" smtClean="0"/>
              <a:t>日美國國會又通過了美韓</a:t>
            </a:r>
            <a:r>
              <a:rPr lang="en-US" altLang="zh-TW" sz="2400" dirty="0" smtClean="0"/>
              <a:t>FTA</a:t>
            </a:r>
            <a:r>
              <a:rPr lang="zh-TW" altLang="en-US" sz="2400" dirty="0" smtClean="0"/>
              <a:t>，是南韓在貿易戰場上的重大成就。</a:t>
            </a:r>
            <a:endParaRPr lang="en-US" altLang="zh-TW" sz="2400" dirty="0" smtClean="0"/>
          </a:p>
          <a:p>
            <a:endParaRPr lang="zh-TW" altLang="en-US" dirty="0" smtClean="0"/>
          </a:p>
        </p:txBody>
      </p:sp>
      <p:sp>
        <p:nvSpPr>
          <p:cNvPr id="19460" name="投影片編號版面配置區 3"/>
          <p:cNvSpPr>
            <a:spLocks noGrp="1"/>
          </p:cNvSpPr>
          <p:nvPr>
            <p:ph type="sldNum" sz="quarter" idx="11"/>
          </p:nvPr>
        </p:nvSpPr>
        <p:spPr>
          <a:noFill/>
        </p:spPr>
        <p:txBody>
          <a:bodyPr/>
          <a:lstStyle/>
          <a:p>
            <a:fld id="{6C24B8EE-8E55-41EA-AB54-BB042C1BB6CF}" type="slidenum">
              <a:rPr lang="en-US" altLang="zh-TW" smtClean="0"/>
              <a:pPr/>
              <a:t>48</a:t>
            </a:fld>
            <a:endParaRPr lang="en-US" altLang="zh-TW" smtClean="0"/>
          </a:p>
        </p:txBody>
      </p:sp>
      <p:pic>
        <p:nvPicPr>
          <p:cNvPr id="19461" name="Picture 2" descr="http://www.investkoreasmes.com/wp-content/uploads/2010/01/korean-ftas2.png"/>
          <p:cNvPicPr>
            <a:picLocks noChangeAspect="1" noChangeArrowheads="1"/>
          </p:cNvPicPr>
          <p:nvPr/>
        </p:nvPicPr>
        <p:blipFill>
          <a:blip r:embed="rId2" cstate="email"/>
          <a:srcRect/>
          <a:stretch>
            <a:fillRect/>
          </a:stretch>
        </p:blipFill>
        <p:spPr bwMode="auto">
          <a:xfrm>
            <a:off x="309530" y="1000108"/>
            <a:ext cx="9239280" cy="4279900"/>
          </a:xfrm>
          <a:prstGeom prst="rect">
            <a:avLst/>
          </a:prstGeom>
          <a:noFill/>
          <a:ln w="9525">
            <a:noFill/>
            <a:miter lim="800000"/>
            <a:headEnd/>
            <a:tailEnd/>
          </a:ln>
        </p:spPr>
      </p:pic>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66" name="Picture 10" descr="http://t1.gstatic.com/images?q=tbn:ANd9GcQJ74c5vDpdqsymelazQVW3RcXWOVlVHxFeJxg6ISB3LwowG1uO_Q"/>
          <p:cNvPicPr>
            <a:picLocks noChangeAspect="1" noChangeArrowheads="1"/>
          </p:cNvPicPr>
          <p:nvPr/>
        </p:nvPicPr>
        <p:blipFill>
          <a:blip r:embed="rId3" cstate="print"/>
          <a:srcRect/>
          <a:stretch>
            <a:fillRect/>
          </a:stretch>
        </p:blipFill>
        <p:spPr bwMode="auto">
          <a:xfrm>
            <a:off x="7515225" y="3645024"/>
            <a:ext cx="2390775" cy="1914525"/>
          </a:xfrm>
          <a:prstGeom prst="rect">
            <a:avLst/>
          </a:prstGeom>
          <a:noFill/>
        </p:spPr>
      </p:pic>
      <p:sp>
        <p:nvSpPr>
          <p:cNvPr id="37" name="標題 36"/>
          <p:cNvSpPr>
            <a:spLocks noGrp="1"/>
          </p:cNvSpPr>
          <p:nvPr>
            <p:ph type="title"/>
          </p:nvPr>
        </p:nvSpPr>
        <p:spPr/>
        <p:txBody>
          <a:bodyPr/>
          <a:lstStyle/>
          <a:p>
            <a:r>
              <a:rPr lang="zh-TW" altLang="en-US" dirty="0" smtClean="0">
                <a:solidFill>
                  <a:srgbClr val="C00000"/>
                </a:solidFill>
              </a:rPr>
              <a:t>轉型升級</a:t>
            </a:r>
            <a:endParaRPr lang="zh-TW" altLang="en-US" dirty="0">
              <a:solidFill>
                <a:srgbClr val="C00000"/>
              </a:solidFill>
            </a:endParaRPr>
          </a:p>
        </p:txBody>
      </p:sp>
      <p:sp>
        <p:nvSpPr>
          <p:cNvPr id="2054" name="Slide Number Placeholder 5"/>
          <p:cNvSpPr>
            <a:spLocks noGrp="1"/>
          </p:cNvSpPr>
          <p:nvPr>
            <p:ph type="sldNum" sz="quarter" idx="11"/>
          </p:nvPr>
        </p:nvSpPr>
        <p:spPr>
          <a:prstGeom prst="rect">
            <a:avLst/>
          </a:prstGeom>
          <a:noFill/>
        </p:spPr>
        <p:txBody>
          <a:bodyPr/>
          <a:lstStyle/>
          <a:p>
            <a:fld id="{8B1F60E1-EB2A-45AF-B709-BDAAD8674DB4}" type="slidenum">
              <a:rPr lang="ko-KR" altLang="en-US" smtClean="0">
                <a:latin typeface="굴림" pitchFamily="34" charset="-127"/>
                <a:ea typeface="굴림" pitchFamily="34" charset="-127"/>
              </a:rPr>
              <a:pPr/>
              <a:t>49</a:t>
            </a:fld>
            <a:endParaRPr lang="en-US" altLang="ko-KR" smtClean="0">
              <a:latin typeface="굴림" pitchFamily="34" charset="-127"/>
              <a:ea typeface="굴림" pitchFamily="34" charset="-127"/>
            </a:endParaRPr>
          </a:p>
        </p:txBody>
      </p:sp>
      <p:graphicFrame>
        <p:nvGraphicFramePr>
          <p:cNvPr id="2050" name="Object 3"/>
          <p:cNvGraphicFramePr>
            <a:graphicFrameLocks noGrp="1" noChangeAspect="1"/>
          </p:cNvGraphicFramePr>
          <p:nvPr>
            <p:ph idx="4294967295"/>
          </p:nvPr>
        </p:nvGraphicFramePr>
        <p:xfrm>
          <a:off x="452406" y="1071546"/>
          <a:ext cx="4873625" cy="2590800"/>
        </p:xfrm>
        <a:graphic>
          <a:graphicData uri="http://schemas.openxmlformats.org/presentationml/2006/ole">
            <p:oleObj spid="_x0000_s20482" r:id="rId4" imgW="4499238" imgH="2591025" progId="Excel.Sheet.8">
              <p:embed/>
            </p:oleObj>
          </a:graphicData>
        </a:graphic>
      </p:graphicFrame>
      <p:grpSp>
        <p:nvGrpSpPr>
          <p:cNvPr id="2" name="그룹 3"/>
          <p:cNvGrpSpPr>
            <a:grpSpLocks/>
          </p:cNvGrpSpPr>
          <p:nvPr/>
        </p:nvGrpSpPr>
        <p:grpSpPr bwMode="auto">
          <a:xfrm>
            <a:off x="832379" y="3700464"/>
            <a:ext cx="7127132" cy="2878808"/>
            <a:chOff x="755650" y="1844675"/>
            <a:chExt cx="7838608" cy="4257187"/>
          </a:xfrm>
        </p:grpSpPr>
        <p:sp>
          <p:nvSpPr>
            <p:cNvPr id="2055" name="Line 2"/>
            <p:cNvSpPr>
              <a:spLocks noChangeShapeType="1"/>
            </p:cNvSpPr>
            <p:nvPr/>
          </p:nvSpPr>
          <p:spPr bwMode="auto">
            <a:xfrm flipH="1" flipV="1">
              <a:off x="1322388" y="2254250"/>
              <a:ext cx="0" cy="3476625"/>
            </a:xfrm>
            <a:prstGeom prst="line">
              <a:avLst/>
            </a:prstGeom>
            <a:noFill/>
            <a:ln w="12700">
              <a:solidFill>
                <a:schemeClr val="tx1"/>
              </a:solidFill>
              <a:round/>
              <a:headEnd/>
              <a:tailEnd type="triangle" w="med" len="med"/>
            </a:ln>
          </p:spPr>
          <p:txBody>
            <a:bodyPr>
              <a:spAutoFit/>
            </a:bodyPr>
            <a:lstStyle/>
            <a:p>
              <a:endParaRPr lang="zh-TW" altLang="en-US"/>
            </a:p>
          </p:txBody>
        </p:sp>
        <p:sp>
          <p:nvSpPr>
            <p:cNvPr id="2056" name="Line 3"/>
            <p:cNvSpPr>
              <a:spLocks noChangeShapeType="1"/>
            </p:cNvSpPr>
            <p:nvPr/>
          </p:nvSpPr>
          <p:spPr bwMode="auto">
            <a:xfrm flipV="1">
              <a:off x="1322388" y="5730875"/>
              <a:ext cx="6469062" cy="0"/>
            </a:xfrm>
            <a:prstGeom prst="line">
              <a:avLst/>
            </a:prstGeom>
            <a:noFill/>
            <a:ln w="12700">
              <a:solidFill>
                <a:schemeClr val="tx1"/>
              </a:solidFill>
              <a:round/>
              <a:headEnd/>
              <a:tailEnd type="triangle" w="med" len="med"/>
            </a:ln>
          </p:spPr>
          <p:txBody>
            <a:bodyPr>
              <a:spAutoFit/>
            </a:bodyPr>
            <a:lstStyle/>
            <a:p>
              <a:endParaRPr lang="zh-TW" altLang="en-US"/>
            </a:p>
          </p:txBody>
        </p:sp>
        <p:sp>
          <p:nvSpPr>
            <p:cNvPr id="2057" name="Text Box 4"/>
            <p:cNvSpPr txBox="1">
              <a:spLocks noChangeArrowheads="1"/>
            </p:cNvSpPr>
            <p:nvPr/>
          </p:nvSpPr>
          <p:spPr bwMode="auto">
            <a:xfrm>
              <a:off x="1281113" y="5783263"/>
              <a:ext cx="927100" cy="318599"/>
            </a:xfrm>
            <a:prstGeom prst="rect">
              <a:avLst/>
            </a:prstGeom>
            <a:noFill/>
            <a:ln w="9525" algn="ctr">
              <a:noFill/>
              <a:miter lim="800000"/>
              <a:headEnd/>
              <a:tailEnd/>
            </a:ln>
          </p:spPr>
          <p:txBody>
            <a:bodyPr>
              <a:spAutoFit/>
            </a:bodyPr>
            <a:lstStyle/>
            <a:p>
              <a:pPr algn="ctr">
                <a:spcBef>
                  <a:spcPct val="50000"/>
                </a:spcBef>
              </a:pPr>
              <a:r>
                <a:rPr lang="en-US" altLang="ko-KR" sz="800" b="1"/>
                <a:t>1960</a:t>
              </a:r>
            </a:p>
          </p:txBody>
        </p:sp>
        <p:sp>
          <p:nvSpPr>
            <p:cNvPr id="2058" name="Text Box 5"/>
            <p:cNvSpPr txBox="1">
              <a:spLocks noChangeArrowheads="1"/>
            </p:cNvSpPr>
            <p:nvPr/>
          </p:nvSpPr>
          <p:spPr bwMode="auto">
            <a:xfrm>
              <a:off x="2576513" y="5783263"/>
              <a:ext cx="928687" cy="318599"/>
            </a:xfrm>
            <a:prstGeom prst="rect">
              <a:avLst/>
            </a:prstGeom>
            <a:noFill/>
            <a:ln w="9525" algn="ctr">
              <a:noFill/>
              <a:miter lim="800000"/>
              <a:headEnd/>
              <a:tailEnd/>
            </a:ln>
          </p:spPr>
          <p:txBody>
            <a:bodyPr>
              <a:spAutoFit/>
            </a:bodyPr>
            <a:lstStyle/>
            <a:p>
              <a:pPr algn="ctr">
                <a:spcBef>
                  <a:spcPct val="50000"/>
                </a:spcBef>
              </a:pPr>
              <a:r>
                <a:rPr lang="en-US" altLang="ko-KR" sz="800" b="1"/>
                <a:t>1970</a:t>
              </a:r>
            </a:p>
          </p:txBody>
        </p:sp>
        <p:sp>
          <p:nvSpPr>
            <p:cNvPr id="2059" name="Text Box 6"/>
            <p:cNvSpPr txBox="1">
              <a:spLocks noChangeArrowheads="1"/>
            </p:cNvSpPr>
            <p:nvPr/>
          </p:nvSpPr>
          <p:spPr bwMode="auto">
            <a:xfrm>
              <a:off x="3597275" y="5783263"/>
              <a:ext cx="925513" cy="318599"/>
            </a:xfrm>
            <a:prstGeom prst="rect">
              <a:avLst/>
            </a:prstGeom>
            <a:noFill/>
            <a:ln w="9525" algn="ctr">
              <a:noFill/>
              <a:miter lim="800000"/>
              <a:headEnd/>
              <a:tailEnd/>
            </a:ln>
          </p:spPr>
          <p:txBody>
            <a:bodyPr>
              <a:spAutoFit/>
            </a:bodyPr>
            <a:lstStyle/>
            <a:p>
              <a:pPr algn="ctr">
                <a:spcBef>
                  <a:spcPct val="50000"/>
                </a:spcBef>
              </a:pPr>
              <a:r>
                <a:rPr lang="en-US" altLang="ko-KR" sz="800" b="1"/>
                <a:t>1980</a:t>
              </a:r>
            </a:p>
          </p:txBody>
        </p:sp>
        <p:sp>
          <p:nvSpPr>
            <p:cNvPr id="2060" name="Text Box 7"/>
            <p:cNvSpPr txBox="1">
              <a:spLocks noChangeArrowheads="1"/>
            </p:cNvSpPr>
            <p:nvPr/>
          </p:nvSpPr>
          <p:spPr bwMode="auto">
            <a:xfrm>
              <a:off x="4800600" y="5783263"/>
              <a:ext cx="925513" cy="318599"/>
            </a:xfrm>
            <a:prstGeom prst="rect">
              <a:avLst/>
            </a:prstGeom>
            <a:noFill/>
            <a:ln w="9525" algn="ctr">
              <a:noFill/>
              <a:miter lim="800000"/>
              <a:headEnd/>
              <a:tailEnd/>
            </a:ln>
          </p:spPr>
          <p:txBody>
            <a:bodyPr>
              <a:spAutoFit/>
            </a:bodyPr>
            <a:lstStyle/>
            <a:p>
              <a:pPr algn="ctr">
                <a:spcBef>
                  <a:spcPct val="50000"/>
                </a:spcBef>
              </a:pPr>
              <a:r>
                <a:rPr lang="en-US" altLang="ko-KR" sz="800" b="1"/>
                <a:t>1990</a:t>
              </a:r>
            </a:p>
          </p:txBody>
        </p:sp>
        <p:sp>
          <p:nvSpPr>
            <p:cNvPr id="2061" name="Text Box 8"/>
            <p:cNvSpPr txBox="1">
              <a:spLocks noChangeArrowheads="1"/>
            </p:cNvSpPr>
            <p:nvPr/>
          </p:nvSpPr>
          <p:spPr bwMode="auto">
            <a:xfrm>
              <a:off x="6094413" y="5783263"/>
              <a:ext cx="928687" cy="318599"/>
            </a:xfrm>
            <a:prstGeom prst="rect">
              <a:avLst/>
            </a:prstGeom>
            <a:noFill/>
            <a:ln w="9525" algn="ctr">
              <a:noFill/>
              <a:miter lim="800000"/>
              <a:headEnd/>
              <a:tailEnd/>
            </a:ln>
          </p:spPr>
          <p:txBody>
            <a:bodyPr>
              <a:spAutoFit/>
            </a:bodyPr>
            <a:lstStyle/>
            <a:p>
              <a:pPr algn="ctr">
                <a:spcBef>
                  <a:spcPct val="50000"/>
                </a:spcBef>
              </a:pPr>
              <a:r>
                <a:rPr lang="en-US" altLang="ko-KR" sz="800" b="1"/>
                <a:t>2000</a:t>
              </a:r>
            </a:p>
          </p:txBody>
        </p:sp>
        <p:sp>
          <p:nvSpPr>
            <p:cNvPr id="2062" name="Line 9"/>
            <p:cNvSpPr>
              <a:spLocks noChangeShapeType="1"/>
            </p:cNvSpPr>
            <p:nvPr/>
          </p:nvSpPr>
          <p:spPr bwMode="auto">
            <a:xfrm>
              <a:off x="1744663"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63" name="Line 10"/>
            <p:cNvSpPr>
              <a:spLocks noChangeShapeType="1"/>
            </p:cNvSpPr>
            <p:nvPr/>
          </p:nvSpPr>
          <p:spPr bwMode="auto">
            <a:xfrm>
              <a:off x="3040063"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64" name="Line 11"/>
            <p:cNvSpPr>
              <a:spLocks noChangeShapeType="1"/>
            </p:cNvSpPr>
            <p:nvPr/>
          </p:nvSpPr>
          <p:spPr bwMode="auto">
            <a:xfrm>
              <a:off x="4060825"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65" name="Line 12"/>
            <p:cNvSpPr>
              <a:spLocks noChangeShapeType="1"/>
            </p:cNvSpPr>
            <p:nvPr/>
          </p:nvSpPr>
          <p:spPr bwMode="auto">
            <a:xfrm>
              <a:off x="5265738"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66" name="Line 13"/>
            <p:cNvSpPr>
              <a:spLocks noChangeShapeType="1"/>
            </p:cNvSpPr>
            <p:nvPr/>
          </p:nvSpPr>
          <p:spPr bwMode="auto">
            <a:xfrm>
              <a:off x="6467475"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67" name="Text Box 14"/>
            <p:cNvSpPr txBox="1">
              <a:spLocks noChangeArrowheads="1"/>
            </p:cNvSpPr>
            <p:nvPr/>
          </p:nvSpPr>
          <p:spPr bwMode="auto">
            <a:xfrm>
              <a:off x="7272338" y="5783263"/>
              <a:ext cx="649287" cy="318599"/>
            </a:xfrm>
            <a:prstGeom prst="rect">
              <a:avLst/>
            </a:prstGeom>
            <a:noFill/>
            <a:ln w="9525" algn="ctr">
              <a:noFill/>
              <a:miter lim="800000"/>
              <a:headEnd/>
              <a:tailEnd/>
            </a:ln>
          </p:spPr>
          <p:txBody>
            <a:bodyPr>
              <a:spAutoFit/>
            </a:bodyPr>
            <a:lstStyle/>
            <a:p>
              <a:pPr algn="ctr">
                <a:spcBef>
                  <a:spcPct val="50000"/>
                </a:spcBef>
              </a:pPr>
              <a:r>
                <a:rPr lang="en-US" altLang="ko-KR" sz="800" b="1"/>
                <a:t>year</a:t>
              </a:r>
            </a:p>
          </p:txBody>
        </p:sp>
        <p:sp>
          <p:nvSpPr>
            <p:cNvPr id="2068" name="Arc 15"/>
            <p:cNvSpPr>
              <a:spLocks/>
            </p:cNvSpPr>
            <p:nvPr/>
          </p:nvSpPr>
          <p:spPr bwMode="auto">
            <a:xfrm rot="10800000" flipV="1">
              <a:off x="2208213" y="4585459"/>
              <a:ext cx="1622425" cy="546169"/>
            </a:xfrm>
            <a:custGeom>
              <a:avLst/>
              <a:gdLst>
                <a:gd name="T0" fmla="*/ 0 w 25266"/>
                <a:gd name="T1" fmla="*/ 2147483647 h 22321"/>
                <a:gd name="T2" fmla="*/ 2147483647 w 25266"/>
                <a:gd name="T3" fmla="*/ 2147483647 h 22321"/>
                <a:gd name="T4" fmla="*/ 2147483647 w 25266"/>
                <a:gd name="T5" fmla="*/ 2147483647 h 22321"/>
                <a:gd name="T6" fmla="*/ 0 60000 65536"/>
                <a:gd name="T7" fmla="*/ 0 60000 65536"/>
                <a:gd name="T8" fmla="*/ 0 60000 65536"/>
                <a:gd name="T9" fmla="*/ 0 w 25266"/>
                <a:gd name="T10" fmla="*/ 0 h 22321"/>
                <a:gd name="T11" fmla="*/ 25266 w 25266"/>
                <a:gd name="T12" fmla="*/ 22321 h 22321"/>
              </a:gdLst>
              <a:ahLst/>
              <a:cxnLst>
                <a:cxn ang="T6">
                  <a:pos x="T0" y="T1"/>
                </a:cxn>
                <a:cxn ang="T7">
                  <a:pos x="T2" y="T3"/>
                </a:cxn>
                <a:cxn ang="T8">
                  <a:pos x="T4" y="T5"/>
                </a:cxn>
              </a:cxnLst>
              <a:rect l="T9" t="T10" r="T11" b="T12"/>
              <a:pathLst>
                <a:path w="25266" h="22321" fill="none" extrusionOk="0">
                  <a:moveTo>
                    <a:pt x="0" y="313"/>
                  </a:moveTo>
                  <a:cubicBezTo>
                    <a:pt x="1210" y="104"/>
                    <a:pt x="2437" y="-1"/>
                    <a:pt x="3666" y="0"/>
                  </a:cubicBezTo>
                  <a:cubicBezTo>
                    <a:pt x="15595" y="0"/>
                    <a:pt x="25266" y="9670"/>
                    <a:pt x="25266" y="21600"/>
                  </a:cubicBezTo>
                  <a:cubicBezTo>
                    <a:pt x="25266" y="21840"/>
                    <a:pt x="25261" y="22080"/>
                    <a:pt x="25253" y="22320"/>
                  </a:cubicBezTo>
                </a:path>
                <a:path w="25266" h="22321" stroke="0" extrusionOk="0">
                  <a:moveTo>
                    <a:pt x="0" y="313"/>
                  </a:moveTo>
                  <a:cubicBezTo>
                    <a:pt x="1210" y="104"/>
                    <a:pt x="2437" y="-1"/>
                    <a:pt x="3666" y="0"/>
                  </a:cubicBezTo>
                  <a:cubicBezTo>
                    <a:pt x="15595" y="0"/>
                    <a:pt x="25266" y="9670"/>
                    <a:pt x="25266" y="21600"/>
                  </a:cubicBezTo>
                  <a:cubicBezTo>
                    <a:pt x="25266" y="21840"/>
                    <a:pt x="25261" y="22080"/>
                    <a:pt x="25253" y="22320"/>
                  </a:cubicBezTo>
                  <a:lnTo>
                    <a:pt x="3666" y="21600"/>
                  </a:lnTo>
                  <a:close/>
                </a:path>
              </a:pathLst>
            </a:custGeom>
            <a:noFill/>
            <a:ln w="28575">
              <a:solidFill>
                <a:srgbClr val="3366FF"/>
              </a:solidFill>
              <a:round/>
              <a:headEnd/>
              <a:tailEnd/>
            </a:ln>
          </p:spPr>
          <p:txBody>
            <a:bodyPr anchor="ctr">
              <a:spAutoFit/>
            </a:bodyPr>
            <a:lstStyle/>
            <a:p>
              <a:endParaRPr lang="zh-TW" altLang="en-US"/>
            </a:p>
          </p:txBody>
        </p:sp>
        <p:sp>
          <p:nvSpPr>
            <p:cNvPr id="2069" name="Arc 16"/>
            <p:cNvSpPr>
              <a:spLocks/>
            </p:cNvSpPr>
            <p:nvPr/>
          </p:nvSpPr>
          <p:spPr bwMode="auto">
            <a:xfrm rot="10800000" flipV="1">
              <a:off x="3505200" y="3852829"/>
              <a:ext cx="1573213" cy="546169"/>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28575">
              <a:solidFill>
                <a:srgbClr val="3366FF"/>
              </a:solidFill>
              <a:round/>
              <a:headEnd/>
              <a:tailEnd/>
            </a:ln>
          </p:spPr>
          <p:txBody>
            <a:bodyPr anchor="ctr">
              <a:spAutoFit/>
            </a:bodyPr>
            <a:lstStyle/>
            <a:p>
              <a:endParaRPr lang="zh-TW" altLang="en-US"/>
            </a:p>
          </p:txBody>
        </p:sp>
        <p:sp>
          <p:nvSpPr>
            <p:cNvPr id="2070" name="Arc 17"/>
            <p:cNvSpPr>
              <a:spLocks/>
            </p:cNvSpPr>
            <p:nvPr/>
          </p:nvSpPr>
          <p:spPr bwMode="auto">
            <a:xfrm rot="10800000" flipV="1">
              <a:off x="4892675" y="3134485"/>
              <a:ext cx="1574800" cy="546169"/>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28575">
              <a:solidFill>
                <a:srgbClr val="3366FF"/>
              </a:solidFill>
              <a:round/>
              <a:headEnd/>
              <a:tailEnd/>
            </a:ln>
          </p:spPr>
          <p:txBody>
            <a:bodyPr anchor="ctr">
              <a:spAutoFit/>
            </a:bodyPr>
            <a:lstStyle/>
            <a:p>
              <a:endParaRPr lang="zh-TW" altLang="en-US"/>
            </a:p>
          </p:txBody>
        </p:sp>
        <p:sp>
          <p:nvSpPr>
            <p:cNvPr id="2071" name="Arc 18"/>
            <p:cNvSpPr>
              <a:spLocks/>
            </p:cNvSpPr>
            <p:nvPr/>
          </p:nvSpPr>
          <p:spPr bwMode="auto">
            <a:xfrm rot="10800000" flipV="1">
              <a:off x="6097588" y="2506628"/>
              <a:ext cx="1389062" cy="546169"/>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cap="rnd">
              <a:solidFill>
                <a:srgbClr val="3366FF"/>
              </a:solidFill>
              <a:prstDash val="sysDot"/>
              <a:round/>
              <a:headEnd/>
              <a:tailEnd/>
            </a:ln>
          </p:spPr>
          <p:txBody>
            <a:bodyPr anchor="ctr">
              <a:spAutoFit/>
            </a:bodyPr>
            <a:lstStyle/>
            <a:p>
              <a:endParaRPr lang="zh-TW" altLang="en-US"/>
            </a:p>
          </p:txBody>
        </p:sp>
        <p:sp>
          <p:nvSpPr>
            <p:cNvPr id="2072" name="Text Box 19"/>
            <p:cNvSpPr txBox="1">
              <a:spLocks noChangeArrowheads="1"/>
            </p:cNvSpPr>
            <p:nvPr/>
          </p:nvSpPr>
          <p:spPr bwMode="auto">
            <a:xfrm>
              <a:off x="1580757" y="3909960"/>
              <a:ext cx="1662987" cy="955796"/>
            </a:xfrm>
            <a:prstGeom prst="rect">
              <a:avLst/>
            </a:prstGeom>
            <a:noFill/>
            <a:ln w="9525" algn="ctr">
              <a:noFill/>
              <a:miter lim="800000"/>
              <a:headEnd/>
              <a:tailEnd/>
            </a:ln>
          </p:spPr>
          <p:txBody>
            <a:bodyPr>
              <a:spAutoFit/>
            </a:bodyPr>
            <a:lstStyle/>
            <a:p>
              <a:r>
                <a:rPr lang="en-US" altLang="ko-KR" sz="1200" b="1">
                  <a:latin typeface="Verdana" pitchFamily="34" charset="0"/>
                </a:rPr>
                <a:t>Imitating </a:t>
              </a:r>
            </a:p>
            <a:p>
              <a:r>
                <a:rPr lang="en-US" altLang="ko-KR" sz="1200" b="1">
                  <a:latin typeface="Verdana" pitchFamily="34" charset="0"/>
                </a:rPr>
                <a:t>foreign technologies</a:t>
              </a:r>
            </a:p>
          </p:txBody>
        </p:sp>
        <p:sp>
          <p:nvSpPr>
            <p:cNvPr id="2073" name="Text Box 20"/>
            <p:cNvSpPr txBox="1">
              <a:spLocks noChangeArrowheads="1"/>
            </p:cNvSpPr>
            <p:nvPr/>
          </p:nvSpPr>
          <p:spPr bwMode="auto">
            <a:xfrm>
              <a:off x="2925593" y="3500438"/>
              <a:ext cx="1933747" cy="832907"/>
            </a:xfrm>
            <a:prstGeom prst="rect">
              <a:avLst/>
            </a:prstGeom>
            <a:noFill/>
            <a:ln w="9525" algn="ctr">
              <a:noFill/>
              <a:miter lim="800000"/>
              <a:headEnd/>
              <a:tailEnd/>
            </a:ln>
          </p:spPr>
          <p:txBody>
            <a:bodyPr>
              <a:spAutoFit/>
            </a:bodyPr>
            <a:lstStyle/>
            <a:p>
              <a:pPr>
                <a:lnSpc>
                  <a:spcPct val="85000"/>
                </a:lnSpc>
              </a:pPr>
              <a:r>
                <a:rPr lang="en-US" altLang="ko-KR" sz="1200" b="1">
                  <a:latin typeface="Verdana" pitchFamily="34" charset="0"/>
                </a:rPr>
                <a:t>Indigenizing industrial technologies</a:t>
              </a:r>
            </a:p>
          </p:txBody>
        </p:sp>
        <p:sp>
          <p:nvSpPr>
            <p:cNvPr id="2074" name="Text Box 21"/>
            <p:cNvSpPr txBox="1">
              <a:spLocks noChangeArrowheads="1"/>
            </p:cNvSpPr>
            <p:nvPr/>
          </p:nvSpPr>
          <p:spPr bwMode="auto">
            <a:xfrm>
              <a:off x="4273300" y="2509602"/>
              <a:ext cx="1937240" cy="832907"/>
            </a:xfrm>
            <a:prstGeom prst="rect">
              <a:avLst/>
            </a:prstGeom>
            <a:noFill/>
            <a:ln w="9525" algn="ctr">
              <a:noFill/>
              <a:miter lim="800000"/>
              <a:headEnd/>
              <a:tailEnd/>
            </a:ln>
          </p:spPr>
          <p:txBody>
            <a:bodyPr>
              <a:spAutoFit/>
            </a:bodyPr>
            <a:lstStyle/>
            <a:p>
              <a:pPr>
                <a:lnSpc>
                  <a:spcPct val="85000"/>
                </a:lnSpc>
              </a:pPr>
              <a:r>
                <a:rPr lang="en-US" altLang="ko-KR" sz="1200" b="1">
                  <a:latin typeface="Verdana" pitchFamily="34" charset="0"/>
                </a:rPr>
                <a:t>Developing advanced technologies</a:t>
              </a:r>
            </a:p>
          </p:txBody>
        </p:sp>
        <p:sp>
          <p:nvSpPr>
            <p:cNvPr id="2075" name="Text Box 22"/>
            <p:cNvSpPr txBox="1">
              <a:spLocks noChangeArrowheads="1"/>
            </p:cNvSpPr>
            <p:nvPr/>
          </p:nvSpPr>
          <p:spPr bwMode="auto">
            <a:xfrm>
              <a:off x="5774080" y="2006601"/>
              <a:ext cx="1823695" cy="832907"/>
            </a:xfrm>
            <a:prstGeom prst="rect">
              <a:avLst/>
            </a:prstGeom>
            <a:noFill/>
            <a:ln w="9525" algn="ctr">
              <a:noFill/>
              <a:miter lim="800000"/>
              <a:headEnd/>
              <a:tailEnd/>
            </a:ln>
          </p:spPr>
          <p:txBody>
            <a:bodyPr>
              <a:spAutoFit/>
            </a:bodyPr>
            <a:lstStyle/>
            <a:p>
              <a:pPr>
                <a:lnSpc>
                  <a:spcPct val="85000"/>
                </a:lnSpc>
              </a:pPr>
              <a:r>
                <a:rPr lang="en-US" altLang="ko-KR" sz="1200" b="1">
                  <a:latin typeface="Verdana" pitchFamily="34" charset="0"/>
                </a:rPr>
                <a:t>Promoting </a:t>
              </a:r>
            </a:p>
            <a:p>
              <a:pPr>
                <a:lnSpc>
                  <a:spcPct val="85000"/>
                </a:lnSpc>
              </a:pPr>
              <a:r>
                <a:rPr lang="en-US" altLang="ko-KR" sz="1200" b="1">
                  <a:latin typeface="Verdana" pitchFamily="34" charset="0"/>
                </a:rPr>
                <a:t>creative research </a:t>
              </a:r>
            </a:p>
          </p:txBody>
        </p:sp>
        <p:sp>
          <p:nvSpPr>
            <p:cNvPr id="2076" name="Text Box 23"/>
            <p:cNvSpPr txBox="1">
              <a:spLocks noChangeArrowheads="1"/>
            </p:cNvSpPr>
            <p:nvPr/>
          </p:nvSpPr>
          <p:spPr bwMode="auto">
            <a:xfrm>
              <a:off x="755650" y="1844675"/>
              <a:ext cx="1757363" cy="546169"/>
            </a:xfrm>
            <a:prstGeom prst="rect">
              <a:avLst/>
            </a:prstGeom>
            <a:noFill/>
            <a:ln w="9525" algn="ctr">
              <a:noFill/>
              <a:miter lim="800000"/>
              <a:headEnd/>
              <a:tailEnd/>
            </a:ln>
          </p:spPr>
          <p:txBody>
            <a:bodyPr>
              <a:spAutoFit/>
            </a:bodyPr>
            <a:lstStyle/>
            <a:p>
              <a:pPr>
                <a:lnSpc>
                  <a:spcPct val="90000"/>
                </a:lnSpc>
              </a:pPr>
              <a:r>
                <a:rPr lang="en-US" altLang="ko-KR" sz="1000">
                  <a:latin typeface="Arial Black" pitchFamily="34" charset="0"/>
                  <a:ea typeface="돋움" pitchFamily="34" charset="-127"/>
                </a:rPr>
                <a:t>Stages </a:t>
              </a:r>
            </a:p>
            <a:p>
              <a:pPr>
                <a:lnSpc>
                  <a:spcPct val="90000"/>
                </a:lnSpc>
              </a:pPr>
              <a:r>
                <a:rPr lang="en-US" altLang="ko-KR" sz="1000">
                  <a:latin typeface="Arial Black" pitchFamily="34" charset="0"/>
                  <a:ea typeface="돋움" pitchFamily="34" charset="-127"/>
                </a:rPr>
                <a:t>of Development</a:t>
              </a:r>
            </a:p>
          </p:txBody>
        </p:sp>
        <p:sp>
          <p:nvSpPr>
            <p:cNvPr id="2077" name="Rectangle 24"/>
            <p:cNvSpPr>
              <a:spLocks noChangeArrowheads="1"/>
            </p:cNvSpPr>
            <p:nvPr/>
          </p:nvSpPr>
          <p:spPr bwMode="auto">
            <a:xfrm>
              <a:off x="2355850" y="4703763"/>
              <a:ext cx="1419588" cy="955796"/>
            </a:xfrm>
            <a:prstGeom prst="rect">
              <a:avLst/>
            </a:prstGeom>
            <a:noFill/>
            <a:ln w="9525">
              <a:noFill/>
              <a:miter lim="800000"/>
              <a:headEnd/>
              <a:tailEnd/>
            </a:ln>
          </p:spPr>
          <p:txBody>
            <a:bodyPr wrap="none">
              <a:spAutoFit/>
            </a:bodyPr>
            <a:lstStyle/>
            <a:p>
              <a:r>
                <a:rPr lang="en-US" altLang="ko-KR" sz="1200" b="1">
                  <a:solidFill>
                    <a:srgbClr val="FF0066"/>
                  </a:solidFill>
                  <a:latin typeface="Arial" pitchFamily="34" charset="0"/>
                </a:rPr>
                <a:t>• KIST(1966)</a:t>
              </a:r>
            </a:p>
            <a:p>
              <a:r>
                <a:rPr lang="en-US" altLang="ko-KR" sz="1200" b="1">
                  <a:solidFill>
                    <a:srgbClr val="FF0066"/>
                  </a:solidFill>
                  <a:latin typeface="Arial" pitchFamily="34" charset="0"/>
                </a:rPr>
                <a:t>• MOST(1967)</a:t>
              </a:r>
            </a:p>
            <a:p>
              <a:r>
                <a:rPr lang="en-US" altLang="ko-KR" sz="1200" b="1">
                  <a:solidFill>
                    <a:srgbClr val="FF0066"/>
                  </a:solidFill>
                  <a:latin typeface="Arial" pitchFamily="34" charset="0"/>
                </a:rPr>
                <a:t>• GRIs in 1970s</a:t>
              </a:r>
            </a:p>
          </p:txBody>
        </p:sp>
        <p:sp>
          <p:nvSpPr>
            <p:cNvPr id="2078" name="Rectangle 25"/>
            <p:cNvSpPr>
              <a:spLocks noChangeArrowheads="1"/>
            </p:cNvSpPr>
            <p:nvPr/>
          </p:nvSpPr>
          <p:spPr bwMode="auto">
            <a:xfrm>
              <a:off x="3886200" y="3979862"/>
              <a:ext cx="1400195" cy="682711"/>
            </a:xfrm>
            <a:prstGeom prst="rect">
              <a:avLst/>
            </a:prstGeom>
            <a:noFill/>
            <a:ln w="9525">
              <a:noFill/>
              <a:miter lim="800000"/>
              <a:headEnd/>
              <a:tailEnd/>
            </a:ln>
          </p:spPr>
          <p:txBody>
            <a:bodyPr wrap="none">
              <a:spAutoFit/>
            </a:bodyPr>
            <a:lstStyle/>
            <a:p>
              <a:r>
                <a:rPr lang="en-US" altLang="ko-KR" sz="1200" b="1" dirty="0">
                  <a:solidFill>
                    <a:srgbClr val="FF0066"/>
                  </a:solidFill>
                  <a:latin typeface="Arial" pitchFamily="34" charset="0"/>
                </a:rPr>
                <a:t>• NRDP(1982~)</a:t>
              </a:r>
            </a:p>
            <a:p>
              <a:r>
                <a:rPr lang="en-US" altLang="ko-KR" sz="1200" b="1" dirty="0">
                  <a:solidFill>
                    <a:srgbClr val="FF0066"/>
                  </a:solidFill>
                  <a:latin typeface="Arial" pitchFamily="34" charset="0"/>
                </a:rPr>
                <a:t>• PRIs in 1980s</a:t>
              </a:r>
            </a:p>
          </p:txBody>
        </p:sp>
        <p:sp>
          <p:nvSpPr>
            <p:cNvPr id="2079" name="Rectangle 26"/>
            <p:cNvSpPr>
              <a:spLocks noChangeArrowheads="1"/>
            </p:cNvSpPr>
            <p:nvPr/>
          </p:nvSpPr>
          <p:spPr bwMode="auto">
            <a:xfrm>
              <a:off x="5192713" y="3184526"/>
              <a:ext cx="2209423" cy="955796"/>
            </a:xfrm>
            <a:prstGeom prst="rect">
              <a:avLst/>
            </a:prstGeom>
            <a:noFill/>
            <a:ln w="9525">
              <a:noFill/>
              <a:miter lim="800000"/>
              <a:headEnd/>
              <a:tailEnd/>
            </a:ln>
          </p:spPr>
          <p:txBody>
            <a:bodyPr wrap="none">
              <a:spAutoFit/>
            </a:bodyPr>
            <a:lstStyle/>
            <a:p>
              <a:r>
                <a:rPr lang="en-US" altLang="ko-KR" sz="1200" b="1">
                  <a:solidFill>
                    <a:srgbClr val="FF0066"/>
                  </a:solidFill>
                  <a:latin typeface="Arial" pitchFamily="34" charset="0"/>
                </a:rPr>
                <a:t>• Diversification of NRDP</a:t>
              </a:r>
            </a:p>
            <a:p>
              <a:r>
                <a:rPr lang="en-US" altLang="ko-KR" sz="1200" b="1">
                  <a:solidFill>
                    <a:srgbClr val="FF0066"/>
                  </a:solidFill>
                  <a:latin typeface="Arial" pitchFamily="34" charset="0"/>
                </a:rPr>
                <a:t>• HAN (1992)</a:t>
              </a:r>
            </a:p>
            <a:p>
              <a:r>
                <a:rPr lang="en-US" altLang="ko-KR" sz="1200" b="1">
                  <a:solidFill>
                    <a:srgbClr val="FF0066"/>
                  </a:solidFill>
                  <a:latin typeface="Arial" pitchFamily="34" charset="0"/>
                </a:rPr>
                <a:t>• Commercialization</a:t>
              </a:r>
            </a:p>
          </p:txBody>
        </p:sp>
        <p:sp>
          <p:nvSpPr>
            <p:cNvPr id="2080" name="Rectangle 27"/>
            <p:cNvSpPr>
              <a:spLocks noChangeArrowheads="1"/>
            </p:cNvSpPr>
            <p:nvPr/>
          </p:nvSpPr>
          <p:spPr bwMode="auto">
            <a:xfrm>
              <a:off x="6561138" y="2466976"/>
              <a:ext cx="2033120" cy="682711"/>
            </a:xfrm>
            <a:prstGeom prst="rect">
              <a:avLst/>
            </a:prstGeom>
            <a:noFill/>
            <a:ln w="9525">
              <a:noFill/>
              <a:miter lim="800000"/>
              <a:headEnd/>
              <a:tailEnd/>
            </a:ln>
          </p:spPr>
          <p:txBody>
            <a:bodyPr wrap="none">
              <a:spAutoFit/>
            </a:bodyPr>
            <a:lstStyle/>
            <a:p>
              <a:r>
                <a:rPr lang="en-US" altLang="ko-KR" sz="1200" b="1">
                  <a:solidFill>
                    <a:srgbClr val="FF0066"/>
                  </a:solidFill>
                  <a:latin typeface="Arial" pitchFamily="34" charset="0"/>
                </a:rPr>
                <a:t>• Basic research</a:t>
              </a:r>
            </a:p>
            <a:p>
              <a:r>
                <a:rPr lang="en-US" altLang="ko-KR" sz="1200" b="1">
                  <a:solidFill>
                    <a:srgbClr val="FF0066"/>
                  </a:solidFill>
                  <a:latin typeface="Arial" pitchFamily="34" charset="0"/>
                </a:rPr>
                <a:t>• Generic technologies</a:t>
              </a:r>
            </a:p>
          </p:txBody>
        </p:sp>
      </p:grpSp>
      <p:sp>
        <p:nvSpPr>
          <p:cNvPr id="96262" name="AutoShape 6" descr="data:image/jpeg;base64,/9j/4AAQSkZJRgABAQAAAQABAAD/2wCEAAkGBhQSEBAUEBIUFRUSFRUVFBUWFxQXFRUUFhYVFBQUFRUXGyYeGBkjGRUUHy8gJCcpLCwsFR4xNTAqNSYrLSkBCQoKDgwOFw8PGikcHB8pLCkpKSkpLCksKSksLCopKSkpLCkpKSkpLCkpKSkpKSksKSwpKSwpKS0sLCwpKSkpLP/AABEIAMIBBAMBIgACEQEDEQH/xAAcAAABBAMBAAAAAAAAAAAAAAAAAwQFBwECBgj/xABOEAABAwICBQULBgwFBAMAAAABAAIDBBESIQUGMUFRBxMiYZEjMkJScXOBobGy0RQzcpLB0hYkNFNVYmOCk6LC8CVDVHThFUSUs4OE8f/EABkBAQADAQEAAAAAAAAAAAAAAAABAgMEBf/EACcRAQEAAgIABgMAAgMAAAAAAAABAhEDEgQTITEyQRQzUSKBQmFx/9oADAMBAAIRAxEAPwC8UIQgwhZQgwhZQgwhZQgwsoQgEIQgEIQgEIQgEIQgEIQgEIQgEIQgEIQgEIQgEIQgEIQgEIQgFi6Zaa0xFSwSTzuwxxtxOPsAG8k5WVP1/KNpCuOKnkZo+mPePc0PnePGscgD1W8pUWpktXchee6ivYfyjS+kJDvDH8230AJsa6h31GkHeWpkUdluj0ZdZXnVmkNHjwq3/wAmb7Fu7SOjztdXf+VMfaU7HSvQ11leefl1BawfWt6xO/F9baVuyrprjm9JaTiO7u7nD0g7U7HR6DRdUlR6y6Rg6dLpBlcwZmCoYGyEbw14zJ27/Qd/Ww8qjX00UnMuie9t3MkzLT1BubhvucPkU7V61YF0XVXVPKjbw5f3WQtH8xJTJ/KwPGqO2AewKOyelW7dZuqmZykucAWiax2HnIh9iVbygyft/rwH2hTs61ad1m6qhvKdn85UdlO77An9Nykg27q/96Fh9xybOtWQhV9LyrxQ4TL3Rp750bHtc3rLHbR5DfqK7XRWloqmJk1O9skb+9c3ZkbEHgQQQQcwQm0WWHaZaU0zDTtDp5GsBIa3Ec3OOQaxu1zjwGaePdYEnYFzer2jhK91bOMUstxDizEFPezGRjwS6wc47SSBewAEoLHW8EkR0tZJbeIHtb6HPsHeUXC2brNIf+xqvS1n3lMl61MqCK/CGT/RVPYz7yPwhk/0VR/J95SMjrtLeIIyyOfA7lGf9D/bVH8QfdUbG/4QSf6Kp7GfeWDrG/8A0VV6GsP9S1bofMHnpzYg2MmRz2GzdieSWcSSNosduwG4G3ipDQ6zuG2irP4bT7HIGt0YvzkVTHYXJfBKAB9INIS2kZXujeyNwa4jouILgDuJaCCR1XCKKd7I2Ne4OcAA5wBaCd5AubDquUD6h0hHNG2SGRkjHd69jg5p8hGScLkZqUU1XFUU4wMqJBFVxjJji4ERVAbsDwQGki1w7O9guuBQCFlCAQhCCrOXeUmmhjv0bukcPGLS1rL9QxE+gKoauudIekcrCw3AW2K3eXD5qP6JH87T9ipdnwWda4+zdkFzZrSSdwBJ7Ah8RabPa5p4OBafWpvVHTzaOpEr2Y24HsIFgelbMZdSd676zsrnU/NxlghY5udrnEQd24W9ahZD6Loo3slkmc5rIy0dG13OdezQTvyPZuWsrqd2MQmUOZYlsgGw2G0bNoTJtW5rBG0taRM2YF5s04WluE/8pV1d0ppHvixyxthYxjjIbY2PL3P49C3E4upWkmld3bF/X7VvVUkkeEyRyMDu9Lmva12V7BxFid9upJxOsWngQew3tkprTmtXyinEIhLekxxcXB2bL5NAA3lV9E2orRYc6VjGOLcRsSNw3nsuU80rrCwOLWvaMOVr7LZW27Ulqyzu5PixyO7GEfatptTYnOLi+S7ukc22u7M26PWtuLiy5N6Uz5JhPVEPr2ufidLfK1sWXltxQa1u57b7sx8VJnUiHx5O1v3Vj8B4vzkn8vwW34uf8Zfk4nf/AFTR9zZs4GdgJbZ9HD/mbAQ763UEq2v0fn+Ub7d02HK21+fhepR34DR/nH9jVr+A0f51/Y1PxeT+I/IwaVskRkfzLy2PMMaXC4buvmc0vSVQxNu+4bnbFtPX1fFJfgKz8676o+KmaagdGyVkZia2SB1Oe5uyY83c4HnM39Z7FW+G5ZPSJ/IxJx1zTtc36wXc8imkXMq6umv3ORgma3c2RpDHkfSa5v1Vw8eipLmxgJIAzgJ3vd+c4vPYF1nIwz/EH/qwvHZzYWefHlhrs0nJM5dLm0k60MxH5t/ulRTaoxU9MGW+bG6+xoUppT5ibzb/AHSoWd9oKbzY9jUk3VKaVGsUw2Bv1T8VGVGt9QNgb9Q/FLVEyi6mdazi2p3I1OvtWNjWfwz8VF1HKVXDY2P+C77yVqZutRVTItJ4eX7V8xs/lUrx4MX8F330nU8r1cxjnYYrgZdxfmd3hcVHzvUZVyEm3D2q/wCN/wBnmuh0Ryr1jn0/yiSna2Rx5wNhfijaGkglxcRckAWtvWjeVetLnd1ga0PLQTTSE2xPAdk8XFmsNx+c6lzYas4U/Em97R5q0dVdZZq2hnfOWFzKiFrHMY6MEHmXnouJzDnuF+pWkFUWoA/w+f8A3UXvQq3guTPHrlY2l3NsoQhVSEIQgqrlyPco/J/UqVarp5cvmWeQe0qlQFn9tZ7FQVu1JhKtULB8AO1YjoWg3Az4pVqUAUBJzE3kCdyBNZGqYJTVVnSqHcIHDtcwLoqlli36I9WSgNWhaOrPVE0fvPufYuiqs2tPA2/vsXo+C+64vFfTSkgD3ta52HEQAbF2ZIAFh5VsKZokex8gbgLhfC51y04cgPJfOyxQyhssTnd62Rjnb8g4E5eQJxTTx92c5zQ9zgWF7HPaAS4vOEAjFfDtHFd2Vscc00l0ae5mNwe2QPLT3nzffgh9rW8uaw2hAawySsj5xoc0ESHokkBzi1pDQbH0ZrWqmDnXklMnRIBaCMJHetwvDQ1t/FG/il5ubl5kmZjA2ONj2uEmIYMnYQ1pDr7Rnv3Ku6tqEXUIa57ZZWRuY5zCCJHG7ciegw5daTqqV0by11jbCbg3aQ5oc0g5ZFrgfSnr6ovkmkZLA3nJXvwysYXC7iW5vjcNlsgU5m0hBLK/nHEXw4ZQCWlwa0Puw5huIOsNwtsUdstmojTpLC3ubGsNiC7Muz4Xyb7VMcisP45M79k/3oh9ij6jR8Zie5k8RAa4gXIcdvgkXupvkUb3ac/sz65B8Fw+KstmnZwTUyWlpd4FPOSQAI33J2d6Vz1c+1PS+aHutUvrSPxKq80/2KA0rJaCk80PdYseP5LZeyJqZU2ieHNmDmtNo3uBzxBwtaxvsWs8yZ/LMOPK+JjmeS9s/UuzrtzdiUJeQQyJjrHNzxcNy2EuIaB5Uz0o6LGzIfNnnOZPQ53pWwl1xa2C9sttk7ZUAx4HQmQNcX3DnNsXADOzTw29ZTGY9IGKC12u6LryX2guAIGz1EK0nqi5ehrXTthip8McTnSRmR7pG4ySXvaGgE2AAaNmfWm81OBMOajpxzsEM2GZwDGF7A57YzI8DvjsOI2StRKMLWTUzn81eMOD3RkZl+BwwuBIxE7jYprJVtc8mWDEA1rGMbI5nNtYA1rb2OLIbxt4K0iOxTTNGGxU7sMQe4yhxgIMRaMOAEtJYJM3XDTsw3GaicKkamoa5jY44+bYHl9sZe4vLQ0kuIGWFoFgOPFPNXdVZayTDGLNb38hHRZ1frO6vYtJeuP+Stu76Om1Eb/h83+6h96JW2uOdoWOlpRFDewlgLnHa5xlZdx9WzguxC8vky7ZWx24TWMjKEIVFghCEFU8uJ7kzqA9ZPwVKgK7uXEfi7D1t/rVIXzKz+2s9irQnlI2Oz+cvfAcFibY8rYssxtTJiWaFCyVdFS2fYy38C5HiWz6Pj5+TJKNjprnKS1xYXF8PRuCbbe/7QooJRoTaNHVZzWECPFe+Zcd1uFuNu1RcqdOCbSolM6CZalmPjTQt7MRU643YerPsUPoltqNv61T7rAftUxBnlxXqeCn+NcPiveGt1tDMWuDhtGzgtCi67XGdu0hdzXc2wFpubCwd1OC2bpFuFrXQRnCLYswSbAXNtuwevimS2YBcXNhx4KnSLS0msOUqKeBo6UwdlcBjXE34XIACjXm7shbfbgNymZSmicw6J8i7nkSb0qo8GM9b3/BcLU947yKwuRGHuVS7iIh65T9q8/xfzn/AI7PD/Cu81l/I6nzT/YuV08+0FF5oe6xddpyLFTTtva8bs/QuM1iPcaLzI92NY8fyW5PZz88iZSyJaa6ZyNK7446w2tey+Bxbfbbfa/xPakKjSUhzc4k2IuQ29jtF7LD4ym8kRV5IpbWw0pMCSJXdI4jszPHYm8zi9znO2uNzbIX6huSnMHgu31f5OLhslYS0HMQjJx4Y3DZ5Bn1qMssOP1pJll6RB6qanPq3YnXZA09J+936sfE8Tu6yrPijjp4mxxNDGNGQGXlJJ2k8SlHuDGhrGgBos1rcgBuAAURWUb3Bz3uaxrQSbjYBmTctXDnyXlvr7OrHGYT0baTrMdPI5pBwyRWIIOYe0jYuuYcgq50TWGejmJyBqYmtyFw0vjGdtpzKsZgsAsspq6bY3clZTOr0xFE4CV+C+8h2HPi+2Eekp4ql5R9YpYdIRRMeQyciItG7CxrnOG4/OAKsWWyH32ISFFFhijaPBY0djQEKBW/LkPxVn0m+yRUarx5c/yVv02+yRUbvVa1nsWalGpBpSjSqrF2pQFIXWwf1KAq8ptIUo4pCQqR0+jY/wAWpANrpZj2NAXW6I1UmlGK2FvE/BMOT+FploBI24bBUyZ59IyhjcvIVY82k7WyttsPUD5F6HhsrMNRxeIk7ermX6hAXL3m52WUfV6o27x3bxXT1lQXAEOdZ1sJG/NR9RM7HhI6/JwJ9K6pcnNZHHVejnRnPtTay6SplxC5Av6r+VRNRT2JystZl/VbDAhZDEsY1u+IWyOfC3bmrIR9ebRuVncjEdqSc/tGt7I2u/rVYaZNonf3uKtvkmhw0Uh8ad3qjib9i8vxX7P9O7g/X/t1ulfmJvNu9hXD6fHcaLzI91i7fS3zE3m3ewritNDuNF5lvusWfF8k8nxc5IxN3xKQdGkzEu1x1HOiSXMKTdCuh1W0I2/PzDosPcwfCdxtvA3dfkTLkmE3THHtdFdUtVhCBPUN6Z+aYRm39YjxvYulkl3nb7Em6Uk4iDc7ABew4eVKwMObnXAGeZAAC8+253ddUkxmo1ipA7N9yPTb0rjdcNYGvvBThojGUjhbpnxQfFB7fa61m1j50GKAnm/Ddnd/UL+D7fbzPyddXFx/8smPJn9RO6tstRP/ANzD78askKvdBstSP/3EXvxqwlhy/Oujj+MBVS67xB+kadu91RlkLWADTuuD0RvCttVNpSobJpukiucQc+Yi2WEzStBvb1XVIutdoyWFshQKt5c/yVn02+yRUZvKvLl0P4uz6TfZIqMG0qjWexVpSjUk1KNVatCwWwskwepbYv7zUDY+RN5UuT/eaRkapFm6htwzwEDMUQ27O6ShxuPQuxkmBc4uBIANgRnkRex3bj2rjtUGuEzgDspKdpsA7aC6xvsUnp7WEUsJLxiFxkMicwDhBsd//K9HgkmG64Oe7z0kKurAaBl34zHgjaLFMamUHC0OzI28WgnM+m6rzSWs0kzXEudGwZsDcjtdtO3IAdqcaC1reXNZK2+Loh/hHD3rfJa53raZzbO4XTtJI234C2QUVVXANrmx2b8tpHUpMxE4XFu4bbjMZb800rYDY5gZ3yzsLZj2rZmaRgOFwjmEvQMGG1tnrTkwK8Uc3rBH3Jo4ut6j8VcPJez/AA9p8aWY9jyz+lVLrO23yccZB7W/FXFycxYdG0/WZXfWmkK8vxP7a9Dh/XE1pb5ib6DvYVx2kx3Gj8yz3GLsdL/k83m3ewqGpaUPhp77oY/cassLqmc3HJmPqWOa6iuw/wCmDgFszRrb5hdHmMPLctozRRlfY9Foze7g0bfSV0cUuMgtFo2dGJvUMsXwRU2c7mo+9FjIRvO5nxT+mpLW3LDLPvd/TTHHrNfbFPTk5kdqg9ZdKY+5RXwDvyNjj4t94Cnqt1xhbs3nPPqHUmQoRwU46l3TL21HHfJTwKPkh4FdkKMcEfIhwW3ms+iF0dFalfcf50XvMXdhczXRYYiP2kXvhdMFz5XdtdGM1Iyq6GrhGmoJzI11mmPDgscNy8XfiN8+reVYjiuXp89IN/VDj/Lb7VVZ1CyhCCqOXU9wj9H9XxVH7yru5dj3KLyX9ZCpAHMqn21nsVaUoCkWlKtCirFmrK1AWWhQM/3/AHmkJnZHZ2JdIvZfLigt3VOhBkrCMsLadl7uvdsd91uKjeUXQbnwxdIuwO6LdxJ2houbn07iuj1Gkyr8z0qnCNo7yKMC/Hact6lq7Rd24n5usWg8AfBbfZc5ent9Di+Ejg5brOqImf0I8VwGhwbc2v0vX/8AvBO9XaVznwue0EtDhidGHMYMRzdm0i+wG+S6TT+rDY62jA3vawtucLmsu55tvBOL0LpItXBBLZt7HvCc7A5hl9uE7OosB3m+mOO7tW5zTWOI9G7GEbBhuL26j1cE3e1oDyRnivbK9t2XBSfMBty0AEE3buvl4O5/2JjpB4a0AYrndmbkncV0bYNdGxgh1hvTz5OnlFSWjaLWyFwnHMKyrg9cW2kpRxJPrarn1KZbR9J1xNP1ul9qpzXoWq6QcBf+Y/BXXq3Dgo6RviwRDsY1eVzXfJXo8f68S+mPyefzb/YUw0Q3uMXmovcCfaY/J5/Nv90ppoUdxi81F7gWaac82m1bKWgBub3GzR18T1DM+hPnWAudya0kWImR2/JnU3j6fYAot+kaJU2jMAAvfeTvJO0lOnRpbAjCpiCHNLHNpxhQQFOzRDmkc0lSQsFyGkVpoWjP04v/AGBdAFAabPcz9OL/ANgU+FC8YkORXN6KF6554Md6yAujm2Fc7q9nUzng0Dtcfgg6VCEIKj5eHdCL6B94KkQ7Mq7OXg9GHzb/AH2/FUiDmVT7aT2Khy3a5ItKUYf7yULQu163DupJBbKEtyeodqzS5yxDjIwdrgPtSRSui2XqIPOxnse0oLz5PT+LzuFjiqZyPQQzb+7tXSywgm5scJxH6XgDyDP1LkOTon5C2/hS1Du2d9vUAukne8DJt877fb1L0cMP8Y87O7yrk9M0mLSlFe55tsz9mXzbmg3/AHgug0i8YRl4O7rC5/SNZhq2OJBIaRzZLrkmwvbgLLSofUvAbHA8XORzGfE3WmMqlkL1dWCM2DEMnDc7aAT1rbQ2jXvk5yRthhGG4NzfO9j6E/0Zqc7oPnkc426Tdw6h6uxT50W3ge0q3fSOpkKdZ+TqRZSACwQYFMzivVT3KK62kIx4kGL02lPwV+UseFjG+K1o7AAqK1yix6bDDsMcTPrWH9avpednd52vQk1jDTTH5PP5t/ulNdCjuUfm4vcCdaW/J5vNv90prob5pnm4vcCpRjSekIWWbNNHGDmQ5wBI9O5Yg1hpn/NzRutuab+xP5YGu75rXDrAPtUbWavUxaSaWJx4YAL9gVp1+1LMvo4dpIeC158jT9qbyaZI/wAt/YmDdAQXsKVzNmbXEdV8itTocj5sVDf3yR7VeTD+qW5/w6dptx2Ru7CsCvlOxh7EzkpqpgBa+Qi2+xt5bpp+Ek7NpafpMz38FpOPfx1VO+vdOsdKdoSrY3qEZro9o6cII4td9hCeU2ukDu+xMPWMu0JeLkn0mcmP9KaWaRGb+NF74XRhc5papbJEXMcHDFFmPphdGFhff1bz2I1Rs0+RQeqzOnUE8Wj2n7VM6QdaN3kUZqwMpzxlt2Nb8USnEIQoFQ8vLejF5qT34/iqOBz7F6C5cqAmkjltk0viceHOYSwnyujDfK4Lzzi2Kn20nsWBSjCkQVu0ok5aVsSkA5KYur2qqWS7yp5oNw+VQX8cHsuVHkpTR9Tgljd4rgfRfP1KRcmpus9HHRwMkqoGPAdia+RjXNcXuJBDiM812FJrFSO72rpz5Joj/UvN2lKQslcDxuOBBzBTT5KOHqC6PPutMLwTdu146Iljl1lqn44yyKkAacTcJc57Mwb2v0SrJZgOxzfQ5q8jfJhwHYlmaKJzERIOwht/sVO9T5MetxDwssmn6l5Qio5W962ZvkbKOyyXirphsnnHkmmHsenmU8h6mMCRkZZeao9OVTe9q6of/Yn9mNPItb64f97UemRx966mcqPIdNXDnNZHt4TUzfQ3mCftV7BUDyYRvqtLtle4vLLvkccy4tabk24O5oelX8Aqb3bV8prUNdK/MTebf7CmmiD3Nnm4vcTrSp7hN5t/ulMNHu7lGRsMcdvqhSpUnjCw6UcUyc5JOCvMYyudn0fOq2jem0ulmjrTV7DwTaSN+5p9S0xwwY3Pk+o2rNNuIIY2y5+oaSbkgKSmopT4JTV+hpD4J9S68LhjPRlZnfWoySVrWuAzLtp+AUXKy+xdI3Vx52hOqfVkeEVpebCfZMMv4a6Dbaikv+eZ7zFYN1ytdSNip8LfCkiA6yXj4LqgvM5MpllbHdhNYwz0u60TvImeqo7g4nwpHn2D7Etp59oXLGrLbU0fXiPa4qi6UQhCBnpbRUdTBLDO3FHK0se3iDwO4jaDxC86a48j1ZRuc6Fj6mC5LXxjFI0XyEkYzvntaCMty9LLDgd1r9aJl08YvuwlrwWuG0OBaR6CtmzDxm9oXsCegL++LD5WA+26ZP1Wid30cB8sEX3VGk9nlAVA8Zva34rbn2+M36wXqlmp0ANxDT38xF91Zk1QhdtigP8A8EX3VHVPZ5TMw8Zva1aGQG3SBO4A3PoAXq+LVCFvexQDyQRfdT2DReDvebHkjYPZZOqOzzlq9qhVVbDio6ksaOjIGNbb6LZS3nB1D/ha1eoNQw2a2/UWSMd9Vzbesr00GvttbfjY+y61dC47XN+r/wAp1T3eV5dVqhvfREJWkpTGLPhcSN4eBf8AdLMu0r0+aM/qfV/5WrtHX2hn1T8U1U91A02shjZZtNIXDvbvAbfrsLrm308jnFxbm4kmzbC5NzYXyGa9Ou0I07WR/VPxWW6Ej3xRfVb8E0d3mFtK/YGnyWN+y6wdHzOkbDFC90r8mxhpx8LkbQOs5DivUR0PHawaB9G7fdISlDoqKEHmYmMxZuwtALjvLjtJ8qaO7k+S/UU6PprzWNRLnJbMMG0MB357T1AbAF2yLLKlnbtq9lwQdhFj5CuZ0PJzBFJKbOZcQE5c7DfoYSdrmghpC6hM9I6MZMzDIxrxtAcAbEbCOB6wpGmHqQWBQZ1PmblDW1EbdzMeIN6m4wSB1XWo1Sqv0jP2hBLV0RMbwzaRuyJ4gHcSLi6Z8zT/AOmf/C+26bfgnVfpGf1faEfgnV/pKf8Ak+6oCs1NEWkRQSNk8B2BzMLtxLr2sN6lgxQX4J1n6UqOyL7WLcaq1f6Sn7I/uIJssFlgR9ShfwWq/wBIz/yfdW0ep8hyqKqadu9j3kMd1ODQLjq2KRs4fKqmJsZvDTv5yV4za+VoIjiad9icRI3tAXTBJU1M1jWtY0Na0WAAsB5AlkEPrK60JTzREJZBE07QwX9qWqaYPFnAEXBsdmSVAQZQhCAQsLKAQhCAQhCAQhCAQhCAQhCAQhCAQhCAQhCAQhCAQhCAQhCAQhCAQhCAQhCAQhCAQhCDCyhCDCyhCAQhCAQhCAWEIQZQhCAQhCAQhCAQhCAQhCAQhCAQhCAQhCAQhCAQhCAQhCAQhC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96264" name="Picture 8" descr="http://chinese.vr-zone.com/wp-content/uploads/2012/11/SAMSUNG-665x498.jpeg"/>
          <p:cNvPicPr>
            <a:picLocks noChangeAspect="1" noChangeArrowheads="1"/>
          </p:cNvPicPr>
          <p:nvPr/>
        </p:nvPicPr>
        <p:blipFill>
          <a:blip r:embed="rId5" cstate="email"/>
          <a:srcRect/>
          <a:stretch>
            <a:fillRect/>
          </a:stretch>
        </p:blipFill>
        <p:spPr bwMode="auto">
          <a:xfrm>
            <a:off x="7257256" y="2204864"/>
            <a:ext cx="2115416" cy="1584176"/>
          </a:xfrm>
          <a:prstGeom prst="rect">
            <a:avLst/>
          </a:prstGeom>
          <a:noFill/>
        </p:spPr>
      </p:pic>
      <p:pic>
        <p:nvPicPr>
          <p:cNvPr id="96268" name="Picture 12" descr="http://t2.gstatic.com/images?q=tbn:ANd9GcQXtT1O9r-DO23r89JE-d1B_clwJrRQLw5XDjRq6qlURORtLJcE"/>
          <p:cNvPicPr>
            <a:picLocks noChangeAspect="1" noChangeArrowheads="1"/>
          </p:cNvPicPr>
          <p:nvPr/>
        </p:nvPicPr>
        <p:blipFill>
          <a:blip r:embed="rId6" cstate="email"/>
          <a:srcRect/>
          <a:stretch>
            <a:fillRect/>
          </a:stretch>
        </p:blipFill>
        <p:spPr bwMode="auto">
          <a:xfrm>
            <a:off x="7681600" y="5445224"/>
            <a:ext cx="2123023" cy="1412776"/>
          </a:xfrm>
          <a:prstGeom prst="rect">
            <a:avLst/>
          </a:prstGeom>
          <a:noFill/>
        </p:spPr>
      </p:pic>
      <p:sp>
        <p:nvSpPr>
          <p:cNvPr id="38" name="矩形 37"/>
          <p:cNvSpPr/>
          <p:nvPr/>
        </p:nvSpPr>
        <p:spPr>
          <a:xfrm>
            <a:off x="5524504" y="1285860"/>
            <a:ext cx="4238620" cy="923330"/>
          </a:xfrm>
          <a:prstGeom prst="rect">
            <a:avLst/>
          </a:prstGeom>
        </p:spPr>
        <p:txBody>
          <a:bodyPr wrap="square">
            <a:spAutoFit/>
          </a:bodyPr>
          <a:lstStyle/>
          <a:p>
            <a:pPr marL="342900" indent="-342900" algn="just" eaLnBrk="0" hangingPunct="0">
              <a:spcBef>
                <a:spcPct val="20000"/>
              </a:spcBef>
              <a:buFontTx/>
              <a:buChar char="•"/>
            </a:pPr>
            <a:r>
              <a:rPr lang="zh-TW" altLang="en-US" b="0" kern="0" dirty="0" smtClean="0">
                <a:latin typeface="+mn-ea"/>
              </a:rPr>
              <a:t>大財閥主宰社會，貧富不均嚴重。巨大的家庭和企業負債規模。物價高漲，弱勢不滿。</a:t>
            </a:r>
            <a:endParaRPr lang="en-US" altLang="zh-TW" b="0" kern="0" dirty="0" smtClean="0">
              <a:latin typeface="+mn-ea"/>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標題 1"/>
          <p:cNvSpPr>
            <a:spLocks noGrp="1"/>
          </p:cNvSpPr>
          <p:nvPr>
            <p:ph type="title"/>
          </p:nvPr>
        </p:nvSpPr>
        <p:spPr/>
        <p:txBody>
          <a:bodyPr/>
          <a:lstStyle/>
          <a:p>
            <a:pPr algn="l"/>
            <a:r>
              <a:rPr lang="zh-TW" altLang="en-US" dirty="0" smtClean="0">
                <a:solidFill>
                  <a:srgbClr val="C00000"/>
                </a:solidFill>
              </a:rPr>
              <a:t>東南亞是亮點</a:t>
            </a:r>
          </a:p>
        </p:txBody>
      </p:sp>
      <p:sp>
        <p:nvSpPr>
          <p:cNvPr id="21507" name="內容版面配置區 2"/>
          <p:cNvSpPr>
            <a:spLocks noGrp="1"/>
          </p:cNvSpPr>
          <p:nvPr>
            <p:ph idx="1"/>
          </p:nvPr>
        </p:nvSpPr>
        <p:spPr>
          <a:xfrm>
            <a:off x="344488" y="1557338"/>
            <a:ext cx="5108578" cy="4608512"/>
          </a:xfrm>
        </p:spPr>
        <p:txBody>
          <a:bodyPr/>
          <a:lstStyle/>
          <a:p>
            <a:r>
              <a:rPr lang="en-US" altLang="zh-TW" sz="2400" dirty="0" smtClean="0"/>
              <a:t>ASEAN</a:t>
            </a:r>
            <a:r>
              <a:rPr lang="zh-TW" altLang="en-US" sz="2400" dirty="0" smtClean="0"/>
              <a:t>是不景氣中的亮點</a:t>
            </a:r>
            <a:endParaRPr lang="en-US" altLang="zh-TW" sz="2400" dirty="0" smtClean="0"/>
          </a:p>
          <a:p>
            <a:r>
              <a:rPr lang="zh-TW" altLang="en-US" sz="2400" dirty="0" smtClean="0"/>
              <a:t>人口</a:t>
            </a:r>
            <a:r>
              <a:rPr lang="en-US" altLang="zh-TW" sz="2400" dirty="0" smtClean="0"/>
              <a:t>6.18</a:t>
            </a:r>
            <a:r>
              <a:rPr lang="zh-TW" altLang="en-US" sz="2400" dirty="0" smtClean="0"/>
              <a:t>億的東協十國，其</a:t>
            </a:r>
            <a:r>
              <a:rPr lang="en-US" altLang="zh-TW" sz="2400" dirty="0" smtClean="0"/>
              <a:t>GDP</a:t>
            </a:r>
            <a:r>
              <a:rPr lang="zh-TW" altLang="en-US" sz="2400" dirty="0" smtClean="0"/>
              <a:t>總和已超越印度，從</a:t>
            </a:r>
            <a:r>
              <a:rPr lang="en-US" altLang="zh-TW" sz="2400" dirty="0" smtClean="0"/>
              <a:t>2000</a:t>
            </a:r>
            <a:r>
              <a:rPr lang="zh-TW" altLang="en-US" sz="2400" dirty="0" smtClean="0"/>
              <a:t>年的</a:t>
            </a:r>
            <a:r>
              <a:rPr lang="en-US" altLang="zh-TW" sz="2400" dirty="0" smtClean="0"/>
              <a:t>6000</a:t>
            </a:r>
            <a:r>
              <a:rPr lang="zh-TW" altLang="en-US" sz="2400" dirty="0" smtClean="0"/>
              <a:t>億美元成長到</a:t>
            </a:r>
            <a:r>
              <a:rPr lang="en-US" altLang="zh-TW" sz="2400" dirty="0" smtClean="0"/>
              <a:t>2011</a:t>
            </a:r>
            <a:r>
              <a:rPr lang="zh-TW" altLang="en-US" sz="2400" dirty="0" smtClean="0"/>
              <a:t>年的</a:t>
            </a:r>
            <a:r>
              <a:rPr lang="en-US" altLang="zh-TW" sz="2400" dirty="0" smtClean="0"/>
              <a:t>2.3</a:t>
            </a:r>
            <a:r>
              <a:rPr lang="zh-TW" altLang="en-US" sz="2400" dirty="0" smtClean="0"/>
              <a:t>兆美元，可望在</a:t>
            </a:r>
            <a:r>
              <a:rPr lang="en-US" altLang="zh-TW" sz="2400" dirty="0" smtClean="0"/>
              <a:t>2030</a:t>
            </a:r>
            <a:r>
              <a:rPr lang="zh-TW" altLang="en-US" sz="2400" dirty="0" smtClean="0"/>
              <a:t>年逼近</a:t>
            </a:r>
            <a:r>
              <a:rPr lang="en-US" altLang="zh-TW" sz="2400" dirty="0" smtClean="0"/>
              <a:t>10</a:t>
            </a:r>
            <a:r>
              <a:rPr lang="zh-TW" altLang="en-US" sz="2400" dirty="0" smtClean="0"/>
              <a:t>兆美元。</a:t>
            </a:r>
          </a:p>
        </p:txBody>
      </p:sp>
      <p:sp>
        <p:nvSpPr>
          <p:cNvPr id="21508" name="投影片編號版面配置區 3"/>
          <p:cNvSpPr>
            <a:spLocks noGrp="1"/>
          </p:cNvSpPr>
          <p:nvPr>
            <p:ph type="sldNum" sz="quarter" idx="11"/>
          </p:nvPr>
        </p:nvSpPr>
        <p:spPr>
          <a:noFill/>
        </p:spPr>
        <p:txBody>
          <a:bodyPr/>
          <a:lstStyle/>
          <a:p>
            <a:fld id="{922DF3C4-D79E-43FD-83D7-94200606EDBF}" type="slidenum">
              <a:rPr lang="en-US" altLang="zh-TW" smtClean="0"/>
              <a:pPr/>
              <a:t>50</a:t>
            </a:fld>
            <a:endParaRPr lang="en-US" altLang="zh-TW" smtClean="0"/>
          </a:p>
        </p:txBody>
      </p:sp>
      <p:pic>
        <p:nvPicPr>
          <p:cNvPr id="11" name="Picture 2" descr="http://www.aeonmall.com/en/ir/annual/result/categories/result_data03_01.gif"/>
          <p:cNvPicPr>
            <a:picLocks noChangeAspect="1" noChangeArrowheads="1"/>
          </p:cNvPicPr>
          <p:nvPr/>
        </p:nvPicPr>
        <p:blipFill>
          <a:blip r:embed="rId2" cstate="print"/>
          <a:srcRect/>
          <a:stretch>
            <a:fillRect/>
          </a:stretch>
        </p:blipFill>
        <p:spPr bwMode="auto">
          <a:xfrm>
            <a:off x="380968" y="3786190"/>
            <a:ext cx="5139535" cy="3071810"/>
          </a:xfrm>
          <a:prstGeom prst="rect">
            <a:avLst/>
          </a:prstGeom>
          <a:noFill/>
        </p:spPr>
      </p:pic>
      <p:pic>
        <p:nvPicPr>
          <p:cNvPr id="21510" name="Picture 10" descr="http://pic.pimg.tw/accrcw75/4b73a88447b36.gif"/>
          <p:cNvPicPr>
            <a:picLocks noChangeAspect="1" noChangeArrowheads="1"/>
          </p:cNvPicPr>
          <p:nvPr/>
        </p:nvPicPr>
        <p:blipFill>
          <a:blip r:embed="rId3" cstate="print"/>
          <a:srcRect/>
          <a:stretch>
            <a:fillRect/>
          </a:stretch>
        </p:blipFill>
        <p:spPr bwMode="auto">
          <a:xfrm>
            <a:off x="5667380" y="0"/>
            <a:ext cx="4238620" cy="1973255"/>
          </a:xfrm>
          <a:prstGeom prst="rect">
            <a:avLst/>
          </a:prstGeom>
          <a:noFill/>
          <a:ln w="9525">
            <a:noFill/>
            <a:miter lim="800000"/>
            <a:headEnd/>
            <a:tailEnd/>
          </a:ln>
        </p:spPr>
      </p:pic>
      <p:pic>
        <p:nvPicPr>
          <p:cNvPr id="204802" name="Picture 2" descr="http://www.thejakartapost.com/files/images2/p12_5.img_assist_custom-450x564.jpg"/>
          <p:cNvPicPr>
            <a:picLocks noChangeAspect="1" noChangeArrowheads="1"/>
          </p:cNvPicPr>
          <p:nvPr/>
        </p:nvPicPr>
        <p:blipFill>
          <a:blip r:embed="rId4" cstate="email"/>
          <a:srcRect/>
          <a:stretch>
            <a:fillRect/>
          </a:stretch>
        </p:blipFill>
        <p:spPr bwMode="auto">
          <a:xfrm>
            <a:off x="5619750" y="1485900"/>
            <a:ext cx="4286250" cy="5372100"/>
          </a:xfrm>
          <a:prstGeom prst="rect">
            <a:avLst/>
          </a:prstGeom>
          <a:noFill/>
        </p:spPr>
      </p:pic>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標題 1"/>
          <p:cNvSpPr>
            <a:spLocks noGrp="1"/>
          </p:cNvSpPr>
          <p:nvPr>
            <p:ph type="title"/>
          </p:nvPr>
        </p:nvSpPr>
        <p:spPr>
          <a:xfrm>
            <a:off x="344488" y="115888"/>
            <a:ext cx="9288462" cy="720725"/>
          </a:xfrm>
        </p:spPr>
        <p:txBody>
          <a:bodyPr/>
          <a:lstStyle/>
          <a:p>
            <a:pPr>
              <a:defRPr/>
            </a:pPr>
            <a:r>
              <a:rPr lang="zh-TW" altLang="en-US" dirty="0" smtClean="0">
                <a:solidFill>
                  <a:srgbClr val="C00000"/>
                </a:solidFill>
                <a:latin typeface="+mn-lt"/>
                <a:ea typeface="+mn-ea"/>
              </a:rPr>
              <a:t>中國大陸的崛起</a:t>
            </a:r>
          </a:p>
        </p:txBody>
      </p:sp>
      <p:sp>
        <p:nvSpPr>
          <p:cNvPr id="25603" name="內容版面配置區 2"/>
          <p:cNvSpPr>
            <a:spLocks noGrp="1"/>
          </p:cNvSpPr>
          <p:nvPr>
            <p:ph idx="1"/>
          </p:nvPr>
        </p:nvSpPr>
        <p:spPr>
          <a:xfrm>
            <a:off x="344488" y="857250"/>
            <a:ext cx="9264650" cy="5308600"/>
          </a:xfrm>
        </p:spPr>
        <p:txBody>
          <a:bodyPr/>
          <a:lstStyle/>
          <a:p>
            <a:r>
              <a:rPr lang="zh-TW" altLang="en-US" sz="2800" dirty="0" smtClean="0"/>
              <a:t>中國現已成為最大出口國；</a:t>
            </a:r>
            <a:endParaRPr lang="en-US" altLang="zh-TW" sz="2800" dirty="0" smtClean="0"/>
          </a:p>
          <a:p>
            <a:r>
              <a:rPr lang="zh-TW" altLang="en-US" sz="2800" dirty="0" smtClean="0">
                <a:solidFill>
                  <a:srgbClr val="C00000"/>
                </a:solidFill>
              </a:rPr>
              <a:t>世界第一大外匯存底</a:t>
            </a:r>
            <a:endParaRPr lang="en-US" altLang="zh-TW" sz="2800" dirty="0" smtClean="0">
              <a:solidFill>
                <a:srgbClr val="C00000"/>
              </a:solidFill>
            </a:endParaRPr>
          </a:p>
          <a:p>
            <a:r>
              <a:rPr lang="zh-TW" altLang="en-US" sz="2800" dirty="0" smtClean="0"/>
              <a:t>世界第二大經濟體</a:t>
            </a:r>
            <a:endParaRPr lang="en-US" altLang="zh-TW" sz="2800" dirty="0" smtClean="0"/>
          </a:p>
          <a:p>
            <a:r>
              <a:rPr kumimoji="0" lang="zh-TW" altLang="en-US" sz="2800" dirty="0" smtClean="0"/>
              <a:t>全球第二大外人直接投資國家</a:t>
            </a:r>
            <a:endParaRPr kumimoji="0" lang="en-US" altLang="zh-TW" sz="2800" dirty="0" smtClean="0"/>
          </a:p>
          <a:p>
            <a:r>
              <a:rPr lang="zh-TW" altLang="en-US" sz="2800" dirty="0" smtClean="0"/>
              <a:t>在</a:t>
            </a:r>
            <a:r>
              <a:rPr lang="en-US" altLang="zh-TW" sz="2800" dirty="0" smtClean="0"/>
              <a:t>1979</a:t>
            </a:r>
            <a:r>
              <a:rPr lang="zh-TW" altLang="en-US" sz="2800" dirty="0" smtClean="0"/>
              <a:t>中國對全球經濟增長的貢獻率僅有</a:t>
            </a:r>
            <a:r>
              <a:rPr lang="en-US" altLang="zh-TW" sz="2800" dirty="0" smtClean="0"/>
              <a:t>2.3%</a:t>
            </a:r>
            <a:r>
              <a:rPr lang="zh-TW" altLang="en-US" sz="2800" dirty="0" smtClean="0"/>
              <a:t>，</a:t>
            </a:r>
            <a:r>
              <a:rPr lang="en-US" altLang="zh-TW" sz="2800" dirty="0" smtClean="0"/>
              <a:t>2009</a:t>
            </a:r>
            <a:r>
              <a:rPr lang="zh-TW" altLang="en-US" sz="2800" dirty="0" smtClean="0"/>
              <a:t>貢獻率已經陡升至約</a:t>
            </a:r>
            <a:r>
              <a:rPr lang="en-US" altLang="zh-TW" sz="2800" dirty="0" smtClean="0"/>
              <a:t>19%</a:t>
            </a:r>
            <a:r>
              <a:rPr lang="zh-TW" altLang="en-US" sz="2800" dirty="0" smtClean="0"/>
              <a:t>。</a:t>
            </a:r>
            <a:endParaRPr lang="en-US" altLang="zh-TW" sz="2800" dirty="0" smtClean="0"/>
          </a:p>
          <a:p>
            <a:pPr lvl="1"/>
            <a:r>
              <a:rPr lang="en-US" altLang="zh-CN" sz="2400" dirty="0" smtClean="0"/>
              <a:t>2010 GDP 39</a:t>
            </a:r>
            <a:r>
              <a:rPr lang="en-US" altLang="zh-TW" sz="2400" dirty="0" smtClean="0"/>
              <a:t>.</a:t>
            </a:r>
            <a:r>
              <a:rPr lang="en-US" altLang="zh-CN" sz="2400" dirty="0" smtClean="0"/>
              <a:t>7983</a:t>
            </a:r>
            <a:r>
              <a:rPr lang="zh-TW" altLang="en-US" sz="2400" dirty="0" smtClean="0"/>
              <a:t>兆元</a:t>
            </a:r>
            <a:r>
              <a:rPr lang="en-US" altLang="zh-TW" sz="2400" dirty="0" smtClean="0"/>
              <a:t>RMB</a:t>
            </a:r>
            <a:r>
              <a:rPr lang="zh-TW" altLang="en-US" sz="2400" dirty="0" smtClean="0"/>
              <a:t>，比上年增長</a:t>
            </a:r>
            <a:r>
              <a:rPr lang="en-US" altLang="zh-CN" sz="2400" dirty="0" smtClean="0"/>
              <a:t>10.3%</a:t>
            </a:r>
            <a:r>
              <a:rPr lang="zh-TW" altLang="en-US" sz="2400" dirty="0" smtClean="0"/>
              <a:t>，</a:t>
            </a:r>
            <a:r>
              <a:rPr lang="en-US" altLang="zh-TW" sz="2400" dirty="0" smtClean="0"/>
              <a:t>2011</a:t>
            </a:r>
            <a:r>
              <a:rPr lang="zh-TW" altLang="en-US" sz="2400" dirty="0" smtClean="0"/>
              <a:t>年增長率是</a:t>
            </a:r>
            <a:r>
              <a:rPr lang="en-US" altLang="zh-CN" sz="2400" dirty="0" smtClean="0"/>
              <a:t>9.2%</a:t>
            </a:r>
            <a:r>
              <a:rPr lang="zh-CN" altLang="en-US" sz="2400" dirty="0" smtClean="0"/>
              <a:t>，</a:t>
            </a:r>
            <a:r>
              <a:rPr lang="en-US" altLang="zh-TW" sz="2400" dirty="0" smtClean="0"/>
              <a:t>2011</a:t>
            </a:r>
            <a:r>
              <a:rPr lang="zh-CN" altLang="en-US" sz="2400" dirty="0" smtClean="0"/>
              <a:t>年的</a:t>
            </a:r>
            <a:r>
              <a:rPr lang="en-US" altLang="zh-CN" sz="2400" dirty="0" smtClean="0"/>
              <a:t>GDP</a:t>
            </a:r>
            <a:r>
              <a:rPr lang="zh-CN" altLang="en-US" sz="2400" dirty="0" smtClean="0"/>
              <a:t>大約是</a:t>
            </a:r>
            <a:r>
              <a:rPr lang="en-US" altLang="zh-TW" sz="2400" dirty="0" smtClean="0"/>
              <a:t>47.16</a:t>
            </a:r>
            <a:r>
              <a:rPr lang="zh-TW" altLang="en-US" sz="2400" dirty="0" smtClean="0"/>
              <a:t>兆元，比上年增長</a:t>
            </a:r>
            <a:r>
              <a:rPr lang="en-US" altLang="zh-TW" sz="2400" dirty="0" smtClean="0"/>
              <a:t>9.2%</a:t>
            </a:r>
            <a:endParaRPr kumimoji="0" lang="en-US" altLang="zh-TW" sz="2400" dirty="0" smtClean="0"/>
          </a:p>
          <a:p>
            <a:endParaRPr lang="en-US" altLang="zh-TW" dirty="0" smtClean="0"/>
          </a:p>
          <a:p>
            <a:endParaRPr lang="zh-TW" altLang="en-US" dirty="0" smtClean="0"/>
          </a:p>
        </p:txBody>
      </p:sp>
      <p:sp>
        <p:nvSpPr>
          <p:cNvPr id="25604" name="日期版面配置區 3"/>
          <p:cNvSpPr>
            <a:spLocks noGrp="1"/>
          </p:cNvSpPr>
          <p:nvPr>
            <p:ph type="dt" sz="quarter" idx="4294967295"/>
          </p:nvPr>
        </p:nvSpPr>
        <p:spPr bwMode="auto">
          <a:xfrm>
            <a:off x="3657600" y="6381750"/>
            <a:ext cx="3136900" cy="476250"/>
          </a:xfrm>
          <a:prstGeom prst="rect">
            <a:avLst/>
          </a:prstGeom>
          <a:noFill/>
          <a:ln>
            <a:miter lim="800000"/>
            <a:headEnd/>
            <a:tailEnd/>
          </a:ln>
        </p:spPr>
        <p:txBody>
          <a:bodyPr/>
          <a:lstStyle/>
          <a:p>
            <a:pPr algn="ctr"/>
            <a:r>
              <a:rPr kumimoji="0" lang="en-US" altLang="zh-TW" sz="1400" b="0">
                <a:solidFill>
                  <a:srgbClr val="FFFFFF"/>
                </a:solidFill>
              </a:rPr>
              <a:t>clin@ntu.edu.tw</a:t>
            </a:r>
          </a:p>
        </p:txBody>
      </p:sp>
      <p:sp>
        <p:nvSpPr>
          <p:cNvPr id="25605" name="投影片編號版面配置區 4"/>
          <p:cNvSpPr>
            <a:spLocks noGrp="1"/>
          </p:cNvSpPr>
          <p:nvPr>
            <p:ph type="sldNum" sz="quarter" idx="11"/>
          </p:nvPr>
        </p:nvSpPr>
        <p:spPr>
          <a:noFill/>
        </p:spPr>
        <p:txBody>
          <a:bodyPr/>
          <a:lstStyle/>
          <a:p>
            <a:fld id="{4D0E6976-AB40-4A5E-99DA-4065DFEFAE85}" type="slidenum">
              <a:rPr lang="zh-TW" altLang="en-US" smtClean="0"/>
              <a:pPr/>
              <a:t>51</a:t>
            </a:fld>
            <a:endParaRPr lang="en-US" altLang="zh-TW" smtClean="0"/>
          </a:p>
        </p:txBody>
      </p:sp>
      <p:pic>
        <p:nvPicPr>
          <p:cNvPr id="25606" name="Picture 4" descr="http://inewp.com/wordpress/wp-content/uploads/2010/01/saupload_china_usa_gdp_growth.jpg"/>
          <p:cNvPicPr>
            <a:picLocks noChangeAspect="1" noChangeArrowheads="1"/>
          </p:cNvPicPr>
          <p:nvPr/>
        </p:nvPicPr>
        <p:blipFill>
          <a:blip r:embed="rId2" cstate="email"/>
          <a:srcRect/>
          <a:stretch>
            <a:fillRect/>
          </a:stretch>
        </p:blipFill>
        <p:spPr bwMode="auto">
          <a:xfrm>
            <a:off x="0" y="4797152"/>
            <a:ext cx="2216696" cy="2060848"/>
          </a:xfrm>
          <a:prstGeom prst="rect">
            <a:avLst/>
          </a:prstGeom>
          <a:noFill/>
          <a:ln w="9525">
            <a:noFill/>
            <a:miter lim="800000"/>
            <a:headEnd/>
            <a:tailEnd/>
          </a:ln>
        </p:spPr>
      </p:pic>
      <p:sp>
        <p:nvSpPr>
          <p:cNvPr id="25607" name="AutoShape 9" descr="data:image/jpg;base64,/9j/4AAQSkZJRgABAQAAAQABAAD/2wBDAAkGBwgHBgkIBwgKCgkLDRYPDQwMDRsUFRAWIB0iIiAdHx8kKDQsJCYxJx8fLT0tMTU3Ojo6Iys/RD84QzQ5Ojf/2wBDAQoKCg0MDRoPDxo3JR8lNzc3Nzc3Nzc3Nzc3Nzc3Nzc3Nzc3Nzc3Nzc3Nzc3Nzc3Nzc3Nzc3Nzc3Nzc3Nzc3Nzf/wAARCAB3ANsDASIAAhEBAxEB/8QAGwAAAgMBAQEAAAAAAAAAAAAAAwQAAgUBBgf/xABHEAABAwIDBAYGBgYJBQEAAAABAgMRAAQFEiETMUFRBhQiYXGBFTKRodLhI0JSVZPRM1OSscHwFiQ0Q2NydIKUJURUg+Lx/8QAGgEAAgMBAQAAAAAAAAAAAAAAAgQBAwUABv/EAC4RAAICAQIFAQcEAwAAAAAAAAABAgMREiEEBTFBURMUIlJTYXGBFTKhsVSRov/aAAwDAQACEQMRAD8A9JjF07aWDi7bIX1S22hRMqWRCQmAdZjuAFZWK4zeN4ZbvMusJcUohyCcyCkCUlBE5pOoj2Ct25F6GkizQ0VlRKtqdwI4edLqYxhy5bCBZlM6kzJ38YnfFCjbsznqI4jjeKW6LMJZSCGAtxKWMwBJIlXa0AAJ9szpSt9j2JpxRLLRQllCGlnK1I7QGhJMx2h7BWi630iLBDQsUu5kyIBkayCT5e+mrBGLJQ+b5NsXC9LZSE/o9d8cd1SUYfY1Hfo0OKEnIFHzAP5UpiFxcW2HbWzYDzggkZoyiJKvAcqTtncZYLBxA2ZRkIdKVJGZU6QT3UW+GL7Z42haDeZOzDgSVDdm/jE8td4rixyeMCV3jt/bXltbqsQnOhJXoo5CeGYad3dQR0jxJTDznUmkuhQCEAk70q/Ie2nUK6QF17bdXDW2BbCSmdnrIPfu399aL3W+pO9WLQvCg5Cv1c3CalIraeMmYcaxJF/ZNOWSEtPtJWtfahKiCeHDTjSNr0rxJyyedNk32HUNiUrTMgySOPqgDxrUcYx5aklFzaoR1WFAJSfpuY03VwNY+LmV3TBZhE5EJCpHr/V0muezwR7z33OnG7xVw20zYFxKi2JCXNJSSdSI8/GdaHd47irTS1W2FhakIQ4oQvdBKuXLhu4irtW+PpdcU9e27iC+SgZBKWtITuEnfTOD+lGbHZYvcNvXOdX0jaUxlnQaAcKg5Rb2MvFMdvG8QbtzaNhAbDiluZhKiiSkTvrKtuk9+9bPLdtmm3ULQMuRZ0UkkyJ7hXqLm4K1NFDgVmSojiOVZN+nFFOoVYvNITkUF7RIPaO4xFdkvjCSAen7k4k2wqzUWC3nUtLauyrSeHf7+6nlXAcblMwqCJ38wD31loZxgNq27tuV7HKMoSBnk6+qNIjjwqty1ihX9Fct70kAp3CDmAkc4oW2NV5XXJrqfEySN9VK82tY5bxovNKNyyGg8ouJyp1b4Ddvp/PJkyPChGa/eGM1cUqg564XBOXOJiYnWKjIekvmPKgrSF76sSrkartE8q7AaWAKmkkERS60LTOkp5U4VSJG6grM76ksi2LouHZ2GdezWcpRpBmeB040gokyDvB9lOuIzK3wJ9bl31XELVVtcraUBIM5gmAZ5VO4S0qWF3EFChxRXYQmVkJHM1QJJ1G6pJa3Pd4k9dNONi1dbQkpzHMlJkz391GsX1uvBtbqFiNAlAB8dKyekb2It3DYshdFGSYZbCkzm46TNK9HLjGV4mEYgbnY5D67WWDp3CqZSy9Jjx4VuDs1fgcV0qGe+QLIJFqQEqW6RtO0Ry0rZwm8TiGG294Gg3tk5skzGsVj3F3iqUXJTZIOzUlLIQjOTJGkA+fdFauDvXD+G2712yWX1JO0bIjKZ5Vzql5FY5zgW6VbU4WnqyWy+X2wgOAFJ386xOudKD/e2X7Kfhra6Si4cw9tFo5sn1XLYQuPVOutYvU+km5OLqAHDZTHurT4GCUHqw9zK5hKcbVpb6djgu+lH62y/YT8NWF70pG52y/YT8Nc6l0l+91+TPyrosuk33uv8H5U9ph4Qh6lvmR3rvSn9bYfsJ+GoL3pV+usv2B8Nc6l0m+91/g/Kp1LpL97r/C+Vdpr8IjXb5kQ3vSn9bY/hj4aqq66Tn+8sz/sT8NW6l0l+9l/hfKudS6Sfe6vwflXaYeESrLezkBB6RhIQhVklCdwAHw1J6SfrLP2D8qbwu1xK3uCu8vC+zkICMsayNd1amfkg0vZZCLwoJj1FdlkMuySPPz0j+3ZnyH5VUo6QqIzLs9O4flW+tZg6HzpdaQVetFV+svloYjw0vnv+TGLXSAkyq0juj8qr1fHftWnu/KtlSBwWNO+q5Oa0jxrvWXy0H7NZ/kMyOr499q0935VUWWN7ba/1QO5cubSY9ndWupGk7RFKqVDsAg6b/bQy4mMesEXV8vut6XsUNtj327T2j4airTHftWn7Xyo6nDQlLJ40PtVfwIY/R+J+eygtcd3ZrSPH5Vw2WOE6m1jy/Krgp3Ee81R1JglKtOU1PtUfgR36RxPz2VOH40fWNqB/mHw1xeG40rKFm2PIlXyqgcUOJnhrRmlILNyXHyheTsIJgL1n2ipXFQ+BET5TxC39diV1Y3TCAL9LJSs9kI11qpSSZzURSyY468apoN1LzmpSbxg1+FolTWozlqfk+oW4HUbhIg3Ck/QLLZUlKoMTHlV2FBGGWybgNm+SAH3ENFKVGNSK8n0nwSzxm8tetXWRzIUNo2gBVJG4TrQsB6M2mDYttLe4Wp4IKS2twGAY1iaSlOKeloyPSUstS/BoXRxvZ3fVSc5kMqWUkDtHgdwy1p4a4+LFnrxT1nINrEet5aV5kYN0hD94pzEJbcUAyDcK7Hame7QnTjWzhbV5b4eyzdqDr6EwtebNJk8alwhjqRCLyV6ToVc4ahll5Ta1XDcLQYKd/HSsT0DiG701e6f4p+OtLpM0hzDUJu1Btg3DedWbLA148Kwhh2AEA9fbj/V1q8vSjW8Pv4MnmUF6i+3nA56Av8A74vT/wC0/FU/o/fxJxi8A73T8dKjDcAO7EG/+XXfReAkf29kj/V0839f4M3QvH/Qf0DfTAxm8Pg6fiq39HsRJhOMXx/3n4qFbYHg106Gre6S6sAnIi6kwN+lbuG4FY4bcbe22u0ylJzuFQ17qpsuUO+/2GuH4J3P9u33Mg9HcR44vffiK+Kif0ZuoB9O32vMq+KvSkDv9tVVMb++lJcZYakOV0rrl/kw8Iw9yyzKdvnrnOkAB2ezqd2prRO6qN+okd1WJgUpOcpvLNWmqNcVFIC6dCJpN4ytO/UUy6qlFkZx3JoMsbgiiiZOpoSlc6KpQE0utQnfQ5fkvUSKnSBpQ1qhUwf5mqrUmdaXccImFGAY312pstUfoEU4KoXUfapdTq5IkExNDK9YI91EgnsMlwcDNQLHOlSsDdpXM/fRkBidT411DgDqVEGARuoYXKZqNLbDiS8nM2CM6eaeNSDJ7HVIymCqY0qkUS47D6wRlJOaMuXQ6jThvoWYc65gJ6j1mJ2oc6SYXihfgWPaU0GVLWoFQ3ZZgeVFCmrjpRcYul1OydSW0tltQMgCdSAD5c65dQ7fW9ql5xu5f7KSGswiddZETXGEIt8ZOGuOq6ywgmNnACYGkgmfdQSsTWH0MKmMVbPR17/YyHmbdxV7/wBYtiFhIKcxOyIVP2u8geVbuDKbt8Mt2UvbcJRG0TqFandrWIiywV16/SjEF7TNmuOxoCFTA05gjjxrSsV2Fi3b2DN2FANgtBSSCpJOnCKoaqwHVGKluTpJcW67BtN1JY6wjOCJka8qxCvoyT2ktA79WnPyra6Rpbt7Ft25GdpNw3mTlzTv4Vk+kcFj+xORw/qgrW5fhVvGepjc1jF2rp07g56Mf4X4bn5V1J6MBUnZRxltz8qJ6RwQ/wDYuf8AEFXavsEcdQ2mxXmUoATaADfzp9z27mdCqMpJLSbNjheH27ibi0tktrKeytMzBrTHjQkAJhPLTSiBQkCseUtUm2z1ldUYRSisBIqi1RNWmhPDs+NAw11FUeqiOVdIkVVkfRo8Kso6VWXoVdEcaTcHb3/VH8aaeXE91JrWMx8BQsZrQJylX1FImjuuJA1MVn3L6TMGdKBsahEIwgXbiWm3m0rUQEpWSmT4wR7YrZxHAS1hC1MWd6m6tgFXDq1DZkRJy6wryEjjXj1q10Nen6P4/fKZYwu3IuSc7jinZGWSEhuSddFTy9lR1EOOlbVicXsn0FMGwi4xRDj+1YQ00oJJdmHFESECP399ZCnH8zgftwysLVLaPq66DWvTtIxDDcHvbc2yG2mnFLWhLp2meNMqt24cfPfWUp1WLXLdxfP7BTuVJIIRAHGdxMEew1a5xjFCsOMnK9z7JbGRnkAyD4GrZtK9d0+ewdyxY9GuWi3es9ksFJOTIJmOE668a8Vnqeg9w9/rQ1YwNJcATFdCgo+VJ56sh0JWk5QuFAwdxgzB7qJMslLYbeUFrCk5fVTOUk6wOfH3cqHJ7qmKXAdvXFtpCEKAKUhYUEiJABGmk7uFK7Q86LJXGS0ps+gPAqxO3uWWVLftklxK9okJSJ4g76qtS14yMTuGVJuLlogLLgKCBp6ooEIucWYtyj12HHC4jOVjKJgJSROlROybxm3a2SgHrQPBTu0S4mSRlgkxupVp6ctGKqb4cU2saX184M0XOF2zt88li5G2UNuSVBLvaiNCJBJOk+NaNum0uhb3iGCVZE7NxSjnCQTAJ7v4AcKzbq/wtpq5UvDitbJzFAIKT2xEa84O6nbS7s1Jsm2rVbbb7edIKhDZO4b+OvjHjQucMdBuDr14YXG75xNqyQ2XMtw2ciN6t+lKjGbggH0Ve7uQpvHELYtml2jZW8m5bypUdCdaQ61j2k4e2ZH2/nWry7TKttLuY3NpYtWnbbxkKMYf+6r72CnMNxF25cUhdlcMBIkF3ce6s43eOpTPo5rzX/8AVbLTnYSVjWASOR41fxEoRWJf2By+u2yeuLWF9BlCo3qHtFGQZNJh5saBKR5URL6RyHnFZqZ6Jxb3Y8KG7qBQ0vj7QqKdBG8eypbK1HANr9Gjwqrh0qqHIaSZ+ryoDz44GgL4RAvHRVJOqhR8KI/cJCVSazbi8QlXEyKrbHa4Mly7Aist46miPXAWePnSy1czVbY0vdKLOlei6CZhiLq0pCiUpQJMRqpXl6lebJmtno1itlhRedvXtkM6MispPahQ4DvoG2kZvG+9Bo0711Vw1ePypRW4d6iUpjXQDv7qynVFNs5bkggJkaEbkgH31ppxLArhtTKMTaSDqQpeUjwkCsjpHcWbK0os7tL7SW1ZlIUCZJHKeVDJ60kZtCVUssyP531JqBK1IS4lJLatywND51UmNKZTwh5Wp7IsTUShTqghtClqO4JEnlu86pNM2V0u225QluFtKSorCtB3EbjRJ5InNpbAnlhbzikwQVEghIE68uFUrg5ctK7U5IUtj19xijFm+ja2L77mXsLZfQ2Ua6iSknWrWmJoxC7ItbK4buNmTtHbhCyUjekQkHiePDdRbW4sWmT1w3hWZKOrspWB/mJ3a1dL+GuobS2LvaxKxcsJS33we7hVbtenCgKWSguJ/c8+OxgqxrE0C4hlAA9QFGiu1BHfpTJxbEk3dsy8jsuJSXVZCIVO6d26NKs9c4iEvqbDZJjLCUkCSfdE760LF7PaMrui3tigFzQCD4VTKyKjnSMQi3LGWK4i/dvMsoYcl43CAkqOkwe6u7LH9QHbWB3/AComKhp+3ZbaebaWp9ADgg5d+tLjDrjQDG0nl2E1rctmpVt/UxucYd6xnp2RfY49vLtp5/8A5WoG3tcxSQOOasxqwfQ4krxdC0TqkpAmnhbtTIuEe6j4lKT6ILl85Vp+8191n+i6JOuYCmER9UmeNL5AN1wiPGrpy7tuj20oqpGu+Lqxu3/pjiFnnRSrQ0gXQncpJqybjTUigbxsHFKa1RLj9Emfs0o+U66mubeG0zppSF1e5AdRQNjVdbB3akQZrJdUDurtzdbRRJpNTkmqmxvaC3OqNCJqFU1VSqHAvZedJoD6W1RtAmBqCedWUugrXyqyMTMvuz1BLaS5XEW6G1KU2EhStCUpgkeXHvogNWSasYkoxb3CbdxqybaBcdO2JIkZQDrmHfrqNBQ1Yo4EKXcWiXAg5CoCNRvjWf55V3NBkEVCoFvKYKRwiKHCOdfwslnfWV0fplPWs8SjaD+H76dSlCm1M2t4w7tD2gHwgrHDsKg+80mhAWmXf0aRElAVHIa+HOlHLVhaQC3HMIUR++a7RnoyPUtj13NR63uGDLrDo03qTI9o099Lkyd5HhFKsqvLJM4diFwyfsHQHzG/2Vb0li51W3arVxUplBJ91domT7Xjqj1TzjqHczdgi4SEZ0lQJlQI7OhECDv13Csiwsr9F0FuWjjcpVIzExqNN/mD5V6BlKhiVjdJQpTVu7mXkSSYzToIol/coOPP4ivaoYcOinUQpXZA1EROnCid8o14USylerxUpSbSj032ZgNWOJBbubMlKoCQSCU9rfB3wDNFfs79i5yk5tmAkhBBCjzBH8+yhbK32lyevp+nUCeyrSFTz8qZb6qXrN0XyiGBBGzJz6k/Kl3Y0ugzCU5dv5Fm2HkpbRiOdDK30S6fqjX5VqDD8IETibh11gD8q5iN7ZuBpq4Ustl5G0ABBiD8qhHR0/8AlTylVa/Lpt1vO2/gx+bJu2K0t7ecALZLdu4vK4pYPqzy506m5GmoqqF4CkdnrPvrM2vbVERJid8UlxCannOT0fL5VulRjBxNnbyNDV23Z41jpfI41brKh6ppfJoaEzbDw5iop7sjXdWH11fIVzra413VzbI9NDl7d9iEknXnWY66VamfbQ1K3nWSaEpdDlsC22MFhHVKJNVzVRS6HnNHpZn2cRnuGKqEpVVK6GpY51KiKWXLBZaqETXFKqk1bgTlPJea6FVSarNdgDUHmas00t4OFsSG0Z1q4JTzNAAK1BA3nQQd9E6w6lg26FqCFKJWAZCtdP3c6nBzmyOLAIQmCB9YT2qpnoalcSZUd8ceNVKqnALmFKxzrmcc6DJncfZXCsAx/CuwD6jPolh0iTYWl3Zv2y1F9xKkuNuZSmAdRpv10PdXMX6RIv8AA0WCWHjL6Xds64FKUQkDtQNTpM+6pUqpzazE1fZ4PFnc8kqyQCvtq7Z17taKynZtJbkkARNSpQOTfcYriovKHbJNq/dMM3YSlJeCgpclOgPZMawdNeEU2b3CRp6JTMmYc+VSpV9fE2VxxFi13BUcTZqtWWRd7hhbUlGFBJIMK2m4+yswTAmpUqmyxzeWP8PTGmOmHQ6DVgTUqVVkdTZwqPdVCqKlSoyBZJpA1q0oC3NY1qVKsgjK4ibyUJmqqMVKlXYEpSYNSqoTUqUWBeTbKE61wqqVKJAZOZqNbMquXdmgpSYJlW4RUqVHcg1MLxDA7Vppu+wpd2oO533UrCc6IEIA4AE76Vsr7CG7+4cu8PeetloIaZDkFCiZ38gKlSiK2NO4v0cKHtlgDjalMpQ3L0hDgmV+emnie6oMa6MkObXAns5fbUjI6AEtiMyf9x41KlSgGDbxbowhDaV4C+rK44VAv+sgzkHkCK88p1JUSkqAkwI4cKlSpwDln//Z"/>
          <p:cNvSpPr>
            <a:spLocks noChangeAspect="1" noChangeArrowheads="1"/>
          </p:cNvSpPr>
          <p:nvPr/>
        </p:nvSpPr>
        <p:spPr bwMode="auto">
          <a:xfrm>
            <a:off x="4922838" y="-144463"/>
            <a:ext cx="304800" cy="304801"/>
          </a:xfrm>
          <a:prstGeom prst="rect">
            <a:avLst/>
          </a:prstGeom>
          <a:noFill/>
          <a:ln w="9525">
            <a:noFill/>
            <a:miter lim="800000"/>
            <a:headEnd/>
            <a:tailEnd/>
          </a:ln>
        </p:spPr>
        <p:txBody>
          <a:bodyPr/>
          <a:lstStyle/>
          <a:p>
            <a:pPr algn="ctr"/>
            <a:endParaRPr lang="zh-TW" altLang="en-US">
              <a:ea typeface="標楷體" pitchFamily="65" charset="-120"/>
            </a:endParaRPr>
          </a:p>
        </p:txBody>
      </p:sp>
      <p:pic>
        <p:nvPicPr>
          <p:cNvPr id="25608" name="Picture 13" descr="http://imgs.soufun.com/news/2011_02/15/shop/1297732407259_000.jpg"/>
          <p:cNvPicPr>
            <a:picLocks noChangeAspect="1" noChangeArrowheads="1"/>
          </p:cNvPicPr>
          <p:nvPr/>
        </p:nvPicPr>
        <p:blipFill>
          <a:blip r:embed="rId3" cstate="email"/>
          <a:srcRect/>
          <a:stretch>
            <a:fillRect/>
          </a:stretch>
        </p:blipFill>
        <p:spPr bwMode="auto">
          <a:xfrm>
            <a:off x="8529156" y="4653136"/>
            <a:ext cx="1376844" cy="2204864"/>
          </a:xfrm>
          <a:prstGeom prst="rect">
            <a:avLst/>
          </a:prstGeom>
          <a:noFill/>
          <a:ln w="9525">
            <a:noFill/>
            <a:miter lim="800000"/>
            <a:headEnd/>
            <a:tailEnd/>
          </a:ln>
        </p:spPr>
      </p:pic>
      <p:pic>
        <p:nvPicPr>
          <p:cNvPr id="25609" name="Picture 2" descr="http://img775.ph.126.net/M8SQV_jtatClx4G-a7q9nw==/4846717623981220531.jpg"/>
          <p:cNvPicPr>
            <a:picLocks noChangeAspect="1" noChangeArrowheads="1"/>
          </p:cNvPicPr>
          <p:nvPr/>
        </p:nvPicPr>
        <p:blipFill>
          <a:blip r:embed="rId4" cstate="email"/>
          <a:srcRect/>
          <a:stretch>
            <a:fillRect/>
          </a:stretch>
        </p:blipFill>
        <p:spPr bwMode="auto">
          <a:xfrm>
            <a:off x="7496582" y="0"/>
            <a:ext cx="2226855" cy="2852936"/>
          </a:xfrm>
          <a:prstGeom prst="rect">
            <a:avLst/>
          </a:prstGeom>
          <a:noFill/>
          <a:ln w="9525">
            <a:noFill/>
            <a:miter lim="800000"/>
            <a:headEnd/>
            <a:tailEnd/>
          </a:ln>
        </p:spPr>
      </p:pic>
      <p:pic>
        <p:nvPicPr>
          <p:cNvPr id="25610" name="Picture 11" descr="http://1804.img.pp.sohu.com.cn/images/blog/2010/2/23/14/22/127aa6ec8e5g213.jpg"/>
          <p:cNvPicPr>
            <a:picLocks noChangeAspect="1" noChangeArrowheads="1"/>
          </p:cNvPicPr>
          <p:nvPr/>
        </p:nvPicPr>
        <p:blipFill>
          <a:blip r:embed="rId5" cstate="print"/>
          <a:srcRect/>
          <a:stretch>
            <a:fillRect/>
          </a:stretch>
        </p:blipFill>
        <p:spPr bwMode="auto">
          <a:xfrm>
            <a:off x="2288705" y="4725144"/>
            <a:ext cx="6187502" cy="2049600"/>
          </a:xfrm>
          <a:prstGeom prst="rect">
            <a:avLst/>
          </a:prstGeom>
          <a:noFill/>
          <a:ln w="9525">
            <a:noFill/>
            <a:miter lim="800000"/>
            <a:headEnd/>
            <a:tailEnd/>
          </a:ln>
        </p:spPr>
      </p:pic>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標題 1"/>
          <p:cNvSpPr>
            <a:spLocks noGrp="1"/>
          </p:cNvSpPr>
          <p:nvPr>
            <p:ph type="title"/>
          </p:nvPr>
        </p:nvSpPr>
        <p:spPr/>
        <p:txBody>
          <a:bodyPr/>
          <a:lstStyle/>
          <a:p>
            <a:r>
              <a:rPr lang="zh-TW" altLang="en-US" dirty="0" smtClean="0">
                <a:solidFill>
                  <a:srgbClr val="C00000"/>
                </a:solidFill>
              </a:rPr>
              <a:t>跟 </a:t>
            </a:r>
            <a:r>
              <a:rPr lang="en-US" altLang="zh-TW" dirty="0" smtClean="0">
                <a:solidFill>
                  <a:srgbClr val="C00000"/>
                </a:solidFill>
              </a:rPr>
              <a:t>9 </a:t>
            </a:r>
            <a:r>
              <a:rPr lang="zh-TW" altLang="en-US" dirty="0" smtClean="0">
                <a:solidFill>
                  <a:srgbClr val="C00000"/>
                </a:solidFill>
              </a:rPr>
              <a:t>有關</a:t>
            </a:r>
          </a:p>
        </p:txBody>
      </p:sp>
      <p:sp>
        <p:nvSpPr>
          <p:cNvPr id="27651" name="內容版面配置區 2"/>
          <p:cNvSpPr>
            <a:spLocks noGrp="1"/>
          </p:cNvSpPr>
          <p:nvPr>
            <p:ph idx="1"/>
          </p:nvPr>
        </p:nvSpPr>
        <p:spPr/>
        <p:txBody>
          <a:bodyPr/>
          <a:lstStyle/>
          <a:p>
            <a:r>
              <a:rPr lang="en-US" altLang="zh-TW" dirty="0" smtClean="0">
                <a:solidFill>
                  <a:srgbClr val="002060"/>
                </a:solidFill>
              </a:rPr>
              <a:t>1949 </a:t>
            </a:r>
            <a:r>
              <a:rPr lang="zh-TW" altLang="en-US" dirty="0" smtClean="0">
                <a:solidFill>
                  <a:srgbClr val="002060"/>
                </a:solidFill>
              </a:rPr>
              <a:t>社會主義救了中國</a:t>
            </a:r>
            <a:endParaRPr lang="en-US" altLang="zh-TW" dirty="0" smtClean="0">
              <a:solidFill>
                <a:srgbClr val="002060"/>
              </a:solidFill>
            </a:endParaRPr>
          </a:p>
          <a:p>
            <a:r>
              <a:rPr lang="en-US" altLang="zh-TW" dirty="0" smtClean="0">
                <a:solidFill>
                  <a:srgbClr val="002060"/>
                </a:solidFill>
              </a:rPr>
              <a:t>1979 </a:t>
            </a:r>
            <a:r>
              <a:rPr lang="zh-TW" altLang="en-US" dirty="0" smtClean="0">
                <a:solidFill>
                  <a:srgbClr val="002060"/>
                </a:solidFill>
              </a:rPr>
              <a:t>資本主義救了中國</a:t>
            </a:r>
            <a:endParaRPr lang="en-US" altLang="zh-TW" dirty="0" smtClean="0">
              <a:solidFill>
                <a:srgbClr val="002060"/>
              </a:solidFill>
            </a:endParaRPr>
          </a:p>
          <a:p>
            <a:r>
              <a:rPr lang="en-US" altLang="zh-TW" dirty="0" smtClean="0">
                <a:solidFill>
                  <a:srgbClr val="002060"/>
                </a:solidFill>
              </a:rPr>
              <a:t>1989</a:t>
            </a:r>
            <a:r>
              <a:rPr lang="zh-TW" altLang="en-US" dirty="0" smtClean="0">
                <a:solidFill>
                  <a:srgbClr val="002060"/>
                </a:solidFill>
              </a:rPr>
              <a:t>中國救了社會主義</a:t>
            </a:r>
          </a:p>
          <a:p>
            <a:r>
              <a:rPr lang="en-US" altLang="zh-TW" dirty="0" smtClean="0">
                <a:solidFill>
                  <a:srgbClr val="002060"/>
                </a:solidFill>
              </a:rPr>
              <a:t>2009</a:t>
            </a:r>
            <a:r>
              <a:rPr lang="zh-TW" altLang="en-US" dirty="0" smtClean="0">
                <a:solidFill>
                  <a:srgbClr val="002060"/>
                </a:solidFill>
              </a:rPr>
              <a:t>中國救了資本主義</a:t>
            </a:r>
            <a:r>
              <a:rPr lang="en-US" altLang="zh-TW" dirty="0" smtClean="0">
                <a:solidFill>
                  <a:srgbClr val="002060"/>
                </a:solidFill>
              </a:rPr>
              <a:t>???</a:t>
            </a:r>
            <a:endParaRPr lang="zh-TW" altLang="en-US" dirty="0" smtClean="0">
              <a:solidFill>
                <a:srgbClr val="002060"/>
              </a:solidFill>
            </a:endParaRPr>
          </a:p>
        </p:txBody>
      </p:sp>
      <p:sp>
        <p:nvSpPr>
          <p:cNvPr id="27652" name="日期版面配置區 3"/>
          <p:cNvSpPr>
            <a:spLocks noGrp="1"/>
          </p:cNvSpPr>
          <p:nvPr>
            <p:ph type="dt" sz="quarter" idx="10"/>
          </p:nvPr>
        </p:nvSpPr>
        <p:spPr/>
        <p:txBody>
          <a:bodyPr/>
          <a:lstStyle/>
          <a:p>
            <a:r>
              <a:rPr lang="en-US" altLang="zh-TW" smtClean="0"/>
              <a:t>clin@ntu.edu.tw</a:t>
            </a:r>
            <a:endParaRPr lang="en-US" altLang="zh-TW"/>
          </a:p>
        </p:txBody>
      </p:sp>
      <p:sp>
        <p:nvSpPr>
          <p:cNvPr id="27653" name="投影片編號版面配置區 4"/>
          <p:cNvSpPr>
            <a:spLocks noGrp="1"/>
          </p:cNvSpPr>
          <p:nvPr>
            <p:ph type="sldNum" sz="quarter" idx="11"/>
          </p:nvPr>
        </p:nvSpPr>
        <p:spPr/>
        <p:txBody>
          <a:bodyPr/>
          <a:lstStyle/>
          <a:p>
            <a:fld id="{72E9D705-FA71-43B4-8279-2F54A348F94F}" type="slidenum">
              <a:rPr lang="zh-TW" altLang="en-US" smtClean="0"/>
              <a:pPr/>
              <a:t>52</a:t>
            </a:fld>
            <a:endParaRPr lang="en-US" altLang="zh-TW" smtClean="0"/>
          </a:p>
        </p:txBody>
      </p:sp>
      <p:pic>
        <p:nvPicPr>
          <p:cNvPr id="27655" name="Picture 4" descr="http://cnpic.chinareviewnews.com/upload/200811/17/100802391.jpg"/>
          <p:cNvPicPr>
            <a:picLocks noChangeAspect="1" noChangeArrowheads="1"/>
          </p:cNvPicPr>
          <p:nvPr/>
        </p:nvPicPr>
        <p:blipFill>
          <a:blip r:embed="rId2" cstate="print"/>
          <a:srcRect/>
          <a:stretch>
            <a:fillRect/>
          </a:stretch>
        </p:blipFill>
        <p:spPr bwMode="auto">
          <a:xfrm>
            <a:off x="6346825" y="571500"/>
            <a:ext cx="3559175" cy="3352800"/>
          </a:xfrm>
          <a:prstGeom prst="rect">
            <a:avLst/>
          </a:prstGeom>
          <a:noFill/>
          <a:ln w="9525">
            <a:noFill/>
            <a:miter lim="800000"/>
            <a:headEnd/>
            <a:tailEnd/>
          </a:ln>
        </p:spPr>
      </p:pic>
      <p:sp>
        <p:nvSpPr>
          <p:cNvPr id="132098" name="AutoShape 2" descr="data:image/jpeg;base64,/9j/4AAQSkZJRgABAQAAAQABAAD/2wCEAAkGBhQSDxQUEhAWFBQUFBQUFBYUEhQYFRUVFBcVFhUWFhQYHSYeFxkkGRYVHzAgIycpLCwsFR4xNTAqNSYrLCkBCQoKDgwOGg8PGi8kHyQtLCkxLi0pLCkqLCopLSwsLCwqLiwsLCksLCwsLCwsLCosLCwsLCwpLCksLCwsLCwsLP/AABEIAJkBSgMBIgACEQEDEQH/xAAcAAACAwADAQAAAAAAAAAAAAAABgUHCAEDBAL/xABUEAABAwIBBQcPBwkHAwUAAAABAAIDBBEFBgcSITETNUFRcXOyCBgiMjRVYXJ0gZGTsbPSF0JSVJSjwxQVIyUzNoOhwiRDYpLB0eFjgqImRFNk8P/EABsBAAIDAQEBAAAAAAAAAAAAAAAFAwQGAQIH/8QAOxEAAgEDAQQGBwYFBQAAAAAAAAECAwQRIQUSMUETMnGBscEGMzRRYXKRFCI1QtHwI0NSobIVJWKC4f/aAAwDAQACEQMRAD8AqnJDJZ+I1baaJ7WPc17gX6Wj2DS430QTwcSsDrca361TfffAoXMXv5Dzc/u3LUCAM89bjW/Wqb774Fx1uNb9apvvvgWiEgZ1Mv3YfGxkFvyiUEtJ1iNg1F5bwkk2A8B4lNQoTr1FTprLZxvCyytutyrPrdN6ZvgR1uNb9apvvvgS1NlpWuk0zXVGle992eAORoNhyWsrazVZyZKtxpql2lK1pdHJYAyNb2zXAfOF73G0A8WtvebDuLWl0rw1zxyI41VJ4Evrca361TfffAjrca361TfffAtARzA6g4Ejbr2cvEuzSSLJLqZ763Gt+tU333wI63Gt+tU333wLQZKGlBwz51uNb9apvvvgR1uNb9apvvvgWh0IOmeOtxrfrVN998C4PU5Vv1um+++BaHKr/OHl26mduEBAlIDnP1HQB7UAcLjt18C8TmoLeZZtrapc1FSprVlcdbnWfW6b774Fz1uNb9apvvvgXMeWNY1+mKuW9763kg8rTqVqZAZZGsjc2QATR20rbHNOxwHBrGsKGncxqPCGN9sW4s4dJLDXw5FVdbjW/Wqb774EdbjW/Wqb774FoVi+lZEplPLnNXPhcDJZp4pA+TcwI9O4Oi51zpNGqzUlLQvVH73U/lX4Uiz0gAQhCABO2S2aOsxCmFRA6Hcy5zRpyOa67DY6g0pJWnMwu8rOem6SAKw63vEvpU3rnfAjre8S+lTeud8C0ovl5QBmzrfMS+lTeud8COt8xL6VN653wKdy8zvTvnfFRyGKJhLN0aBpyFpsSHHtW3Gq2s7bqAwXOpXwSBzqh0zdWkyY6QcPA7tmnwg+nYntLYF3UpdKkuzmROrFPB99b1iX0qb1z/gR1vWJfSp/XP8AgV+ZPZQR1dLHURX0ZBex2tINnNPhBBCkw9I5RcW1LiiTJnDresS+lT+uf8COt6xL6VP65/wLSGkjT8K4dM39b3iX0qb1zvgR1veJfSpvXO+BaUQgDNfW94l9Km9c74Edb3iX0qb1zvgWlF0VUwYxznGwaCSSdQA1lAcTOPW+Yl9Km9c74Edb7iP0qb1zvgTVlBnNqJZHCB+5RXIaWgabhwEkjVyBfOA5zKmGQbs8zR/ODgNMDja4WufAVV+1U97A+/0C76LpcL345ix1veJfSpvXP+BHW94l9Km9c74Fouhq2yxtew3a9oc0jhB1helWhE01ozKuU+aCtoKZ1RO6Hc2lrToSOc67yGiwLRwnjSTZafz7bxzc5B7xqy+g4WBmL38h5uf3blqFZdzF7+Q83P7ty1AXIA+lROfugeK2GWx0Hw6APAHRucSOWzwfSrflymgFQafd2mYMdIY2m7g1guS62purgNlX+O50cJrIDFUMne11j+xsWkbHNOlqI4022U61K4VSEHLHHC5MjqYaxko0p6zN0D34tG5oOjEyR7zxAscwA8pcPQVHSUGFGS7a2qDL7DSMLreNpgf+Kf8AJfODg9BFucDKjWQXvdEC95GoFztL0AagtftO+nVt5U6NKTcljqtYK8IpPLY01mbSJ8skoqahhkcXuDHNGs8A1XtypMyxyYqaJwcyeZ8Ltjt0fpNP0X2NuQqwhl9Rg04fLuf5VGJYTI3RBaSAA52xrtew+lMTmgjlXzWrbaaprI/tdp1aE03iSXJmcxi04/v5fWP/AN1Z2Q2XNO2nZFNUOEgJ1zcNzqGnsIHhsvBlZmue6R0tIQ7TeXOjcQ3R0rklrjtF+DwpVxHIOtgYXvgJaNpY4PIHGQ3XZL49NRk9Mmqqz2dtKlFbyhLuWpe0FY14ux4cONpBHpC7tJZsosRlhN4pXxn/AAOI9I2HzprwnOvVRWEgZM3wjRd/mbqv5lYheQektBRcejdxBb1JqS+jLpKovOZSuZiUpdseGOaeMaIbq5CCrCwTOVBOyRxY+MxR7o8WDhog2OiRt9AUHlNlThlbHoyOkDm62PbE7SaeHg1jwL1XcakNGR7KjcWd1l028aPC4ZKvT9mgpnGqlfbsWxaJPBdzmkD0NJS9Hh1FpdlXP0PBSu0vTew9CfMEy3wykiEcRkAGskxOu48JJtrKp29NRnvSa+podsXcq1u6VKnJ5+D0LEavpQ8OU0Bn3DdQJS1rg12okOFxok6ibcG1SzHJsmmfPpRlHrLBU3VH73U/lX4UizytDdUfvdT+VfhSLPK6eQQhCABaczC7yM56bpLMa05mF3kZz03SQBYq89cwmN4BsS1wB4iQQF9zTBoJJAA1kkgADwngS9iuX1HBCyV9QDFI98bHxtc8OcztgC0HZrC9QjKUkorLB/EzDUQOY4scCHMJa4HaHNJBB84XWFaOWtRg1dIZo6x8Mzu3P5NK5jzxubYWPhB4OFQWC4RhTZA6pxJ0jQb6EdNM3StwOeRe3JblX0uhtXFBOdOSklw3X+hScNSwM2uTbp8B3J73RiaV8jS3boBzbeYlh9KkajN9UMjO5YnOXAdi0ucG6tgJB1KRyezhYfPJHTUsh0i3RYzcZGtsxpNgSLCzWn0KawTKOnq2l1PM2QNNnAanNPE5p1jzr5ze05zqzqVItNvP1GdC5nRWINY7MlI1mM1sUjo5Kmdr2GzmmV9x/PWPCvXgWV07aiN0tXLuYeC65c8EA6wW31hW5lPkvHWQOYexcbFrw0EgjZyjweFVNWZuK1kjmtgMjQbB7S0Bw4wC645Cks4Vacsx1RsrS9sryk4VoqEu7+xceG5RwVA/Qzsf4A4X9G1SLXrN9dh8tPJoysdG/aL6jytcNvmUthWXdZBqbMXj6Mg0h6e2HpUkbxLSawUavo7KS37aaki/QVCZZROfQVDW9sYnW9Gz/RJ2FZ4mmwqIC3/FGdIf5Tr9qZ6nLqkayNz5rNlZps7B+tt7XtbVrVlVYTi8MTSsbm2qR3oPOe3OChygJvyiocPlkMlPWCPSNyx0Uhbc7S0gXHJr8y6sCw2gZIH1NaHgG+gyKTRPjEjWPBZKXQ+9xPoMdqx6HLhLe926y0MgIXNw6nDr30L6+AEktHoITGlzDctKSXSEM19zYXu7BwAY3adY4LqXw/FI5mB8UjXtOwtII/4TmDWEkz5rcRqb8pTi1l+73iXn13jm5yD3jVl9afz6H9Rzc5B7xqzAvZXH/MXv5Dzc/u3K9c5WUjqLDpJIzaRxbFGeJz9WlyhoceUBUVmL38h5uf3blbGfYfqtnlMfQkVyxpqrc04S4No8zeIsrnNPMXYo4uJJNPUkkm5JLNZJO0+FI19nIPYnbNFvmfJqnoJJ4uQL6RaxUb+qkvyx8ym+qjm6+mlfC+mJ1JLBGO2cI/2XCfIG+0KycyWPvqKF8Uji51O8NaSbnc3C7BfhsQ4cgCrbOH3LhPkDfaE49T32lX40PskWDvqUZbL32tVJ/wCTLMH98t3c0GML7QsaWRQynzd09VdzRuUp+ewaif8AE3YeXb4VVeUOR9RRk7oy7L6pGXLPOfmnlWgi1dcsIcLEAgixBGojwhVqttCp2jqw21cWn3c70fc/IofJU/oa7yN3Sal4lXHlHkjBTU1ZNC3QL6d7XNHabQ64HzdnBqVOFLrmDpqMTa7HuoXk6tWK4teCOLoOzzFCD/oVWi9dR5VS3GNGcJxFfcGxEMBB4QQ3UQeBWjm/xx1TQsfIbvaXRuPGW7CfCRYqrc4nd38GHoJ9zRdwO55/RYmVGT6aSMJtKjF7MpVMar/0X+qP3up/KvwpFnlaF6o7e6n8q/CkWekxMeCEIQALTeYbeRnPTdJZkWm8w28jOem6SAFLPblY91SaNjiImNa6UA9u940gHcbQ0t1cZ8AUBjn7vYf5TVe1y8+dffqq5Y/dRr0Y2P8A07h/lNV7XLe0LeFKjauK4yT+qZVk23ISUXXC5Wy3UVxxzR79U38X3MiiMFyhkoqwTxOILXnSF9T2aXZMdxgi/nspbNHv1TfxfdSJTq+3f4zvaVnp0YVbytCS0cF4slTxFGvaWYPY1w2OAcOQi4XaWLwYD3JBzMXQapFfMmt1tFw8GKYLFUM0Jow9vER/MHaD4QqyykzVvZd9IdNu3c3EaY8V3zvPZW4vjQUNSlGotUX7S/r2ks05d3IzRPTujeWvaWuBsWuBBHKCprKQ/wBmoPJv6yrlx7JSCrbaWO5+a8ant5Hf6bFVucfCxTOpYQ4uEcBaCQASNMnXblVCpQ6KEvca202sr+4pRccSWc+7gJqLoQlptMLAz5CHs6vyKf8ApXTkPj76arjs47nI5rJBfUQ4gB1uMGy7shR2VX5FP/Sl+g/ax+OzpBXVJxUGjN1aMKs7mMlyXgWrny3jm5yD3jVmFadz5bxS85B7xqzEnJ80LAzF7+Q83P7tytjPvvWzymPoSKp8xe/kPNz+7crYz771s8pj6EiYbL9spfMjxU6rK1zRb5nyap6ASTxcgTtmi3zPk1T0Akni5Avo1t+IVvlj5lR9RAvpi+V9MTmXBkY65xO5cJ8gb7QnHqev2dX40PskSfnE7lwnyBvtCcep7/Z1fjQ+yRYe8/CH8z/yZYh1/wB+4uBCELEFoEIQgCAy43tqeacs/laAy43uqeacs/lKr/rI3/on6qp2rwBH+yEKhHia6r1GM+cTu7+DD0E+5ou4Hc8/2MSFnE7u/gw9FPuaLuB3PP8AYxMaXr2YjaP4RT7V5i91R291N5V+FIs9LQvVHb3U/lX4Uiz0mZiQQhCABaczC7yM56bpLMa03mF3kZz03SQBVmdffmq8aP3Ua78c/d3D/Kar2uXnzrn9c1XjR+6jXoxv93cP8pqva5fRY+otO1f4spvjISEBBQFqyAcc0e/VN/F9zIlSs7d/jO9pTXmi36pv4vuZEqVh7N/jO9pSOPt1X5I+LJfyo1ngI/skHMxdBqkFH4B3JBzMXQapBfLp9Z9pdQIQheDpwVUOeTuqHmj0lbxVRZ5e6oeaPSVW69Ux5sD26Hf4FfIQhIz6oM+QvbVfkU/9KX6D9rH47OkEwZCnsqryKf8ApS/QftY/HZ0grf5YfvmIF6657F4MtTPjvHNzkHvGrMS07nx3im5yD3jVmJOz5cx/zF7+Q83P7tytnPqP1WzyiPoyBVNmL38h5uf3blpevw2OeN0csbZGO1Oa4Ag+Yqxa1+grQq4zh5PMllYM85omH85HV/7Wp6I/4SPxcg9i1TR5KUtHFKaanZEXMdpFoNyLHUXG5t4L2WV+LzLfbFvVe3VasljSK8SrUjupI4XLU1Yfk/C/BKmqLTu0VRHGw6Rtou3O927D2xSq1PaV3GvvqP5XjwI3HA75wx/ZMJ8gb7W/7hOPU+D9HWePD0ZCo7LLEzDgeGu3OkmbuMYdFUNJlB0BaSLRka63AbeDzNeZfEXTURcW0sbdI6MNM2zmDYXTXe46TjsB4G+HV87utpp2rtN3XeevfktRp67xYyEBCQEwIQhAEBlvvdU805UAVf8AlvvbVc05UAlV91kb70UeKNTtXgcWQp+uwVjMMgqBfdJJXsdrNrN0rWHHqCgCqe44ySZpIXUa9OTjyyvoM+cTu7+DD0U+5oh/YHc8/wBjVM1WStPVMjdPCHuDGgG7gQLDVdpBIupbDcOjhYI4mBjG7GtGpNqdBqo5nzy72pGrZxtVF5i+PYVf1R+91P5V+FIs9LQvVH73U/lX4Uiz0rYgBCEIAFpvMNvIznpuksyLTeYXeRnPTdJAFV512/rmq8aP3Ua9GOfu7h/lNV7XK7seyAo6yQSTwBzxYaQc5pIGwOLSNIcqQM+OHxwUNHFEwMjZK8Na0WAGhsC11ntKNxK2t0tYvyaIJQxllMrlcxjWEyZw8no6GuMEJcWiON93kF13i51gDUttO7jCtGg+Ly/oVd3TJ680W/VN/F91IlWrb2b+V/tKa80A/XVNyTe5kV11GbPD3z7s6kaXl2kRpPDHO23MYOiTfwLMbQ2nGxvpuSzmKX92TwhvRJ3Ah/ZYOZi6DV718sZbUF9LBt5eS0gQhC4BwVUWeXuqHmj0lbpVRZ5O64eaPSVW69Ux5sD26Hf4FfIXswikEtRFG7UJJGMJG2zjYr7x6gEFVLE0kiN5aCdpsBtSbce7vH0v7TDpuh54z3ExkN29V5HP/Sl/Dx+lj8ePpNTRmwF617dXZU8o7IXbtZtA2j/lQmB4y84s2nbQUrJmzFpLp5jCwsOt7Rp2cANYA1m4A2q9SoupCLXIyt9tGNnc1oSWd5LwLHz5bxzc5B7xqzEtO58d4pucg941ZiTUwRYGYvfyHm5/duWoVl7MXv5Dzc/u3LUKAPNiH7GTxH9ErH4/2WwMQ/YyeI/olY//AOFtPRPrVe4q1+Q+4T+7Fb5ZD+CkIm2viT7hP7sVvlkH4KQwLp9Y5/j4/rfgjxLke/JR0dTWtFXICA1rYt1LzGXNdG2ONxYCQzR0gANV7A6iV3vxSXDMTbNC1kRAjfowyF8MkT2gusbm7HjSNvmk24E3ZO5o60Mgq6SWne2WKN7o52kaiWSaJBa4Hsmts4WIsNikcLzE1M1SJMQqIgwFt44dIuLG2DYwdFrY22AbqvqGzhXzKtnpJZ95cXAu6lkDmNcNjgHDkIuF2r5jbYADg1L6UR0EIQgCAy43uqeacqAK0BlvvdU805Z/Su+6yN76Kepqdq8BuxTeOk8ol/rSgm/FN46TyiX+tKCgrdddiG2z/UVPmn5ml6D9kzxW+wL0Lz0H7Jnit9gXoTpcD5dLrMqTqj97qfyr8KRZ5WhuqP3up/KvwpFnldPIIQhAAtOZhd5Gc9N0lmNaczC7yM56bpIAsVVL1Qfc1Jz0nQVtKpuqD7mpeek6CabH9tp9vkR1OqykY9o5R7U8Z59938zB0Ujx9sOUe1PGebfd3MwdFb64/EaXyy8isuozozP79U/JP7mRaVCzTmg36puSb3Mi0sFkPSX23uXmWKPVOUIQs4SghCEAcFVFnk7rh5o9JW6VUWeTuqHmj0lWuvVMebA9uh3+Ao5M93U/PR9ILuyx3wqeed/oujJru2n56PpBd+WW+NTzp9gSv+T3m5kv9xXyeYq41jD4WFkbi3dWlryCQSy4JbccBI1+DlK7qzAIvza2aFjZTotfJK2cbpE60Gm18F+0a5729qTrY7S1r3UuRkmIybnC9rZGsc8bpcNIBaLaQBtt4lMy5tMXdAIPyanYLaLpWTMBezRiaGu2n+5ZcgAusL8N2lrjo1gw23t77ZLe/aI1mV8tVk1VwTPL3U0tKWPcbuMb5LAE8OiW2vxEcSrNXPlFm8/NeTtVujw+aaWmLy2+g0Mk7FjdLWdbiSdW3ZqVMKyIywMxe/kPNz+7ctQrL2YvfyHm5/duWoUAebEP2MniP6JWP/8Aha+xV9oJTxRvPoaVkEHZ5ltfRPjVfZ5lavyH3Cf3YrfLIfwUhjanzDtWS9V/irom8lhEb/ySGn+ztXX+d+CIp8jU+b/eqj8mi6ITBZQOQbbYXRj/AOtD/NgKn18xrvNWXa/Eux4AhCFCdBCEIAgMt97qnmnKgCr+y7fbDak/9Mj02CoEpVfdZG99FfU1O3yG7FN46TyiX+tKCbcXdbBKIcc0p5O3SmFDW667ENdnv+BUf/KfmaWoP2TPFb7AvQvPRC0bRxNaP5L0J0uB8vl1mVJ1R+91P5V+FIs8rQ3VH73U/lX4UizyunkEIQgAWnMwu8jOem6SzGtOZhd5Gc9N0kAWKql6oTual52ToK2lUvVB9zUnPSdBNNj+3U+3yI6nVZSUe0co9qd88++7+Zg6KSI9o5R7U8Z599n8zB0Vvrj8Ro/LLyKq6jPNmh36pv43uZFpcLNGaHfqm/je5kWlwsj6Te2f9V5lij1TlCELNkwIQhAHBVRZ5e6oeaPSVulVFnk7qh5o9JVbr1THmwPbod/gKGTXd1Pz0fSC78sd8KnnT7AunJru6n56PpBd+WW+NTzp9gSz+T3m6f4kvk8yezRd3v5h3SYrlaFTWaLu9/MO6TFcrUytPVow/pD7dLsQgZ9R+o5ucg941ZfWoM+u8c3OQe8asvq2ISwMxe/kPNz+7ctQrL2YvfyHm5/duWoUAePFmEwStAuXRvaBxktIAWRTCWmzgQW6nAjWCNRBHAb6lsJ5SliEWEyTF0zaV0jXBjnPYwnTN7BzrWvZp28ScbK2r/p7lmOUzxKjKpwKtocOkOS05DDY1bZQbbY2iNrnDjAIOvwHiVebmtYOxCnZTh5fG2DRFnXAj0SNVuC1uBROFYbhjpy6CGm3YAO7GNgeAQCHAW1aiDcK9a+kDo9JmHWbfH3nJW8nquRJZHwOZh9Kx7S1zKeFrgdoIY0EHz3U0o6rxuGFzWyStY55sxrj2Tjs1Dada87MrKUtc4VMZa0Nc4h2pocdFt+K5BHmWZlPek2ydU5Y0TJlCjMOyjp5yWwzskLRchrrkDZc+dcVWUtPHKIpJ2NkOjZhd2XZdrq8K5lcQ6Oed3DySiFG4nlBBT6O7TMj0r6OkbXta9vSF9UWOQzRmSKVr2C93NOoWFzdGUc3JY3saEdl5GXYbUgC53M6ht1WJ/ldUHZaBpsq6Sd4jjqY3udqDQ65Oq5sOQKJrKHCmTOMjKcSMs59wOxuQAXAahrcNvGqlej0rTTNDsnacrCMqcoN51EPHaVwwWhOibCSQm4OrTLtH0hKUMRLgALkkAAbSSbAAcJV912NUW4DdZoTE+7RpEFjtA2cBwGxXioaLDYI/wApjEDWX1S6iAb6NgTs16rBeJ22ZJ54Fm121KjRnB0395vHaxlpwdEcgXoUfhmMw1AJglbIGkBxYb2O2xXvBV5cDKyTTaaKl6o/e6n8q/CkWeVobqj97qfyr8KRZ5XTyCEIQALTmYXeRnPTdJZjWnMwu8jOem6SALFKrbPZk/NVUkRgjMm4yOc5rRd2i5trtbtNjtCsOeqawEucGgbSTYDlJXUyuY6wa9pvss4G9tvoU1vcSt6saseKBxyjLmB5J1NTO2OOnkuXAOJY4NYLi7nuIsAE655sl5zWflDYnvidFG0uY0nRcy4IcBrFxYg7NZ4leE07Wi7nBo43EAX86+t1BGkCCLXuCLW47pzU2/WncRr7q+6msdvEiVHEcFCZn8l6g4jHUGF7YohIS97XNDi5jmBrb9seyvq2WWgGqGkytpGdtVxDg/atOvzFd9LlFTysc+OojcxnbuDxZvjG+rzpXfX8r2t0ssLkTRoTguDJRCjqbHoJDaOeN7rE2bI0mw2mwN7LgZQwEX/KIrc43/dU8o9bks4wySQvNBXse0uY9rmgkEtcCARt1hdVJjEMpIimY8jWQx7XWHGbFGUc3X7j2lVbnewmV8kUrGOcxrCxxaL6JvcXtwH/AET9NlJTscWuqYmuBsQZGAg8RudS7qzEoo2h0kjWNOoFzmgEnXqJ26lHUipxcS3Z16lpWjVitSj8i8HllrYSyNxayRr3usQ0Nabm54/Au7L3B5Y66ZzmO0ZH6bHWOiQQNV+MW2K6KPEoXtLo5WODe2LXNIHLY6tS6fz9TO2TxG//AFG8ejx/S1cqr/ZY7m7kcPbtf7T0+5wWMFeZpcIlFQ+Yxlse5lgLgRpElp7HjGpWwxRhxynY8sM8QeDo6JkYHA8Vr3uuyrxyGJ1pJo2Ei4D3tabcdidinpxjTju5FF7cVLus6so8RPz67xzc5B7xqy+tOZ8JQ7ApXNIIMkBBBuCDI2xB4QsxqYolgZi9/Iebn925agWX8xe/kPNz+7ctQoA8GMMc6CUMNnmN4ab2s4tNtfKqTwfKN9I2SmngD43k7oxw0XgkWJBPINvErqx2jdLTTRstpPje1tzYXc0gXPAEl4jktVVFIynkhgMrC1oqNM6mNA16OjpaRHYkbOFV60W8OI52bXpU4uNZZi2vg1jmhPyurwW0cUby6FkEbmaWokklpc4cfY28GtSGXdYYcVikjNnNjhIt4zrjkI1Jgx7Nlp08LYHjdIG6PZ6hILlxuRsOkSfOV21GRUtVXsqKgNjjjZGNAO0nPLOy1m1g3SNvCG+FQypz17hjTvraKi+SU0/jngLmTde6fH9N5udKdov81rGvDQPMP5lNmP5PNhixCdlgJqazmhvz2h+k4Hwgj0Fec5ESQYm2qgDXxuc4vYXaLml4IcWmxBFze2riXvrcKq5qeo0y3dJ49yZEJDuUbddyXW7J50ib2GwDwr3Cm0mpccspXVzTnVpypvEcRTXYyAzN9pU+NH7HJcy6le+aOqvqkMm5kfRhlIjPnbYppyYyWrqOCoa1sWnKG6B3U2BFwT2vADccZFl8Y5m9klpYBFDG2doaJTuriLMbogNuLG9gdg2cKjdOTpbvMuK6ox2hKtvLdk8d2DjObVCXDaWQfPe11+WNxKYs3+9dP4rr/wCdyXMQyOrZcOgpiyLSheTpbqbaIBDBbR22cR/2jj1e2hyero4qSG0YjgcHvIlOk8guIbbR7XWOVSRT395rkVKsqTtVRjNZU2+PLkLObzfaTknt/nCj6PHZ8PqZmyRB4lcd1a8duLnsmu4iCeMJpyXyKq6atM72x6LhIDaUkjTN7jsddjq4F6W5M1f5C6lmghmcAGxSGQ9hcm97tvdvARtUcaUt3TR6svVLyh0zziUXGKeuunNdh5HxwS4FaEEgykMDraUcj5C5rNW2xIbfhBuk+ixKQ4bUQ/3bXxyX4nPewAf+LirEGSM9PQxQU4ZI8TNmkL3FoLmOD7NAB1GwHILrw12QEopJ4oWs0p6gSa3kaEbbOa3tdZvpC2raF2dKUteeCO2vKFPMG8pzTTfLX9CTzSj9X/xZP9E7AJWzf4HNSUpimDQdMuaWPLrh1r31C1imkBWqSagkxHfTjO4nKL0bZUvVH73U/lX4UizytDdUfvdT+VfhSLPKkKYIQhAAtN5ht5Gc9N0lmRaazDbyM56bpIAicvcVdLisdO4/omSQgs+a4vLSSRw6iAnF2STW4jDUxNa0BsglA1XLm2Y4Dj2g+ZQWW+SUprWVcDDLZ0ZkY0jT/Rka23IBuBbbwJogqqiSoB3MxQxtcDp6GlM8gaOiATotGs3NiSq8IveeRvc1YdFS6L+lp9or51HmSMxhoIgbHM48RkeY2j0aR8wUlmvrd0w4NJ1xOfH5u2b/ACcvDV4PLVMrHywzxPcf0TBJHaRrWBrGOAdY2ILrE27LauvNrhlTSumbNA5rHgOBLmW0m3Ftt9YI9C869Lnk0SuVN2LptrMWn9RNwqanjxOQ1LWmEPmBBbcdsbahyKfydwgPqKuogY5lHuUrWh4I0yW7A07Wg6RudmrwrvyeyMnbXulqKNj43veeykjdoFz9IOt84jZ51YWKQk08gY3ScWOa1twLki1rnUF4pU3jUnvr6O+o03nKSbzp9PeVnmhgDpagH/4mC/CLl17f/uBQGP5NMp69lM15c07kC4ht/wBIQDYAWCdc3GTNTSTSGaIBr2NGkHtNi0k2sOO682VWS1XNiW7xwAsaYrfpWAu3Mg8eq+zWvDpt0ksa5LUbyEb2clNbrj79M40GGDC/zbh744nF5c8BmkB20zmsAsNu1JGQb/ybGHQnUCZYf8pLm9H+afMoaaeaWnY2EmFrg+Vwma1wOi5oAtr7Eu0rjiFkoVuRFVHiAmpoi6Nj2PaXzgudo20rucSdesa1LUi004rgULOrCUKsaslmafH3nhyohH5/aNEWM1NcW26Whe6c857B+bH6tj47eDsgFBYtkrVy4qKkQAMEkR1yMvaPRubX8GxejG8Ir6mOpD4QN1MAjZuzCGNjLiSde03Hp8C4k0p6cSadSnKdu1JfdSzr8SGw+GQ5PybkDczHdNHtnMBGls2/7LwYbj8U0MNNURtZub49yna0dhouBOm3iI1Eg+G2pM2GZOV0VA2JkbWSsqmzC8rdFzRckG3BwW4Vxi+Rb6ueF35K2mFrzuD2G9z2rWt2nV2xt2y8qMsLB7dzQc5xnwcm1JPVfqRedWmaKhkjBZ2g3TsBtcXaDr/9jh5goPKnE31MlPLILF0LeDgEjwD59Z86e8p8nqiqlna2ABhhZHE8yM7eJzntOjtsS4t/mofKfIipkmiEMIMcMUcTSZGDS0SSTbg1m2tcqQk22vgS2N3RUacZtZinr8Gv1JTPYy2AyAbA+nAHENNqzKtM56XE4BJpDRdp0923BsdNtxcbVmZXlwMo+JPZEZVHDq1lSIhKWNe3RLi0HTaW30gDsvxKzOuVk73M+0O+BUqhdOF1dcrJ3uZ9od8C+euSf3uZ9od8CpdCALp65OTvcz7Q74EdcnJ3uZ9od8CpZCALpPVJyd7mfaHfAuOuSf3uZ9od8CpdCALp65J/e5n2h3wI65N/e5n2h3wKlkIAunrkn97mfaHfAuHdUlJ3uZ9od8CpdCALo65J/e5n2h3wLnrkn97mfaHfAqWQgC6euSf3uZ9od8COuTf3uZ9od8CpZCAwXQOqTk73M+0O+BfXXKyd7mfaHfAqVQgB/wA4edh2K08cLqVsOhJumkJS+/YubaxaLdt/JICEIAEIQgAU1heWlbTRiOCslijBJDGPIaCdZNlCoQAzfKXiXfGo9aUfKXiXfGo9aUsoQAzDOXiXfGo9YVz8peJd8aj1pSwhADN8peJd8aj1pR8peJ98aj1pSyhADP8AKXiXfGo9aVx8peJd8aj1pSyhADN8peJd8aj1pR8peJd8aj1pSwFygBm+UvEu+NR60o+UvEu+NR60pZQgBm+UvEu+NR6wrn5S8S741HrClhCAGb5S8S741HrSj5S8S741HrSlgoKAJ3E8tq2oiMU9ZNLGSCWPeS0lpuNXgOtQS5QgD//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132100" name="Picture 4" descr="http://2.bp.blogspot.com/-3Yvr181AuEc/TmYz4uODINI/AAAAAAAAAaI/1WIDrDm6WkU/s1600/svsc.jpg"/>
          <p:cNvPicPr>
            <a:picLocks noChangeAspect="1" noChangeArrowheads="1"/>
          </p:cNvPicPr>
          <p:nvPr/>
        </p:nvPicPr>
        <p:blipFill>
          <a:blip r:embed="rId3" cstate="print"/>
          <a:srcRect/>
          <a:stretch>
            <a:fillRect/>
          </a:stretch>
        </p:blipFill>
        <p:spPr bwMode="auto">
          <a:xfrm>
            <a:off x="4191000" y="4210049"/>
            <a:ext cx="5715000" cy="2647951"/>
          </a:xfrm>
          <a:prstGeom prst="rect">
            <a:avLst/>
          </a:prstGeom>
          <a:noFill/>
        </p:spPr>
      </p:pic>
      <p:pic>
        <p:nvPicPr>
          <p:cNvPr id="132102" name="Picture 6" descr="http://news.xinhuanet.com/photo/2007-10/20/xinsrc_45210042021137961415279.jpg"/>
          <p:cNvPicPr>
            <a:picLocks noChangeAspect="1" noChangeArrowheads="1"/>
          </p:cNvPicPr>
          <p:nvPr/>
        </p:nvPicPr>
        <p:blipFill>
          <a:blip r:embed="rId4" cstate="email"/>
          <a:srcRect/>
          <a:stretch>
            <a:fillRect/>
          </a:stretch>
        </p:blipFill>
        <p:spPr bwMode="auto">
          <a:xfrm>
            <a:off x="0" y="4010890"/>
            <a:ext cx="4024306" cy="2847109"/>
          </a:xfrm>
          <a:prstGeom prst="rect">
            <a:avLst/>
          </a:prstGeom>
          <a:noFill/>
        </p:spPr>
      </p:pic>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標題 1"/>
          <p:cNvSpPr>
            <a:spLocks noGrp="1"/>
          </p:cNvSpPr>
          <p:nvPr>
            <p:ph type="title"/>
          </p:nvPr>
        </p:nvSpPr>
        <p:spPr/>
        <p:txBody>
          <a:bodyPr/>
          <a:lstStyle/>
          <a:p>
            <a:r>
              <a:rPr lang="zh-TW" altLang="en-US" dirty="0" smtClean="0">
                <a:solidFill>
                  <a:srgbClr val="C00000"/>
                </a:solidFill>
              </a:rPr>
              <a:t>海嘯後大陸也有</a:t>
            </a:r>
            <a:r>
              <a:rPr lang="en-US" altLang="zh-TW" dirty="0" smtClean="0">
                <a:solidFill>
                  <a:srgbClr val="C00000"/>
                </a:solidFill>
              </a:rPr>
              <a:t>QE</a:t>
            </a:r>
            <a:endParaRPr lang="zh-TW" altLang="en-US" dirty="0" smtClean="0">
              <a:solidFill>
                <a:srgbClr val="C00000"/>
              </a:solidFill>
            </a:endParaRPr>
          </a:p>
        </p:txBody>
      </p:sp>
      <p:sp>
        <p:nvSpPr>
          <p:cNvPr id="22531" name="內容版面配置區 2"/>
          <p:cNvSpPr>
            <a:spLocks noGrp="1"/>
          </p:cNvSpPr>
          <p:nvPr>
            <p:ph idx="1"/>
          </p:nvPr>
        </p:nvSpPr>
        <p:spPr>
          <a:xfrm>
            <a:off x="344488" y="1357298"/>
            <a:ext cx="9264650" cy="4808552"/>
          </a:xfrm>
        </p:spPr>
        <p:txBody>
          <a:bodyPr/>
          <a:lstStyle/>
          <a:p>
            <a:r>
              <a:rPr lang="zh-TW" altLang="en-US" dirty="0" smtClean="0">
                <a:solidFill>
                  <a:srgbClr val="002060"/>
                </a:solidFill>
              </a:rPr>
              <a:t>國際金融危機爆發以後，隨著</a:t>
            </a:r>
            <a:r>
              <a:rPr lang="en-US" altLang="zh-TW" dirty="0" smtClean="0">
                <a:solidFill>
                  <a:srgbClr val="002060"/>
                </a:solidFill>
              </a:rPr>
              <a:t>4</a:t>
            </a:r>
            <a:r>
              <a:rPr lang="zh-TW" altLang="en-US" dirty="0" smtClean="0">
                <a:solidFill>
                  <a:srgbClr val="002060"/>
                </a:solidFill>
              </a:rPr>
              <a:t>兆元人民幣刺激經濟計畫的實施，固定資產投資更大幅增長，</a:t>
            </a:r>
            <a:r>
              <a:rPr lang="en-US" altLang="zh-TW" dirty="0" smtClean="0">
                <a:solidFill>
                  <a:srgbClr val="002060"/>
                </a:solidFill>
              </a:rPr>
              <a:t>M2/GDP</a:t>
            </a:r>
            <a:r>
              <a:rPr lang="zh-TW" altLang="en-US" dirty="0" smtClean="0">
                <a:solidFill>
                  <a:srgbClr val="002060"/>
                </a:solidFill>
              </a:rPr>
              <a:t>的值就大幅上升至</a:t>
            </a:r>
            <a:r>
              <a:rPr lang="en-US" altLang="zh-TW" dirty="0" smtClean="0">
                <a:solidFill>
                  <a:srgbClr val="002060"/>
                </a:solidFill>
              </a:rPr>
              <a:t>194%</a:t>
            </a:r>
            <a:r>
              <a:rPr lang="zh-TW" altLang="en-US" dirty="0" smtClean="0">
                <a:solidFill>
                  <a:srgbClr val="002060"/>
                </a:solidFill>
              </a:rPr>
              <a:t>。而金融危機之後，貨幣供給量更隨著景氣復甦、貸款的快速增長而迅速增加，再透過貨幣乘數，</a:t>
            </a:r>
            <a:r>
              <a:rPr lang="en-US" altLang="zh-TW" dirty="0" smtClean="0">
                <a:solidFill>
                  <a:srgbClr val="002060"/>
                </a:solidFill>
              </a:rPr>
              <a:t>2012</a:t>
            </a:r>
            <a:r>
              <a:rPr lang="zh-TW" altLang="en-US" dirty="0" smtClean="0">
                <a:solidFill>
                  <a:srgbClr val="002060"/>
                </a:solidFill>
              </a:rPr>
              <a:t>年底</a:t>
            </a:r>
            <a:r>
              <a:rPr lang="en-US" altLang="zh-TW" dirty="0" smtClean="0">
                <a:solidFill>
                  <a:srgbClr val="002060"/>
                </a:solidFill>
              </a:rPr>
              <a:t>M2</a:t>
            </a:r>
            <a:r>
              <a:rPr lang="zh-TW" altLang="en-US" dirty="0" smtClean="0">
                <a:solidFill>
                  <a:srgbClr val="002060"/>
                </a:solidFill>
              </a:rPr>
              <a:t>餘額達到了</a:t>
            </a:r>
            <a:r>
              <a:rPr lang="en-US" altLang="zh-TW" dirty="0" smtClean="0">
                <a:solidFill>
                  <a:srgbClr val="002060"/>
                </a:solidFill>
              </a:rPr>
              <a:t>97</a:t>
            </a:r>
            <a:r>
              <a:rPr lang="zh-TW" altLang="en-US" dirty="0" smtClean="0">
                <a:solidFill>
                  <a:srgbClr val="002060"/>
                </a:solidFill>
              </a:rPr>
              <a:t>兆元人民幣。</a:t>
            </a:r>
          </a:p>
          <a:p>
            <a:r>
              <a:rPr lang="zh-TW" altLang="en-US" dirty="0" smtClean="0"/>
              <a:t/>
            </a:r>
            <a:br>
              <a:rPr lang="zh-TW" altLang="en-US" dirty="0" smtClean="0"/>
            </a:br>
            <a:r>
              <a:rPr lang="zh-TW" altLang="en-US" dirty="0" smtClean="0"/>
              <a:t> </a:t>
            </a:r>
            <a:br>
              <a:rPr lang="zh-TW" altLang="en-US" dirty="0" smtClean="0"/>
            </a:br>
            <a:endParaRPr lang="zh-TW" altLang="en-US" dirty="0" smtClean="0"/>
          </a:p>
        </p:txBody>
      </p:sp>
      <p:sp>
        <p:nvSpPr>
          <p:cNvPr id="22532" name="日期版面配置區 3"/>
          <p:cNvSpPr>
            <a:spLocks noGrp="1"/>
          </p:cNvSpPr>
          <p:nvPr>
            <p:ph type="dt" sz="quarter" idx="10"/>
          </p:nvPr>
        </p:nvSpPr>
        <p:spPr/>
        <p:txBody>
          <a:bodyPr/>
          <a:lstStyle/>
          <a:p>
            <a:r>
              <a:rPr lang="en-US" altLang="zh-TW" smtClean="0"/>
              <a:t>clin@ntu.edu.tw</a:t>
            </a:r>
            <a:endParaRPr lang="en-US" altLang="zh-TW"/>
          </a:p>
        </p:txBody>
      </p:sp>
      <p:sp>
        <p:nvSpPr>
          <p:cNvPr id="22533" name="投影片編號版面配置區 4"/>
          <p:cNvSpPr>
            <a:spLocks noGrp="1"/>
          </p:cNvSpPr>
          <p:nvPr>
            <p:ph type="sldNum" sz="quarter" idx="11"/>
          </p:nvPr>
        </p:nvSpPr>
        <p:spPr/>
        <p:txBody>
          <a:bodyPr/>
          <a:lstStyle/>
          <a:p>
            <a:fld id="{850B5E3A-BA41-4842-8C01-62B990FF0009}" type="slidenum">
              <a:rPr lang="zh-TW" altLang="en-US" smtClean="0"/>
              <a:pPr/>
              <a:t>53</a:t>
            </a:fld>
            <a:endParaRPr lang="en-US" altLang="zh-TW" smtClean="0"/>
          </a:p>
        </p:txBody>
      </p:sp>
      <p:pic>
        <p:nvPicPr>
          <p:cNvPr id="175108" name="Picture 4" descr="http://www.ttcf.com/attachments/2011/12/64183_201112161336421QrC2.jpg"/>
          <p:cNvPicPr>
            <a:picLocks noChangeAspect="1" noChangeArrowheads="1"/>
          </p:cNvPicPr>
          <p:nvPr/>
        </p:nvPicPr>
        <p:blipFill>
          <a:blip r:embed="rId2" cstate="email"/>
          <a:srcRect/>
          <a:stretch>
            <a:fillRect/>
          </a:stretch>
        </p:blipFill>
        <p:spPr bwMode="auto">
          <a:xfrm>
            <a:off x="5595943" y="4214818"/>
            <a:ext cx="4057650" cy="2643182"/>
          </a:xfrm>
          <a:prstGeom prst="rect">
            <a:avLst/>
          </a:prstGeom>
          <a:noFill/>
        </p:spPr>
      </p:pic>
      <p:pic>
        <p:nvPicPr>
          <p:cNvPr id="57346" name="Picture 2" descr="http://udn.com/NEWS/MEDIA/7670807-2995272.gif?sn=1359413174383"/>
          <p:cNvPicPr>
            <a:picLocks noChangeAspect="1" noChangeArrowheads="1"/>
          </p:cNvPicPr>
          <p:nvPr/>
        </p:nvPicPr>
        <p:blipFill>
          <a:blip r:embed="rId3" cstate="print"/>
          <a:srcRect/>
          <a:stretch>
            <a:fillRect/>
          </a:stretch>
        </p:blipFill>
        <p:spPr bwMode="auto">
          <a:xfrm>
            <a:off x="380968" y="4631706"/>
            <a:ext cx="4572032" cy="2226294"/>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標題 1"/>
          <p:cNvSpPr>
            <a:spLocks noGrp="1"/>
          </p:cNvSpPr>
          <p:nvPr>
            <p:ph type="title"/>
          </p:nvPr>
        </p:nvSpPr>
        <p:spPr/>
        <p:txBody>
          <a:bodyPr/>
          <a:lstStyle/>
          <a:p>
            <a:pPr>
              <a:defRPr/>
            </a:pPr>
            <a:endParaRPr lang="zh-TW" altLang="en-US" dirty="0" smtClean="0">
              <a:latin typeface="+mn-lt"/>
              <a:ea typeface="+mn-ea"/>
            </a:endParaRPr>
          </a:p>
        </p:txBody>
      </p:sp>
      <p:sp>
        <p:nvSpPr>
          <p:cNvPr id="23555" name="內容版面配置區 2"/>
          <p:cNvSpPr>
            <a:spLocks noGrp="1"/>
          </p:cNvSpPr>
          <p:nvPr>
            <p:ph idx="1"/>
          </p:nvPr>
        </p:nvSpPr>
        <p:spPr>
          <a:xfrm>
            <a:off x="0" y="1428750"/>
            <a:ext cx="9906000" cy="4743450"/>
          </a:xfrm>
        </p:spPr>
        <p:txBody>
          <a:bodyPr/>
          <a:lstStyle/>
          <a:p>
            <a:pPr latinLnBrk="1"/>
            <a:r>
              <a:rPr lang="zh-TW" altLang="en-US" smtClean="0"/>
              <a:t>現在中國</a:t>
            </a:r>
            <a:r>
              <a:rPr lang="en-US" altLang="zh-TW" smtClean="0"/>
              <a:t>M2</a:t>
            </a:r>
            <a:r>
              <a:rPr lang="zh-TW" altLang="en-US" smtClean="0"/>
              <a:t>超大規模，也是中國經濟在全球份額上升的結果。但是貨幣份額的升幅超過經濟增長，成為目前資產泡沫（尤其是房地產）的主要推力，也是目前通膨的主要原因。此舉</a:t>
            </a:r>
            <a:r>
              <a:rPr lang="zh-TW" altLang="en-US" smtClean="0">
                <a:solidFill>
                  <a:srgbClr val="FF0000"/>
                </a:solidFill>
              </a:rPr>
              <a:t>拉大了貧富差距</a:t>
            </a:r>
            <a:r>
              <a:rPr lang="zh-TW" altLang="en-US" smtClean="0"/>
              <a:t>，從而使得最終消費對</a:t>
            </a:r>
            <a:r>
              <a:rPr lang="en-US" altLang="zh-TW" smtClean="0"/>
              <a:t>GDP</a:t>
            </a:r>
            <a:r>
              <a:rPr lang="zh-TW" altLang="en-US" smtClean="0"/>
              <a:t>的貢獻下降，中國經濟的結構性問題也因此日趨嚴峻。</a:t>
            </a:r>
          </a:p>
          <a:p>
            <a:endParaRPr lang="zh-TW" altLang="en-US" smtClean="0"/>
          </a:p>
          <a:p>
            <a:endParaRPr lang="zh-TW" altLang="en-US" smtClean="0"/>
          </a:p>
        </p:txBody>
      </p:sp>
      <p:sp>
        <p:nvSpPr>
          <p:cNvPr id="23556" name="日期版面配置區 3"/>
          <p:cNvSpPr>
            <a:spLocks noGrp="1"/>
          </p:cNvSpPr>
          <p:nvPr>
            <p:ph type="dt" sz="quarter" idx="4294967295"/>
          </p:nvPr>
        </p:nvSpPr>
        <p:spPr bwMode="auto">
          <a:xfrm>
            <a:off x="3657600" y="6381750"/>
            <a:ext cx="3136900" cy="476250"/>
          </a:xfrm>
          <a:prstGeom prst="rect">
            <a:avLst/>
          </a:prstGeom>
          <a:noFill/>
          <a:ln>
            <a:miter lim="800000"/>
            <a:headEnd/>
            <a:tailEnd/>
          </a:ln>
        </p:spPr>
        <p:txBody>
          <a:bodyPr/>
          <a:lstStyle/>
          <a:p>
            <a:pPr algn="ctr"/>
            <a:r>
              <a:rPr kumimoji="0" lang="en-US" altLang="zh-TW" sz="1400" b="0">
                <a:solidFill>
                  <a:srgbClr val="FFFFFF"/>
                </a:solidFill>
              </a:rPr>
              <a:t>clin@ntu.edu.tw</a:t>
            </a:r>
          </a:p>
        </p:txBody>
      </p:sp>
      <p:sp>
        <p:nvSpPr>
          <p:cNvPr id="23557" name="投影片編號版面配置區 4"/>
          <p:cNvSpPr>
            <a:spLocks noGrp="1"/>
          </p:cNvSpPr>
          <p:nvPr>
            <p:ph type="sldNum" sz="quarter" idx="11"/>
          </p:nvPr>
        </p:nvSpPr>
        <p:spPr>
          <a:xfrm>
            <a:off x="3384550" y="6400800"/>
            <a:ext cx="3136900" cy="457200"/>
          </a:xfrm>
          <a:noFill/>
        </p:spPr>
        <p:txBody>
          <a:bodyPr/>
          <a:lstStyle/>
          <a:p>
            <a:pPr algn="ctr"/>
            <a:fld id="{807E7C99-8EF8-4D5B-86C0-45543353DD54}" type="slidenum">
              <a:rPr lang="zh-TW" altLang="en-US" smtClean="0"/>
              <a:pPr algn="ctr"/>
              <a:t>54</a:t>
            </a:fld>
            <a:endParaRPr lang="en-US" altLang="zh-TW" smtClean="0"/>
          </a:p>
        </p:txBody>
      </p:sp>
      <p:pic>
        <p:nvPicPr>
          <p:cNvPr id="23558" name="Picture 7" descr="http://blog.udn.com/community/img/PSN_ARTICLE/barry1964/f_3626935_1.jpg"/>
          <p:cNvPicPr>
            <a:picLocks noChangeAspect="1" noChangeArrowheads="1"/>
          </p:cNvPicPr>
          <p:nvPr/>
        </p:nvPicPr>
        <p:blipFill>
          <a:blip r:embed="rId2" cstate="email"/>
          <a:srcRect/>
          <a:stretch>
            <a:fillRect/>
          </a:stretch>
        </p:blipFill>
        <p:spPr bwMode="auto">
          <a:xfrm>
            <a:off x="541338" y="4672013"/>
            <a:ext cx="3095625" cy="2185987"/>
          </a:xfrm>
          <a:prstGeom prst="rect">
            <a:avLst/>
          </a:prstGeom>
          <a:noFill/>
          <a:ln w="9525">
            <a:noFill/>
            <a:miter lim="800000"/>
            <a:headEnd/>
            <a:tailEnd/>
          </a:ln>
        </p:spPr>
      </p:pic>
      <p:pic>
        <p:nvPicPr>
          <p:cNvPr id="23559" name="Picture 9" descr="亞洲地區所得分配差距平等"/>
          <p:cNvPicPr>
            <a:picLocks noChangeAspect="1" noChangeArrowheads="1"/>
          </p:cNvPicPr>
          <p:nvPr/>
        </p:nvPicPr>
        <p:blipFill>
          <a:blip r:embed="rId3" cstate="email"/>
          <a:srcRect/>
          <a:stretch>
            <a:fillRect/>
          </a:stretch>
        </p:blipFill>
        <p:spPr bwMode="auto">
          <a:xfrm>
            <a:off x="5030788" y="4103688"/>
            <a:ext cx="4875212" cy="2754312"/>
          </a:xfrm>
          <a:prstGeom prst="rect">
            <a:avLst/>
          </a:prstGeom>
          <a:noFill/>
          <a:ln w="9525">
            <a:noFill/>
            <a:miter lim="800000"/>
            <a:headEnd/>
            <a:tailEnd/>
          </a:ln>
        </p:spPr>
      </p:pic>
      <p:sp>
        <p:nvSpPr>
          <p:cNvPr id="23560" name="標題 1"/>
          <p:cNvSpPr txBox="1">
            <a:spLocks/>
          </p:cNvSpPr>
          <p:nvPr/>
        </p:nvSpPr>
        <p:spPr bwMode="auto">
          <a:xfrm>
            <a:off x="8977313" y="4143375"/>
            <a:ext cx="928687" cy="419100"/>
          </a:xfrm>
          <a:prstGeom prst="rect">
            <a:avLst/>
          </a:prstGeom>
          <a:noFill/>
          <a:ln w="9525">
            <a:noFill/>
            <a:miter lim="800000"/>
            <a:headEnd/>
            <a:tailEnd/>
          </a:ln>
        </p:spPr>
        <p:txBody>
          <a:bodyPr lIns="0" rIns="0" bIns="0" anchor="b"/>
          <a:lstStyle/>
          <a:p>
            <a:pPr algn="ctr"/>
            <a:r>
              <a:rPr lang="en-US" altLang="zh-TW" sz="1600">
                <a:solidFill>
                  <a:schemeClr val="tx2"/>
                </a:solidFill>
                <a:ea typeface="標楷體" pitchFamily="65" charset="-120"/>
              </a:rPr>
              <a:t>2010/4</a:t>
            </a:r>
            <a:r>
              <a:rPr lang="en-US" altLang="zh-TW" sz="5000">
                <a:solidFill>
                  <a:schemeClr val="tx2"/>
                </a:solidFill>
                <a:ea typeface="標楷體" pitchFamily="65" charset="-120"/>
              </a:rPr>
              <a:t> </a:t>
            </a:r>
            <a:endParaRPr lang="zh-TW" altLang="en-US" sz="5000">
              <a:solidFill>
                <a:schemeClr val="tx2"/>
              </a:solidFill>
              <a:ea typeface="標楷體" pitchFamily="65" charset="-120"/>
            </a:endParaRPr>
          </a:p>
        </p:txBody>
      </p:sp>
      <p:sp>
        <p:nvSpPr>
          <p:cNvPr id="9" name="矩形 8"/>
          <p:cNvSpPr/>
          <p:nvPr/>
        </p:nvSpPr>
        <p:spPr bwMode="auto">
          <a:xfrm>
            <a:off x="7453313" y="5786438"/>
            <a:ext cx="2452687" cy="214312"/>
          </a:xfrm>
          <a:prstGeom prst="rect">
            <a:avLst/>
          </a:prstGeom>
          <a:noFill/>
          <a:ln>
            <a:headEnd type="none" w="med" len="med"/>
            <a:tailEnd type="triangle" w="med" len="med"/>
          </a:ln>
        </p:spPr>
        <p:style>
          <a:lnRef idx="2">
            <a:schemeClr val="accent2"/>
          </a:lnRef>
          <a:fillRef idx="1001">
            <a:schemeClr val="lt1"/>
          </a:fillRef>
          <a:effectRef idx="0">
            <a:schemeClr val="accent2"/>
          </a:effectRef>
          <a:fontRef idx="minor">
            <a:schemeClr val="dk1"/>
          </a:fontRef>
        </p:style>
        <p:txBody>
          <a:bodyPr/>
          <a:lstStyle/>
          <a:p>
            <a:pPr algn="ctr">
              <a:defRPr/>
            </a:pPr>
            <a:endParaRPr lang="zh-TW" altLang="en-US">
              <a:solidFill>
                <a:schemeClr val="tx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i.wsj.net/public/resources/images/AI-BL709_CMOODY_NS_20110705150102.jpg"/>
          <p:cNvPicPr>
            <a:picLocks noChangeAspect="1" noChangeArrowheads="1"/>
          </p:cNvPicPr>
          <p:nvPr/>
        </p:nvPicPr>
        <p:blipFill>
          <a:blip r:embed="rId2" cstate="print"/>
          <a:srcRect/>
          <a:stretch>
            <a:fillRect/>
          </a:stretch>
        </p:blipFill>
        <p:spPr bwMode="auto">
          <a:xfrm>
            <a:off x="452406" y="642918"/>
            <a:ext cx="4019550" cy="1685926"/>
          </a:xfrm>
          <a:prstGeom prst="rect">
            <a:avLst/>
          </a:prstGeom>
          <a:noFill/>
        </p:spPr>
      </p:pic>
      <p:sp>
        <p:nvSpPr>
          <p:cNvPr id="31746" name="標題 1"/>
          <p:cNvSpPr>
            <a:spLocks noGrp="1"/>
          </p:cNvSpPr>
          <p:nvPr>
            <p:ph type="title"/>
          </p:nvPr>
        </p:nvSpPr>
        <p:spPr/>
        <p:txBody>
          <a:bodyPr/>
          <a:lstStyle/>
          <a:p>
            <a:pPr>
              <a:defRPr/>
            </a:pPr>
            <a:r>
              <a:rPr lang="zh-TW" altLang="en-US" dirty="0" smtClean="0">
                <a:solidFill>
                  <a:srgbClr val="C00000"/>
                </a:solidFill>
                <a:latin typeface="+mn-lt"/>
                <a:ea typeface="+mn-ea"/>
              </a:rPr>
              <a:t>大陸房價、物價問題</a:t>
            </a:r>
          </a:p>
        </p:txBody>
      </p:sp>
      <p:sp>
        <p:nvSpPr>
          <p:cNvPr id="24579" name="內容版面配置區 2"/>
          <p:cNvSpPr>
            <a:spLocks noGrp="1"/>
          </p:cNvSpPr>
          <p:nvPr>
            <p:ph idx="1"/>
          </p:nvPr>
        </p:nvSpPr>
        <p:spPr>
          <a:xfrm>
            <a:off x="5184775" y="1428750"/>
            <a:ext cx="4225925" cy="4895850"/>
          </a:xfrm>
        </p:spPr>
        <p:txBody>
          <a:bodyPr/>
          <a:lstStyle/>
          <a:p>
            <a:r>
              <a:rPr lang="zh-TW" altLang="en-US" sz="2400" dirty="0" smtClean="0"/>
              <a:t>過多的錢，追逐少數的商品</a:t>
            </a:r>
            <a:endParaRPr lang="en-US" altLang="zh-TW" sz="2400" dirty="0" smtClean="0"/>
          </a:p>
          <a:p>
            <a:r>
              <a:rPr lang="zh-TW" altLang="en-US" sz="2400" dirty="0" smtClean="0">
                <a:solidFill>
                  <a:srgbClr val="D60093"/>
                </a:solidFill>
              </a:rPr>
              <a:t>房價問題嚴重，</a:t>
            </a:r>
            <a:r>
              <a:rPr lang="zh-TW" altLang="en-US" sz="2400" dirty="0" smtClean="0"/>
              <a:t>資產泡沫</a:t>
            </a:r>
            <a:endParaRPr lang="en-US" altLang="zh-TW" sz="2400" dirty="0" smtClean="0"/>
          </a:p>
          <a:p>
            <a:r>
              <a:rPr lang="zh-TW" altLang="en-US" sz="2400" dirty="0" smtClean="0"/>
              <a:t>通膨 </a:t>
            </a:r>
            <a:r>
              <a:rPr lang="en-US" altLang="zh-TW" sz="2400" dirty="0" smtClean="0"/>
              <a:t>China Pig Index (CPI)</a:t>
            </a:r>
          </a:p>
          <a:p>
            <a:r>
              <a:rPr lang="zh-TW" altLang="en-US" sz="2400" dirty="0" smtClean="0">
                <a:solidFill>
                  <a:srgbClr val="D60093"/>
                </a:solidFill>
              </a:rPr>
              <a:t>限購令違背經濟自由意志。</a:t>
            </a:r>
            <a:endParaRPr lang="en-US" altLang="zh-TW" sz="2400" dirty="0" smtClean="0">
              <a:solidFill>
                <a:srgbClr val="D60093"/>
              </a:solidFill>
            </a:endParaRPr>
          </a:p>
          <a:p>
            <a:r>
              <a:rPr lang="zh-TW" altLang="en-US" sz="2400" dirty="0" smtClean="0"/>
              <a:t>地方政府性債務總額約為</a:t>
            </a:r>
            <a:r>
              <a:rPr lang="en-US" altLang="zh-TW" sz="2400" dirty="0" smtClean="0"/>
              <a:t>10.7</a:t>
            </a:r>
            <a:r>
              <a:rPr lang="zh-TW" altLang="en-US" sz="2400" dirty="0" smtClean="0"/>
              <a:t>萬億元</a:t>
            </a:r>
            <a:r>
              <a:rPr lang="en-US" altLang="zh-TW" sz="2400" dirty="0" smtClean="0"/>
              <a:t>(1.65</a:t>
            </a:r>
            <a:r>
              <a:rPr lang="zh-TW" altLang="en-US" sz="2400" dirty="0" smtClean="0"/>
              <a:t>萬億美元） 。這相當於</a:t>
            </a:r>
            <a:r>
              <a:rPr lang="en-US" altLang="zh-TW" sz="2400" dirty="0" smtClean="0"/>
              <a:t>2010 GDP</a:t>
            </a:r>
            <a:r>
              <a:rPr lang="zh-TW" altLang="en-US" sz="2400" dirty="0" smtClean="0"/>
              <a:t>的</a:t>
            </a:r>
            <a:r>
              <a:rPr lang="en-US" altLang="zh-TW" sz="2400" dirty="0" smtClean="0"/>
              <a:t>27%</a:t>
            </a:r>
          </a:p>
          <a:p>
            <a:endParaRPr lang="en-US" altLang="zh-TW" sz="2400" dirty="0" smtClean="0">
              <a:solidFill>
                <a:srgbClr val="D60093"/>
              </a:solidFill>
            </a:endParaRPr>
          </a:p>
        </p:txBody>
      </p:sp>
      <p:sp>
        <p:nvSpPr>
          <p:cNvPr id="24580" name="日期版面配置區 3"/>
          <p:cNvSpPr>
            <a:spLocks noGrp="1"/>
          </p:cNvSpPr>
          <p:nvPr>
            <p:ph type="dt" sz="quarter" idx="4294967295"/>
          </p:nvPr>
        </p:nvSpPr>
        <p:spPr bwMode="auto">
          <a:xfrm>
            <a:off x="3657600" y="6381750"/>
            <a:ext cx="3136900" cy="476250"/>
          </a:xfrm>
          <a:prstGeom prst="rect">
            <a:avLst/>
          </a:prstGeom>
          <a:noFill/>
          <a:ln>
            <a:miter lim="800000"/>
            <a:headEnd/>
            <a:tailEnd/>
          </a:ln>
        </p:spPr>
        <p:txBody>
          <a:bodyPr/>
          <a:lstStyle/>
          <a:p>
            <a:pPr algn="ctr"/>
            <a:r>
              <a:rPr kumimoji="0" lang="en-US" altLang="zh-TW" sz="1400" b="0">
                <a:solidFill>
                  <a:srgbClr val="FFFFFF"/>
                </a:solidFill>
              </a:rPr>
              <a:t>clin@ntu.edu.tw</a:t>
            </a:r>
          </a:p>
        </p:txBody>
      </p:sp>
      <p:sp>
        <p:nvSpPr>
          <p:cNvPr id="24581" name="投影片編號版面配置區 4"/>
          <p:cNvSpPr>
            <a:spLocks noGrp="1"/>
          </p:cNvSpPr>
          <p:nvPr>
            <p:ph type="sldNum" sz="quarter" idx="11"/>
          </p:nvPr>
        </p:nvSpPr>
        <p:spPr>
          <a:xfrm>
            <a:off x="3384550" y="6400800"/>
            <a:ext cx="3136900" cy="457200"/>
          </a:xfrm>
          <a:noFill/>
        </p:spPr>
        <p:txBody>
          <a:bodyPr/>
          <a:lstStyle/>
          <a:p>
            <a:pPr algn="ctr"/>
            <a:fld id="{98209A48-43DF-4AA1-86DE-4D87DF252621}" type="slidenum">
              <a:rPr lang="zh-TW" altLang="en-US" smtClean="0"/>
              <a:pPr algn="ctr"/>
              <a:t>55</a:t>
            </a:fld>
            <a:endParaRPr lang="en-US" altLang="zh-TW" smtClean="0"/>
          </a:p>
        </p:txBody>
      </p:sp>
      <p:sp>
        <p:nvSpPr>
          <p:cNvPr id="24582" name="AutoShape 2" descr="data:image/jpg;base64,/9j/4AAQSkZJRgABAQAAAQABAAD/2wBDAAkGBwgHBgkIBwgKCgkLDRYPDQwMDRsUFRAWIB0iIiAdHx8kKDQsJCYxJx8fLT0tMTU3Ojo6Iys/RD84QzQ5Ojf/2wBDAQoKCg0MDRoPDxo3JR8lNzc3Nzc3Nzc3Nzc3Nzc3Nzc3Nzc3Nzc3Nzc3Nzc3Nzc3Nzc3Nzc3Nzc3Nzc3Nzc3Nzf/wAARCACzAGwDASIAAhEBAxEB/8QAHAAAAQUBAQEAAAAAAAAAAAAABgADBAUHAQII/8QAQBAAAgEDAwIDBQYDBgQHAAAAAQIDAAQRBRIhMUEGE1EUImFxgQcykaGx8EJSwRUjYoLR4SQzosIWFyVDRYOy/8QAGgEAAgMBAQAAAAAAAAAAAAAAAgMBBAUABv/EAC0RAAICAQMCBAYCAwEAAAAAAAECAAMRBBIhEzEFQVFhFCIycYGRscEW0fCh/9oADAMBAAIRAxEAPwDca4Tgc0qjXdzFAN0siqAM4J61DHAzJAJOBGb69ECHLbT6d6ornWljWR2c7UVmJHPABJ/SoOo3bXUzFWBH6VXTR+ZDLGTjfGy5xnGVIz+deY1et1DWj5SFz6TYo0iqvzS8s/EcuW860urcLCZh5qqQyj0wevwqfD4ot5DAGt5B5zogIlibliAOA5Pf0oQtLM2TXXmxWtuTaNDsjldg0hHDNkcY59TzTdzqdvbrbhbkkQOj5cIMlGzwBGD2H8Xfn47VCWqM84hNpa7G+QQ2HiezcTmGG4lWBXZ2RAfdVgpPX13YHXCn4Zbv/FdjZXLwSbtyR7y2UwRgEYy2cnI4x39OaBJtT0+4MpL20kjpMAXDZBdywP3e2fzNWsl5Fq08jNcDBsnt4VZiFViAASAOnGTknt6VYPW9Is6BVI3A4hLN4qtYoopBHM6yI75XZhQrBTk7sd6maTrcOpNMqwyxmLaTvA5DZwRgn0NBOrxSQQI15IrCeOWNnJJwWYMcEDHrgfrg13RtRkW6b2ZvMd9oIjViAF3dcgY+9+VJ65VsNKNx0yIQD83pnnv6TSwQRkHIrtUtlqixqBcHYCOnXH4VYQX9tOQI5lJPY8GrKuCIjY+M4MlUq5mu0cGVusaitjBwR5hHGe1Z1qOq3moXns9qj3E7nCqoyT/pVz4xum98k8EcfKqjXIpNA8PWUMOUutRBkuZRw20YIQHsOeaoXuWJ9BN7Q0rWq4GWbtJmj6DcPdj2/V7WBiCPIhuAZAccd8cHtzTS6nLpWptp2uQqWVgVlXgMOzA9vn07GgnA9BVjbm91u5stPkneTDeXGX5KA9efQYqstwxhRzNN9G2S1jArj0xj3ELb/RpJ2VrW6As5MuZW5Yeox3NV7W+h2X/spcSd5J2DnPy6D8KuPE9zHptslnDwqJj4n/evX2e3H9qJdpewwSrbiMRboEBAOe4HPQdavG5mbpg4meHevT9U/T+oOS3ekSja9laEfCMD8xXmPT4mBm0qRlK8mJmyD8j1H1qdruv3Ol+JrqBYbWWzikA8h7dMFcAkA4znrRBrmkWcWnjXNLiEOyMSyRoMLJGRk8diAc/ShrssBOGzjvGteawm4YDduciQdHgbWLOa1uFYRjG8ngqwPH1/3rmo31rpcfs1kqxxr12/xfM96urx10rw+HiULJMASR1yR+/wrL9SuWnnIzwDQaqwAg45idFo69Re1u32hPo8y65ceyx6g8N4xbYjQbkKj/EDnPWp9xouuWRBPs8yk8FJgpP0bFV32YW3m63PcEZEMBAPxYgfoDUr7U7vddWVmP4EMrD4k4H6GhXHR6jd4yzf8b8PWePcduPxLfw34jMgCXBzGDtLE8p/tRgCCMisU8N3Ji1ARNykoKkfHqP0rVdKvFitBDcSe9GdoPquAQfwIp2mt3LzKXiejFL5WDfji1b2SORRkEEfX9ip/ivTP/EPhuCezG6aNFmiA/iBHK/h+Yq71Wyju7aS3l6Pyp9DQzouqSaBIdO1NWFqCTHKBny89j/h/T5dJdVDEN2MGq13rVq/qQ5/EzQgg4YYI4INE/2cxrJ4mjLD7kTsPyH9TRdq2heG9aY3huoopGGWmgmUbviQeM/nVfpY8P6HfRrpzS3c8jbGumcbYx6Dsfp+NVU0xSwEkYmnb4kt+nZFU7iPT+5R+OZC1/Nk/wAWKt/so/8Ak/8A6/8AuqN45sS1w0ijIfBqV9lAI/tPPGPLH/6okB+JgXsD4ace38yt8ReHtU1PxZeCC0kWKSQYnZcIBtHOaIfFms2Wl6EdJhmWW4aJYNinJVcYJOOnHagzxpLInifUVWRwvmDjcQPuinPDmk5lS6uV4HMcZHJPqagWYdlQcnzhnT76q7Lm+VQMAf7hf4zcnToAvC4/pWYP99vma1TVbeW805EkXY4/n4rP9S0S8t3aVYvMizktEd2PmOv5VOqpsY7gJHher06L0mcA/eG/2XWvl6Vc3RGDNNtHyUf6k0IeOLr2vxPeEH3Y2EQ/yjB/PNaX4YtxpnhqzSQbSkPmyZ9T7x/Wsnhs7rV7yWdVwsrl2lbgDJyam9SKlrEDQOtmrtvPYf8Af1G9Hill1GHyVyUbe3wUdTWhamrGWHYCf7lA2PUCq6wsrfTLTyYuXlIDuerevy4/WjLTLRWtRJOmWkO4A9h2o9PVtXEX4hqgzB8cDgSyZQ64YZFVepaSt3HhlD46ZHI+tW1cNXSARgzBSxkOVmZ3ulRmRvZ/ZeD952OfwxVW/kwY3SmbkcICqj6nn8APnRLfK1vfzxbMhX4PqTkjA+QND2oW7GaRoYS8TIXIBBxg4YdevPTrTatJSDkybfFdUV2jEt4dSXUrMW9wo9pT7nIAkHwzxn4HrTej64NBEkMGmqJ3C+c0s7AsR3xjjqeKpZLa5tmMV1CysjKpJZSMtuK5weuEb8K9zXksMapdbWURq6rLhiFZQwwevQjjNdbowzbqzgztP4jtTp3qSJM1Ce11O+N81ikNwzBncTM4bC4+6Rj0/Cr9bm30KyR5TGdQmUtFG+cgAE/0NUNnFP7SA9pEBHOqSBWDFfeUdMnghgQfQ5qLf3D3d7dOVkDS3DxCTcMYX3UTHXbx16ZPwpCVCuxd5HJlrUan4jTsKQcKO2cH2AzG7rVL3UJme4uGVQCxI6KAM9PpSgmuoXRo7jduwUBz7/AP06jqRycU1p0IlfawJV2A4H8I94/mFH1p+33G3t413eZLDHGmAeWwpHb45/yn0rT1eqNVhrQDAA/79Geb8N8LTU6dbrWbcxPY+WOP/QT+IRQ+IL1tNVWSCaJlKyRyk5KkeoORwR27ioNscO3lRtHGSPLi8wyFeP5iBnmlpawPqcaFWaNyFQbPcOSG2k56+Xg9PrWh29ha2/8AyII0PqF5rNtC2tuQ8fxN/SWtpUNVi8jz9ff95g9o+iSzSrdXy7UH3Yz3oowB0FdxXa5VCjiBba1rZaKuV2lRRUHPFOmNMEvYYfOaPBkj2htwGcEA9SMsP82ecYoVjZ4HTEvkykMCyboym5ChYZA242oxx0yfStMIB61X3mlQXB3AbGz1HSmI+ODFOmeRM11dZ0jtXaWSWGIeXgzK4BMj4JAYjJDLz8+a9ait8YI7drhzbmCGERreKUB8tAcoH6Bs5OO1Hf8AYbBs7YXx3bj+lNR2jWTC3YRomQVMY52nOBk+hwv1FN6wGIrokwdsYZ54vLtoGjLKy+7GyxorSF8gNwpOQcDPIA7ComrafNDqbxxxZSSdZg+8AIpYMeO+SOCPUitDa3ighjSJQF8xc/HnvUK40+G/sbRZeHC7RIOowDn9KQxVzzwJYRnqBKgE+/8AMzxtMkkaOL2OfaszrvjcjI90bunIIA/CvenaXfstui21wiCFRk5G4sNxB9MZOB0yKLYNNuTJKtuqyrG+wuDtye9WdtY3e7MmyMfPJpvyhi/ckEEyvvsZBSQQgIIHkMZ4H3JzKfQtJvF1CP22KONIZWuAVcNuLIq9OwGGHx69ByYjoKbhiWIEDJJOSx6k07VfAHaXGdnxuipUqVTBipV4eVIwC7qoPHvHFe67M6KlSpV06KoWqWxuLY7OJEBKnp9P33APaptVHimOSfRLi3huBA8u1N+M8ZG7A9dua6dPdvfw3llAySL5hMZZM8g7hmmJ71IEMULobgNIkaZ53M+F/XNZ7LM8viO10vw5FI11EMzSqSUj6EF26cfnTWjyJqKXum3wms9YhJ/5uQynsR6jPXH07Gi284g7xjM1uytltLaOFDkKOT/Me5/Gn6YsWZrSEyOHfy13MvQnHP508TQwp2lXM812unRUqVKunQG8UJKuquJGZ1cBoweQB6D6g0T6Fcy3FhGLhGWVBtbd/EOxqN4ngcWftcPEsXBOOdpPOKofDt9Jb6ooYs6znY/c57H9/Gs8N0b8HzlrHUq+0OaVRob2CeB54H82NWZSYxnJUlWA9SCCPpVTaeL9HutSbTfNmgvl6W9zA8TNxnjcBnjmtCVZeTSrFGzyHCqMk0Ot5ut3xQFkt48b2HYfyj/EfyH0pjXdXWS4gtkfak0yRK2OAWONx+Hz69BXvTdVntrNUGkyw+VcNHLEZA8uwY/vcYGckknGfr0ovpEX9Z9oSxRJFGqRqFRRgKOgFRtWS1NhO16+y3jjLvJnHlhRnd9MZodtfF6xbXvZbW4tpZH8q4sdzDapwQw5G5cgHDHsR8PP2k6gf/L3VprMmbzrbajxDcCrEAnj0BNBvGcZ5jjW20EjgxeF/EVlctJHaX0F3ArAGSFsgZ6HHb4jtRTcxwXVrIk4V4XUhsngj5184+CINW0i89r8h2t5oQ+5RuyOvOOcEE0ezaX/AGtf2Gs6NdXFvMZ4vakjnZFeMMN25ehYDj4j4jlz1sBkiVktTdtBzPVz4un0nXFt9GSSa0ldY4YJZjIHYnHulj7uT2z3o91HxDBp0USzxn2p1BaBDu2E9QT8PzoH19dK0zVo9SghzeqcxRJ0Lnodvr6fHFXnhjQJrdjrGvNm9b3kiJyIAfh3f9KqUqwBJlpyPKFkN0XiSSWMxhscNwwz2I9fhUkHPSqKeUykSPkKM7Fz0qZa3m2BRIOflToEnTRpNE0cgDI4KsPUGg+G/wBK0/UkjjUrIZWRpGJ2oOfX1OBmqz7RvEF/aalHYW00lvEIg7GM4Lk57+gx+tBLardMctdSMT1JalsuWBwJnW+KpTYa9pOJsxtCryTafIIZJG3yRsCY5D3PHIPxH1Boe8Rz2aNFqd9aILyyjcB1beVHUgEAZ4GckZGT60H+HvEUEd7NHqmptGYohJEJZiqn5DIzj0+XxrkmtT6neSzWl3JbxrExh2Egt0/XqfgKauQMmc+txUrle/lJFx4ungtC9mqW8jRRXAkndUzLlg8ThmGVC4xjpnvQ7qnjCMTyLFqReOK/F3aLblmaMd48+6u0nP8ANnOeT1t1t4HfEd0wDEgny1bcc4z0/frTISNPekuNqgBhIEXDcj7vfjPp2oCXMAeJqMDYf2I3YmNLTzFj8uW4fzGj8zOwZJxxgA5OcAAcdOasLbX7rRo2aJo5bRz/AHkLttH0HZviOD6UzwY4/wD1Bi7Ee6CM857fQcZpuUT4mYzzOIwNpCA5znPf4dfyqj8LZ1Opnma3+S0CoVdA4+4luz2tzbJcaYIESReYpyUI9AO1eYJX0i63yuRJKwX2aNt5xnGcjvnpj1qA/mRNEsWoyYYFiFYe6QR8h8fkKj2txcSqsr38kUm8KHY9MgnOeo/3rVbUOUCY7e886uqRbmfaefLiH+h6Xph1eTVZMtc7RsWT7sWOpA7H4dquJ5fPOWBWIZ2qe5rNdL8QnTr6SLUrrMTSY86Q5wx4yT6HvUPVNe3ancQ6ZqM0kMWBlJiygkZxnPOOfwpbZ7iXxrwKerialHG08nTA+PQVbRQIsaqM4A9ayKHWmL2jLdXhEYzMkZYk8DrjHGd3fp0PYWml+ONQt4Hie3e9CyMEldfeC9gf33oRnzkL4nWfqBEu/tV0lbzw1LewxD221KmOQddpYBh8uc/SsWNvqoUHB2nofWvo3xHb+1aDfwd2t3x88ZH6Vk8msW7wIhso34XKMBjg5xn07fvkWJBGBA1q1hyWYLx5juYCzWF9OVM0SSY6blBxTgttTAxgYHbiisX8YeRhZQDeysF7LjHAHxx+dNS3MckrsLeNVbGF/l6fD5/jRTGbUnGOD+IM+z6oe36UvZtU54/Sr3NPQpG8chYnzABsUfxetdzAGpY8BRBz2fVPT9KXs2p+n6Vfy7RI4jJKBjtJ7jPFO29rJcKGQptLhOT3IJ/DiukjUOTgKIN+z6p6fpXr2PVwAdjYK7gcdR6/KiWGxllK7SgDOU+93AzVppWm3N7YSOZWiXYUhXywQ4PxPbp+tQx28kx1HVvbaiZMAntdRdSjqrA8FTjFSY9F1O2t2aERIixrJtQYznt8/WjqLQr8xmNktw6oY1Uufe3fIfH99Ks9P8NDT9kl7F5s27crBvdQemB37/hiltaqjOZfo0ersYIUwJVeGYL7QfDlxf6hZidy3mFE4kUEbV5zwMn5j4440rQdNgtNMhCWkMTyqJZlVePMYAt/p9KC/Eu+WOyskYg3N0qEZ4I6Y/6hWkqoUADoOldQ25dx85rbQlpoHZAP2e8Uih0KsMhhgisAuozb3M0LdY3ZD9Dj+lfQJrD/ABlAbXxPqUeODMXH+YBv606ZXjCZRW95U7qW6vO1sZ2tjGenb1qR7K8a+ZLt8sbCeT0b94NdMEITFDGJI5H8xFKkYUkZbJxwPhRP4U0h1uZr15AI4gyxsB9/HU/Lj98VVaXY208yzx5MMLsZPMHutz7q/E9Px+VFqXSpAUTCrg4VeAPhSbG4ws2/DdKqEXWeXb/codV0mSKSSezhFws595ce8jZzx8Din7DQGkWW81GBQJR7kYfBXPfjrzj4f0lQ3R81MNg59al3N4BblQeARxSFsfZNJtJpBfvx38vKRLHw7YLNgI0xKjmQ/dOfQdaJL2SKK1SKMBUDcAdOlUFnd7ZSc9BXu9vMqgz3NLO5ky0u1PRQ+2tQBLnTpI/MdyqlgAAT1rup3KlowOcA/v8AKqWyuwqsc9TTd5eZmPOeBQFD08Rw1YNuZ5ndLjxRpETnakKyTuV6gAE5/wCij7SIxFp0KieWYEbg82dxB9c81nuh/wDEeJbuQ4It7IIMtt5Yr3/zNWmQDZCicnCgc89q0al21gTOqbqWWWep/jiO1ln2h2KHxKZDHK5lhjf+7Rm4BKnOPkK1Os/+1C8uNMm0+7gfbFLvhm4yCOCP+7uKM58pGsRXq+btBMacYbQtdXcVsoLRiJ03SBGzg8Hqfy61zOjeTGqxzysow7NIRv8AQnn50xqVhA8+bOaYIx5WYKxDemQ3P1APTNMjTZY2AM3JK9UH8XTvQ4yeTMVmdRiusfnmWF3qsMgSOGNYYkXGxOBn1ro1Jdg97tQ1ey+RdSwl9xjbaTjGSK8C9G3r2oQi5MVZqtQ2Mwhjv1Dqd3Q07LqSlCN1Cwu8N1r095kda4IoEhtTeWBhJBqChid1dm1FWYe9QzHeAZ5qRaP7bceSGIJUkYA7fMgfnUdNduJI1F5fOIQQ6iqp97vTcl+Hc4bk8CoUdkWlWFZGLt0wi4PDH+f/AAGuLZmImd2cpEomZdijKgk4+9/hNSUXGIaW6kMSRDTwLB7TcarPmUB7uOJWjGfdUknJ7D7taRWffZsgOl2TyQq7zSzT7/MAKj7oO3qclTzWhU3sMTc0a7ahmKqnxRp1pqWh3cF9CssYjLgEkFWUEggjkH5UqVRLD8gz5ouby689/wDiZzhiATISe/fPxNNe13JXBnlIxjG89OR/r+NKlQTII5M8NPK5LPIzMeSSck0hI+PvGlSqIJAi81/5jXPMfH3jSpV0jAnfNfH3jXUuZ42JjldCRglTjilSrpIAnr2u537/AD5d27O7ec569fxqz8M7r7XLK0upJXgllCOnmMMg9RkHPc/iaVKphIOZ9K2tla2qRR20EcaxII4wq42r6D4VKpUqObA7T//Z"/>
          <p:cNvSpPr>
            <a:spLocks noChangeAspect="1" noChangeArrowheads="1"/>
          </p:cNvSpPr>
          <p:nvPr/>
        </p:nvSpPr>
        <p:spPr bwMode="auto">
          <a:xfrm>
            <a:off x="182563" y="-182563"/>
            <a:ext cx="330200" cy="304801"/>
          </a:xfrm>
          <a:prstGeom prst="rect">
            <a:avLst/>
          </a:prstGeom>
          <a:noFill/>
          <a:ln w="9525">
            <a:noFill/>
            <a:miter lim="800000"/>
            <a:headEnd/>
            <a:tailEnd/>
          </a:ln>
        </p:spPr>
        <p:txBody>
          <a:bodyPr/>
          <a:lstStyle/>
          <a:p>
            <a:pPr algn="ctr"/>
            <a:endParaRPr lang="zh-TW" altLang="en-US">
              <a:ea typeface="標楷體" pitchFamily="65" charset="-120"/>
            </a:endParaRPr>
          </a:p>
        </p:txBody>
      </p:sp>
      <p:pic>
        <p:nvPicPr>
          <p:cNvPr id="24584" name="Picture 8" descr="http://t2.gstatic.com/images?q=tbn:ANd9GcTPF2myBFopfbaMctK6mecRFEN0uZASvi0f9YjHYMhc-lSPhP5e"/>
          <p:cNvPicPr>
            <a:picLocks noChangeAspect="1" noChangeArrowheads="1"/>
          </p:cNvPicPr>
          <p:nvPr/>
        </p:nvPicPr>
        <p:blipFill>
          <a:blip r:embed="rId3" cstate="email"/>
          <a:srcRect/>
          <a:stretch>
            <a:fillRect/>
          </a:stretch>
        </p:blipFill>
        <p:spPr bwMode="auto">
          <a:xfrm>
            <a:off x="7024702" y="4429133"/>
            <a:ext cx="2881298" cy="2428868"/>
          </a:xfrm>
          <a:prstGeom prst="rect">
            <a:avLst/>
          </a:prstGeom>
          <a:noFill/>
          <a:ln w="9525">
            <a:noFill/>
            <a:miter lim="800000"/>
            <a:headEnd/>
            <a:tailEnd/>
          </a:ln>
        </p:spPr>
      </p:pic>
      <p:pic>
        <p:nvPicPr>
          <p:cNvPr id="24585" name="Picture 6" descr="http://t1.gstatic.com/images?q=tbn:ANd9GcS56UV39rHNMdlacoNcgrbolSbjCdHCtqQ7RfM45pGY6JmObzGv"/>
          <p:cNvPicPr>
            <a:picLocks noChangeAspect="1" noChangeArrowheads="1"/>
          </p:cNvPicPr>
          <p:nvPr/>
        </p:nvPicPr>
        <p:blipFill>
          <a:blip r:embed="rId4" cstate="email"/>
          <a:srcRect/>
          <a:stretch>
            <a:fillRect/>
          </a:stretch>
        </p:blipFill>
        <p:spPr bwMode="auto">
          <a:xfrm>
            <a:off x="5024438" y="4572008"/>
            <a:ext cx="2197092" cy="2285992"/>
          </a:xfrm>
          <a:prstGeom prst="rect">
            <a:avLst/>
          </a:prstGeom>
          <a:noFill/>
          <a:ln w="9525">
            <a:noFill/>
            <a:miter lim="800000"/>
            <a:headEnd/>
            <a:tailEnd/>
          </a:ln>
        </p:spPr>
      </p:pic>
      <p:pic>
        <p:nvPicPr>
          <p:cNvPr id="55298" name="Picture 2" descr="http://t3.gstatic.com/images?q=tbn:ANd9GcQCs24olVPZPFE0gapqHUtv2VcMN9I8bFbPPnXIz2rDeORc8Lkg"/>
          <p:cNvPicPr>
            <a:picLocks noChangeAspect="1" noChangeArrowheads="1"/>
          </p:cNvPicPr>
          <p:nvPr/>
        </p:nvPicPr>
        <p:blipFill>
          <a:blip r:embed="rId5" cstate="email"/>
          <a:srcRect/>
          <a:stretch>
            <a:fillRect/>
          </a:stretch>
        </p:blipFill>
        <p:spPr bwMode="auto">
          <a:xfrm>
            <a:off x="3309926" y="4143380"/>
            <a:ext cx="1857375" cy="1395405"/>
          </a:xfrm>
          <a:prstGeom prst="rect">
            <a:avLst/>
          </a:prstGeom>
          <a:noFill/>
        </p:spPr>
      </p:pic>
      <p:pic>
        <p:nvPicPr>
          <p:cNvPr id="55304" name="Picture 8" descr="http://www.sizhiwen77.com/uploads/allimg/130115/0R3311495_0.jpg"/>
          <p:cNvPicPr>
            <a:picLocks noChangeAspect="1" noChangeArrowheads="1"/>
          </p:cNvPicPr>
          <p:nvPr/>
        </p:nvPicPr>
        <p:blipFill>
          <a:blip r:embed="rId6" cstate="email"/>
          <a:srcRect/>
          <a:stretch>
            <a:fillRect/>
          </a:stretch>
        </p:blipFill>
        <p:spPr bwMode="auto">
          <a:xfrm>
            <a:off x="523844" y="3929066"/>
            <a:ext cx="2572657" cy="1538264"/>
          </a:xfrm>
          <a:prstGeom prst="rect">
            <a:avLst/>
          </a:prstGeom>
          <a:noFill/>
        </p:spPr>
      </p:pic>
      <p:pic>
        <p:nvPicPr>
          <p:cNvPr id="55300" name="Picture 4" descr="http://blogs.r.ftdata.co.uk/beyond-brics/files/2013/02/simpfendorfer-China-debt-Feb-2013.gif"/>
          <p:cNvPicPr>
            <a:picLocks noChangeAspect="1" noChangeArrowheads="1"/>
          </p:cNvPicPr>
          <p:nvPr/>
        </p:nvPicPr>
        <p:blipFill>
          <a:blip r:embed="rId7" cstate="print"/>
          <a:srcRect/>
          <a:stretch>
            <a:fillRect/>
          </a:stretch>
        </p:blipFill>
        <p:spPr bwMode="auto">
          <a:xfrm>
            <a:off x="369602" y="2214554"/>
            <a:ext cx="4197606" cy="1714512"/>
          </a:xfrm>
          <a:prstGeom prst="rect">
            <a:avLst/>
          </a:prstGeom>
          <a:noFill/>
        </p:spPr>
      </p:pic>
      <p:pic>
        <p:nvPicPr>
          <p:cNvPr id="24583" name="Picture 12" descr="http://www.letfind.com.cn/UploadFiles/2010-12/2010121514254942361.jpg"/>
          <p:cNvPicPr>
            <a:picLocks noChangeAspect="1" noChangeArrowheads="1"/>
          </p:cNvPicPr>
          <p:nvPr/>
        </p:nvPicPr>
        <p:blipFill>
          <a:blip r:embed="rId8" cstate="email"/>
          <a:srcRect/>
          <a:stretch>
            <a:fillRect/>
          </a:stretch>
        </p:blipFill>
        <p:spPr bwMode="auto">
          <a:xfrm>
            <a:off x="238092" y="5357826"/>
            <a:ext cx="4752975" cy="1350978"/>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投影片編號版面配置區 5"/>
          <p:cNvSpPr>
            <a:spLocks noGrp="1"/>
          </p:cNvSpPr>
          <p:nvPr>
            <p:ph type="sldNum" sz="quarter" idx="11"/>
          </p:nvPr>
        </p:nvSpPr>
        <p:spPr>
          <a:xfrm>
            <a:off x="3657600" y="6381750"/>
            <a:ext cx="3136900" cy="476250"/>
          </a:xfrm>
          <a:noFill/>
        </p:spPr>
        <p:txBody>
          <a:bodyPr/>
          <a:lstStyle/>
          <a:p>
            <a:pPr algn="ctr"/>
            <a:fld id="{78F0AA3C-717E-4A7B-B7A8-8AEF2280D956}" type="slidenum">
              <a:rPr lang="en-US" altLang="zh-TW" b="0" smtClean="0">
                <a:solidFill>
                  <a:srgbClr val="FFFFFF"/>
                </a:solidFill>
              </a:rPr>
              <a:pPr algn="ctr"/>
              <a:t>56</a:t>
            </a:fld>
            <a:endParaRPr lang="en-US" altLang="zh-TW" b="0" smtClean="0">
              <a:solidFill>
                <a:srgbClr val="FFFFFF"/>
              </a:solidFill>
            </a:endParaRPr>
          </a:p>
        </p:txBody>
      </p:sp>
      <p:sp>
        <p:nvSpPr>
          <p:cNvPr id="36867" name="Rectangle 2"/>
          <p:cNvSpPr>
            <a:spLocks noGrp="1" noChangeArrowheads="1"/>
          </p:cNvSpPr>
          <p:nvPr>
            <p:ph type="title"/>
          </p:nvPr>
        </p:nvSpPr>
        <p:spPr>
          <a:xfrm>
            <a:off x="415925" y="333375"/>
            <a:ext cx="8915400" cy="777875"/>
          </a:xfrm>
        </p:spPr>
        <p:txBody>
          <a:bodyPr/>
          <a:lstStyle/>
          <a:p>
            <a:pPr>
              <a:defRPr/>
            </a:pPr>
            <a:r>
              <a:rPr lang="zh-TW" altLang="en-US" dirty="0" smtClean="0">
                <a:solidFill>
                  <a:srgbClr val="C00000"/>
                </a:solidFill>
                <a:latin typeface="+mn-lt"/>
                <a:ea typeface="+mn-ea"/>
              </a:rPr>
              <a:t>十二五解決相關難題</a:t>
            </a:r>
          </a:p>
        </p:txBody>
      </p:sp>
      <p:sp>
        <p:nvSpPr>
          <p:cNvPr id="37891" name="AutoShape 3"/>
          <p:cNvSpPr>
            <a:spLocks noChangeArrowheads="1"/>
          </p:cNvSpPr>
          <p:nvPr/>
        </p:nvSpPr>
        <p:spPr bwMode="auto">
          <a:xfrm>
            <a:off x="741363" y="1484313"/>
            <a:ext cx="1404937" cy="720725"/>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r>
              <a:rPr lang="zh-TW" altLang="en-US" dirty="0"/>
              <a:t>保增長</a:t>
            </a:r>
          </a:p>
        </p:txBody>
      </p:sp>
      <p:sp>
        <p:nvSpPr>
          <p:cNvPr id="37892" name="AutoShape 4"/>
          <p:cNvSpPr>
            <a:spLocks noChangeArrowheads="1"/>
          </p:cNvSpPr>
          <p:nvPr/>
        </p:nvSpPr>
        <p:spPr bwMode="auto">
          <a:xfrm>
            <a:off x="741363" y="4940300"/>
            <a:ext cx="1404937" cy="720725"/>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r>
              <a:rPr lang="zh-TW" altLang="en-US" dirty="0"/>
              <a:t>控通膨</a:t>
            </a:r>
          </a:p>
        </p:txBody>
      </p:sp>
      <p:sp>
        <p:nvSpPr>
          <p:cNvPr id="37893" name="AutoShape 5"/>
          <p:cNvSpPr>
            <a:spLocks noChangeArrowheads="1"/>
          </p:cNvSpPr>
          <p:nvPr/>
        </p:nvSpPr>
        <p:spPr bwMode="auto">
          <a:xfrm>
            <a:off x="741363" y="3500438"/>
            <a:ext cx="1404937" cy="720725"/>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r>
              <a:rPr lang="zh-TW" altLang="en-US" dirty="0">
                <a:solidFill>
                  <a:srgbClr val="C00000"/>
                </a:solidFill>
              </a:rPr>
              <a:t>調結構</a:t>
            </a:r>
          </a:p>
        </p:txBody>
      </p:sp>
      <p:sp>
        <p:nvSpPr>
          <p:cNvPr id="37894" name="AutoShape 6"/>
          <p:cNvSpPr>
            <a:spLocks noChangeArrowheads="1"/>
          </p:cNvSpPr>
          <p:nvPr/>
        </p:nvSpPr>
        <p:spPr bwMode="auto">
          <a:xfrm>
            <a:off x="2690813" y="1484313"/>
            <a:ext cx="6396037" cy="720725"/>
          </a:xfrm>
          <a:prstGeom prst="roundRect">
            <a:avLst>
              <a:gd name="adj" fmla="val 16667"/>
            </a:avLst>
          </a:prstGeom>
          <a:gradFill rotWithShape="1">
            <a:gsLst>
              <a:gs pos="0">
                <a:srgbClr val="3366FF"/>
              </a:gs>
              <a:gs pos="50000">
                <a:srgbClr val="3366FF">
                  <a:gamma/>
                  <a:tint val="0"/>
                  <a:invGamma/>
                </a:srgbClr>
              </a:gs>
              <a:gs pos="100000">
                <a:srgbClr val="3366FF"/>
              </a:gs>
            </a:gsLst>
            <a:lin ang="5400000" scaled="1"/>
          </a:gradFill>
          <a:ln w="9525">
            <a:solidFill>
              <a:schemeClr val="tx1"/>
            </a:solidFill>
            <a:round/>
            <a:headEnd/>
            <a:tailEnd/>
          </a:ln>
          <a:effectLst>
            <a:outerShdw dist="107763" dir="2700000" algn="ctr" rotWithShape="0">
              <a:schemeClr val="bg2">
                <a:alpha val="50000"/>
              </a:schemeClr>
            </a:outerShdw>
          </a:effectLst>
        </p:spPr>
        <p:txBody>
          <a:bodyPr wrap="none" anchor="ctr"/>
          <a:lstStyle/>
          <a:p>
            <a:pPr>
              <a:defRPr/>
            </a:pPr>
            <a:r>
              <a:rPr lang="zh-TW" altLang="en-US" dirty="0">
                <a:latin typeface="+mn-ea"/>
                <a:ea typeface="+mn-ea"/>
              </a:rPr>
              <a:t>經濟結構</a:t>
            </a:r>
            <a:r>
              <a:rPr lang="en-US" altLang="zh-TW" dirty="0">
                <a:latin typeface="+mn-ea"/>
                <a:ea typeface="+mn-ea"/>
              </a:rPr>
              <a:t>-</a:t>
            </a:r>
            <a:r>
              <a:rPr lang="zh-TW" altLang="en-US" dirty="0">
                <a:latin typeface="+mn-ea"/>
                <a:ea typeface="+mn-ea"/>
              </a:rPr>
              <a:t>增消費調投資、包容式增長</a:t>
            </a:r>
          </a:p>
        </p:txBody>
      </p:sp>
      <p:sp>
        <p:nvSpPr>
          <p:cNvPr id="37895" name="AutoShape 7"/>
          <p:cNvSpPr>
            <a:spLocks noChangeArrowheads="1"/>
          </p:cNvSpPr>
          <p:nvPr/>
        </p:nvSpPr>
        <p:spPr bwMode="auto">
          <a:xfrm>
            <a:off x="2690813" y="4941888"/>
            <a:ext cx="6396037" cy="719137"/>
          </a:xfrm>
          <a:prstGeom prst="roundRect">
            <a:avLst>
              <a:gd name="adj" fmla="val 16667"/>
            </a:avLst>
          </a:prstGeom>
          <a:gradFill rotWithShape="1">
            <a:gsLst>
              <a:gs pos="0">
                <a:srgbClr val="FF99CC"/>
              </a:gs>
              <a:gs pos="50000">
                <a:srgbClr val="FF99CC">
                  <a:gamma/>
                  <a:tint val="40000"/>
                  <a:invGamma/>
                </a:srgbClr>
              </a:gs>
              <a:gs pos="100000">
                <a:srgbClr val="FF99CC"/>
              </a:gs>
            </a:gsLst>
            <a:lin ang="5400000" scaled="1"/>
          </a:gradFill>
          <a:ln w="9525">
            <a:solidFill>
              <a:schemeClr val="tx1"/>
            </a:solidFill>
            <a:round/>
            <a:headEnd/>
            <a:tailEnd/>
          </a:ln>
          <a:effectLst>
            <a:outerShdw dist="107763" dir="2700000" algn="ctr" rotWithShape="0">
              <a:schemeClr val="bg2">
                <a:alpha val="50000"/>
              </a:schemeClr>
            </a:outerShdw>
          </a:effectLst>
        </p:spPr>
        <p:txBody>
          <a:bodyPr wrap="none" anchor="ctr"/>
          <a:lstStyle/>
          <a:p>
            <a:pPr>
              <a:defRPr/>
            </a:pPr>
            <a:r>
              <a:rPr lang="zh-TW" altLang="en-US" dirty="0">
                <a:latin typeface="+mn-ea"/>
                <a:ea typeface="+mn-ea"/>
              </a:rPr>
              <a:t>產業結構</a:t>
            </a:r>
            <a:r>
              <a:rPr lang="en-US" altLang="zh-TW" dirty="0">
                <a:latin typeface="+mn-ea"/>
                <a:ea typeface="+mn-ea"/>
              </a:rPr>
              <a:t>-</a:t>
            </a:r>
            <a:r>
              <a:rPr lang="zh-TW" altLang="en-US" dirty="0">
                <a:latin typeface="+mn-ea"/>
                <a:ea typeface="+mn-ea"/>
              </a:rPr>
              <a:t>戰略新興產業、生產性服務業</a:t>
            </a:r>
          </a:p>
        </p:txBody>
      </p:sp>
      <p:sp>
        <p:nvSpPr>
          <p:cNvPr id="37900" name="AutoShape 12"/>
          <p:cNvSpPr>
            <a:spLocks noChangeArrowheads="1"/>
          </p:cNvSpPr>
          <p:nvPr/>
        </p:nvSpPr>
        <p:spPr bwMode="auto">
          <a:xfrm>
            <a:off x="2690813" y="3213100"/>
            <a:ext cx="6396037" cy="720725"/>
          </a:xfrm>
          <a:prstGeom prst="roundRect">
            <a:avLst>
              <a:gd name="adj" fmla="val 16667"/>
            </a:avLst>
          </a:prstGeom>
          <a:gradFill rotWithShape="1">
            <a:gsLst>
              <a:gs pos="0">
                <a:srgbClr val="FFFF99">
                  <a:gamma/>
                  <a:tint val="0"/>
                  <a:invGamma/>
                </a:srgbClr>
              </a:gs>
              <a:gs pos="100000">
                <a:srgbClr val="FFFF99"/>
              </a:gs>
            </a:gsLst>
            <a:path path="shape">
              <a:fillToRect l="50000" t="50000" r="50000" b="50000"/>
            </a:path>
          </a:gradFill>
          <a:ln w="9525">
            <a:solidFill>
              <a:schemeClr val="tx1"/>
            </a:solidFill>
            <a:round/>
            <a:headEnd/>
            <a:tailEnd/>
          </a:ln>
          <a:effectLst>
            <a:outerShdw dist="107763" dir="2700000" algn="ctr" rotWithShape="0">
              <a:schemeClr val="bg2">
                <a:alpha val="50000"/>
              </a:schemeClr>
            </a:outerShdw>
          </a:effectLst>
        </p:spPr>
        <p:txBody>
          <a:bodyPr wrap="none" anchor="ctr"/>
          <a:lstStyle/>
          <a:p>
            <a:pPr>
              <a:defRPr/>
            </a:pPr>
            <a:r>
              <a:rPr lang="zh-TW" altLang="en-US" dirty="0">
                <a:latin typeface="+mn-ea"/>
                <a:ea typeface="+mn-ea"/>
              </a:rPr>
              <a:t>區域結構</a:t>
            </a:r>
            <a:r>
              <a:rPr lang="en-US" altLang="zh-TW" dirty="0">
                <a:latin typeface="+mn-ea"/>
                <a:ea typeface="+mn-ea"/>
              </a:rPr>
              <a:t>-</a:t>
            </a:r>
            <a:r>
              <a:rPr lang="zh-TW" altLang="en-US" dirty="0">
                <a:latin typeface="+mn-ea"/>
                <a:ea typeface="+mn-ea"/>
              </a:rPr>
              <a:t>中西部、城鎮化</a:t>
            </a:r>
          </a:p>
        </p:txBody>
      </p:sp>
      <p:sp>
        <p:nvSpPr>
          <p:cNvPr id="28683" name="Line 16"/>
          <p:cNvSpPr>
            <a:spLocks noChangeShapeType="1"/>
          </p:cNvSpPr>
          <p:nvPr/>
        </p:nvSpPr>
        <p:spPr bwMode="auto">
          <a:xfrm>
            <a:off x="2378075" y="1844675"/>
            <a:ext cx="0" cy="2016125"/>
          </a:xfrm>
          <a:prstGeom prst="line">
            <a:avLst/>
          </a:prstGeom>
          <a:noFill/>
          <a:ln w="9525">
            <a:solidFill>
              <a:schemeClr val="tx1"/>
            </a:solidFill>
            <a:round/>
            <a:headEnd/>
            <a:tailEnd/>
          </a:ln>
        </p:spPr>
        <p:txBody>
          <a:bodyPr/>
          <a:lstStyle/>
          <a:p>
            <a:endParaRPr lang="zh-TW" altLang="en-US"/>
          </a:p>
        </p:txBody>
      </p:sp>
      <p:sp>
        <p:nvSpPr>
          <p:cNvPr id="28684" name="Line 17"/>
          <p:cNvSpPr>
            <a:spLocks noChangeShapeType="1"/>
          </p:cNvSpPr>
          <p:nvPr/>
        </p:nvSpPr>
        <p:spPr bwMode="auto">
          <a:xfrm>
            <a:off x="2222500" y="3860800"/>
            <a:ext cx="155575" cy="0"/>
          </a:xfrm>
          <a:prstGeom prst="line">
            <a:avLst/>
          </a:prstGeom>
          <a:noFill/>
          <a:ln w="9525">
            <a:solidFill>
              <a:schemeClr val="tx1"/>
            </a:solidFill>
            <a:round/>
            <a:headEnd/>
            <a:tailEnd/>
          </a:ln>
        </p:spPr>
        <p:txBody>
          <a:bodyPr/>
          <a:lstStyle/>
          <a:p>
            <a:endParaRPr lang="zh-TW" altLang="en-US"/>
          </a:p>
        </p:txBody>
      </p:sp>
      <p:sp>
        <p:nvSpPr>
          <p:cNvPr id="28685" name="Line 18"/>
          <p:cNvSpPr>
            <a:spLocks noChangeShapeType="1"/>
          </p:cNvSpPr>
          <p:nvPr/>
        </p:nvSpPr>
        <p:spPr bwMode="auto">
          <a:xfrm>
            <a:off x="2222500" y="1844675"/>
            <a:ext cx="155575" cy="0"/>
          </a:xfrm>
          <a:prstGeom prst="line">
            <a:avLst/>
          </a:prstGeom>
          <a:noFill/>
          <a:ln w="9525">
            <a:solidFill>
              <a:schemeClr val="tx1"/>
            </a:solidFill>
            <a:round/>
            <a:headEnd/>
            <a:tailEnd/>
          </a:ln>
        </p:spPr>
        <p:txBody>
          <a:bodyPr/>
          <a:lstStyle/>
          <a:p>
            <a:endParaRPr lang="zh-TW" altLang="en-US"/>
          </a:p>
        </p:txBody>
      </p:sp>
      <p:sp>
        <p:nvSpPr>
          <p:cNvPr id="28686" name="Line 19"/>
          <p:cNvSpPr>
            <a:spLocks noChangeShapeType="1"/>
          </p:cNvSpPr>
          <p:nvPr/>
        </p:nvSpPr>
        <p:spPr bwMode="auto">
          <a:xfrm>
            <a:off x="2378075" y="2779713"/>
            <a:ext cx="157163" cy="0"/>
          </a:xfrm>
          <a:prstGeom prst="line">
            <a:avLst/>
          </a:prstGeom>
          <a:noFill/>
          <a:ln w="9525">
            <a:solidFill>
              <a:schemeClr val="tx1"/>
            </a:solidFill>
            <a:round/>
            <a:headEnd/>
            <a:tailEnd/>
          </a:ln>
        </p:spPr>
        <p:txBody>
          <a:bodyPr/>
          <a:lstStyle/>
          <a:p>
            <a:endParaRPr lang="zh-TW" altLang="en-US"/>
          </a:p>
        </p:txBody>
      </p:sp>
      <p:sp>
        <p:nvSpPr>
          <p:cNvPr id="28687" name="Line 20"/>
          <p:cNvSpPr>
            <a:spLocks noChangeShapeType="1"/>
          </p:cNvSpPr>
          <p:nvPr/>
        </p:nvSpPr>
        <p:spPr bwMode="auto">
          <a:xfrm>
            <a:off x="2535238" y="1844675"/>
            <a:ext cx="0" cy="3455988"/>
          </a:xfrm>
          <a:prstGeom prst="line">
            <a:avLst/>
          </a:prstGeom>
          <a:noFill/>
          <a:ln w="9525">
            <a:solidFill>
              <a:schemeClr val="tx1"/>
            </a:solidFill>
            <a:round/>
            <a:headEnd/>
            <a:tailEnd/>
          </a:ln>
        </p:spPr>
        <p:txBody>
          <a:bodyPr/>
          <a:lstStyle/>
          <a:p>
            <a:endParaRPr lang="zh-TW" altLang="en-US"/>
          </a:p>
        </p:txBody>
      </p:sp>
      <p:sp>
        <p:nvSpPr>
          <p:cNvPr id="28688" name="Line 21"/>
          <p:cNvSpPr>
            <a:spLocks noChangeShapeType="1"/>
          </p:cNvSpPr>
          <p:nvPr/>
        </p:nvSpPr>
        <p:spPr bwMode="auto">
          <a:xfrm>
            <a:off x="2535238" y="5300663"/>
            <a:ext cx="155575" cy="0"/>
          </a:xfrm>
          <a:prstGeom prst="line">
            <a:avLst/>
          </a:prstGeom>
          <a:noFill/>
          <a:ln w="9525">
            <a:solidFill>
              <a:schemeClr val="tx1"/>
            </a:solidFill>
            <a:round/>
            <a:headEnd/>
            <a:tailEnd type="triangle" w="med" len="med"/>
          </a:ln>
        </p:spPr>
        <p:txBody>
          <a:bodyPr/>
          <a:lstStyle/>
          <a:p>
            <a:endParaRPr lang="zh-TW" altLang="en-US"/>
          </a:p>
        </p:txBody>
      </p:sp>
      <p:sp>
        <p:nvSpPr>
          <p:cNvPr id="28689" name="Line 22"/>
          <p:cNvSpPr>
            <a:spLocks noChangeShapeType="1"/>
          </p:cNvSpPr>
          <p:nvPr/>
        </p:nvSpPr>
        <p:spPr bwMode="auto">
          <a:xfrm>
            <a:off x="2535238" y="1844675"/>
            <a:ext cx="155575" cy="0"/>
          </a:xfrm>
          <a:prstGeom prst="line">
            <a:avLst/>
          </a:prstGeom>
          <a:noFill/>
          <a:ln w="9525">
            <a:solidFill>
              <a:schemeClr val="tx1"/>
            </a:solidFill>
            <a:round/>
            <a:headEnd/>
            <a:tailEnd type="triangle" w="med" len="med"/>
          </a:ln>
        </p:spPr>
        <p:txBody>
          <a:bodyPr/>
          <a:lstStyle/>
          <a:p>
            <a:endParaRPr lang="zh-TW" altLang="en-US"/>
          </a:p>
        </p:txBody>
      </p:sp>
      <p:sp>
        <p:nvSpPr>
          <p:cNvPr id="36882" name="Text Box 23"/>
          <p:cNvSpPr txBox="1">
            <a:spLocks noChangeArrowheads="1"/>
          </p:cNvSpPr>
          <p:nvPr/>
        </p:nvSpPr>
        <p:spPr bwMode="auto">
          <a:xfrm>
            <a:off x="2925763" y="2276475"/>
            <a:ext cx="6084887" cy="738188"/>
          </a:xfrm>
          <a:prstGeom prst="rect">
            <a:avLst/>
          </a:prstGeom>
          <a:noFill/>
          <a:ln w="9525">
            <a:noFill/>
            <a:miter lim="800000"/>
            <a:headEnd/>
            <a:tailEnd/>
          </a:ln>
        </p:spPr>
        <p:txBody>
          <a:bodyPr>
            <a:spAutoFit/>
          </a:bodyPr>
          <a:lstStyle/>
          <a:p>
            <a:pPr>
              <a:lnSpc>
                <a:spcPct val="80000"/>
              </a:lnSpc>
              <a:spcBef>
                <a:spcPct val="50000"/>
              </a:spcBef>
              <a:defRPr/>
            </a:pPr>
            <a:r>
              <a:rPr lang="en-US" altLang="zh-TW" sz="2000" dirty="0">
                <a:latin typeface="+mn-ea"/>
                <a:ea typeface="+mn-ea"/>
              </a:rPr>
              <a:t>1.</a:t>
            </a:r>
            <a:r>
              <a:rPr lang="zh-TW" altLang="en-US" sz="2000" dirty="0">
                <a:latin typeface="+mn-ea"/>
                <a:ea typeface="+mn-ea"/>
              </a:rPr>
              <a:t>內需高於外需、消費高於投資、民間優於政府</a:t>
            </a:r>
          </a:p>
          <a:p>
            <a:pPr>
              <a:lnSpc>
                <a:spcPct val="80000"/>
              </a:lnSpc>
              <a:spcBef>
                <a:spcPct val="50000"/>
              </a:spcBef>
              <a:defRPr/>
            </a:pPr>
            <a:r>
              <a:rPr lang="en-US" altLang="zh-TW" sz="2000" dirty="0">
                <a:latin typeface="+mn-ea"/>
                <a:ea typeface="+mn-ea"/>
              </a:rPr>
              <a:t>2.</a:t>
            </a:r>
            <a:r>
              <a:rPr lang="zh-TW" altLang="en-US" sz="2000" dirty="0">
                <a:latin typeface="+mn-ea"/>
                <a:ea typeface="+mn-ea"/>
              </a:rPr>
              <a:t>收入分配制度改善，民眾所得與經濟成長同步</a:t>
            </a:r>
          </a:p>
        </p:txBody>
      </p:sp>
      <p:sp>
        <p:nvSpPr>
          <p:cNvPr id="28691" name="Text Box 25"/>
          <p:cNvSpPr txBox="1">
            <a:spLocks noChangeArrowheads="1"/>
          </p:cNvSpPr>
          <p:nvPr/>
        </p:nvSpPr>
        <p:spPr bwMode="auto">
          <a:xfrm>
            <a:off x="3003550" y="5726113"/>
            <a:ext cx="5849938" cy="708025"/>
          </a:xfrm>
          <a:prstGeom prst="rect">
            <a:avLst/>
          </a:prstGeom>
          <a:noFill/>
          <a:ln w="9525">
            <a:noFill/>
            <a:miter lim="800000"/>
            <a:headEnd/>
            <a:tailEnd/>
          </a:ln>
        </p:spPr>
        <p:txBody>
          <a:bodyPr>
            <a:spAutoFit/>
          </a:bodyPr>
          <a:lstStyle/>
          <a:p>
            <a:pPr>
              <a:spcBef>
                <a:spcPct val="50000"/>
              </a:spcBef>
            </a:pPr>
            <a:r>
              <a:rPr lang="zh-TW" altLang="en-US" sz="2000">
                <a:latin typeface="標楷體" pitchFamily="65" charset="-120"/>
                <a:ea typeface="標楷體" pitchFamily="65" charset="-120"/>
              </a:rPr>
              <a:t>節能環保、信息科技、生技醫療、新能源、新材料、電動車、高端設備製造</a:t>
            </a:r>
          </a:p>
        </p:txBody>
      </p:sp>
      <p:sp>
        <p:nvSpPr>
          <p:cNvPr id="37914" name="Text Box 26"/>
          <p:cNvSpPr txBox="1">
            <a:spLocks noChangeArrowheads="1"/>
          </p:cNvSpPr>
          <p:nvPr/>
        </p:nvSpPr>
        <p:spPr bwMode="auto">
          <a:xfrm>
            <a:off x="819150" y="5732463"/>
            <a:ext cx="3119438" cy="366712"/>
          </a:xfrm>
          <a:prstGeom prst="rect">
            <a:avLst/>
          </a:prstGeom>
          <a:noFill/>
          <a:ln w="9525">
            <a:noFill/>
            <a:miter lim="800000"/>
            <a:headEnd/>
            <a:tailEnd/>
          </a:ln>
          <a:effectLst/>
        </p:spPr>
        <p:txBody>
          <a:bodyPr>
            <a:spAutoFit/>
          </a:bodyPr>
          <a:lstStyle/>
          <a:p>
            <a:pPr>
              <a:spcBef>
                <a:spcPct val="50000"/>
              </a:spcBef>
              <a:defRPr/>
            </a:pPr>
            <a:r>
              <a:rPr lang="en-US" altLang="zh-TW">
                <a:effectLst>
                  <a:outerShdw blurRad="38100" dist="38100" dir="2700000" algn="tl">
                    <a:srgbClr val="C0C0C0"/>
                  </a:outerShdw>
                </a:effectLst>
                <a:ea typeface="新細明體" pitchFamily="18" charset="-120"/>
              </a:rPr>
              <a:t>CPI 3%</a:t>
            </a:r>
          </a:p>
        </p:txBody>
      </p:sp>
      <p:sp>
        <p:nvSpPr>
          <p:cNvPr id="37915" name="Text Box 27"/>
          <p:cNvSpPr txBox="1">
            <a:spLocks noChangeArrowheads="1"/>
          </p:cNvSpPr>
          <p:nvPr/>
        </p:nvSpPr>
        <p:spPr bwMode="auto">
          <a:xfrm>
            <a:off x="819150" y="2419350"/>
            <a:ext cx="3119438" cy="366713"/>
          </a:xfrm>
          <a:prstGeom prst="rect">
            <a:avLst/>
          </a:prstGeom>
          <a:noFill/>
          <a:ln w="9525">
            <a:noFill/>
            <a:miter lim="800000"/>
            <a:headEnd/>
            <a:tailEnd/>
          </a:ln>
          <a:effectLst/>
        </p:spPr>
        <p:txBody>
          <a:bodyPr>
            <a:spAutoFit/>
          </a:bodyPr>
          <a:lstStyle/>
          <a:p>
            <a:pPr>
              <a:spcBef>
                <a:spcPct val="50000"/>
              </a:spcBef>
              <a:defRPr/>
            </a:pPr>
            <a:r>
              <a:rPr lang="en-US" altLang="zh-TW">
                <a:effectLst>
                  <a:outerShdw blurRad="38100" dist="38100" dir="2700000" algn="tl">
                    <a:srgbClr val="C0C0C0"/>
                  </a:outerShdw>
                </a:effectLst>
                <a:ea typeface="新細明體" pitchFamily="18" charset="-120"/>
              </a:rPr>
              <a:t>GDP 7.5%</a:t>
            </a:r>
          </a:p>
        </p:txBody>
      </p:sp>
      <p:sp>
        <p:nvSpPr>
          <p:cNvPr id="36886" name="Text Box 28"/>
          <p:cNvSpPr txBox="1">
            <a:spLocks noChangeArrowheads="1"/>
          </p:cNvSpPr>
          <p:nvPr/>
        </p:nvSpPr>
        <p:spPr bwMode="auto">
          <a:xfrm>
            <a:off x="2925763" y="4076700"/>
            <a:ext cx="6361112" cy="738188"/>
          </a:xfrm>
          <a:prstGeom prst="rect">
            <a:avLst/>
          </a:prstGeom>
          <a:noFill/>
          <a:ln w="9525">
            <a:noFill/>
            <a:miter lim="800000"/>
            <a:headEnd/>
            <a:tailEnd/>
          </a:ln>
        </p:spPr>
        <p:txBody>
          <a:bodyPr>
            <a:spAutoFit/>
          </a:bodyPr>
          <a:lstStyle/>
          <a:p>
            <a:pPr>
              <a:lnSpc>
                <a:spcPct val="80000"/>
              </a:lnSpc>
              <a:spcBef>
                <a:spcPct val="50000"/>
              </a:spcBef>
              <a:defRPr/>
            </a:pPr>
            <a:r>
              <a:rPr lang="en-US" altLang="zh-TW" sz="2000" dirty="0">
                <a:latin typeface="+mn-ea"/>
                <a:ea typeface="+mn-ea"/>
              </a:rPr>
              <a:t>1.</a:t>
            </a:r>
            <a:r>
              <a:rPr lang="zh-TW" altLang="en-US" sz="2000" dirty="0">
                <a:latin typeface="+mn-ea"/>
                <a:ea typeface="+mn-ea"/>
              </a:rPr>
              <a:t>開發大西部，提高中西部的經濟發展</a:t>
            </a:r>
          </a:p>
          <a:p>
            <a:pPr>
              <a:lnSpc>
                <a:spcPct val="80000"/>
              </a:lnSpc>
              <a:spcBef>
                <a:spcPct val="50000"/>
              </a:spcBef>
              <a:defRPr/>
            </a:pPr>
            <a:r>
              <a:rPr lang="en-US" altLang="zh-TW" sz="2000" dirty="0">
                <a:latin typeface="+mn-ea"/>
                <a:ea typeface="+mn-ea"/>
              </a:rPr>
              <a:t>2.</a:t>
            </a:r>
            <a:r>
              <a:rPr lang="zh-TW" altLang="en-US" sz="2000" dirty="0">
                <a:latin typeface="+mn-ea"/>
                <a:ea typeface="+mn-ea"/>
              </a:rPr>
              <a:t>提高城鎮化、解決三農問題</a:t>
            </a:r>
            <a:r>
              <a:rPr lang="en-US" altLang="zh-TW" sz="2000" dirty="0">
                <a:latin typeface="+mn-ea"/>
                <a:ea typeface="+mn-ea"/>
              </a:rPr>
              <a:t>(</a:t>
            </a:r>
            <a:r>
              <a:rPr lang="zh-TW" altLang="en-US" sz="2000" dirty="0">
                <a:latin typeface="+mn-ea"/>
                <a:ea typeface="+mn-ea"/>
              </a:rPr>
              <a:t>農民、農業、農村</a:t>
            </a:r>
            <a:r>
              <a:rPr lang="en-US" altLang="zh-TW" sz="2000" dirty="0">
                <a:latin typeface="+mn-ea"/>
                <a:ea typeface="+mn-ea"/>
              </a:rPr>
              <a:t>)</a:t>
            </a:r>
          </a:p>
        </p:txBody>
      </p:sp>
      <p:sp>
        <p:nvSpPr>
          <p:cNvPr id="28695" name="Line 29"/>
          <p:cNvSpPr>
            <a:spLocks noChangeShapeType="1"/>
          </p:cNvSpPr>
          <p:nvPr/>
        </p:nvSpPr>
        <p:spPr bwMode="auto">
          <a:xfrm>
            <a:off x="2535238" y="3573463"/>
            <a:ext cx="155575" cy="0"/>
          </a:xfrm>
          <a:prstGeom prst="line">
            <a:avLst/>
          </a:prstGeom>
          <a:noFill/>
          <a:ln w="9525">
            <a:solidFill>
              <a:schemeClr val="tx1"/>
            </a:solidFill>
            <a:round/>
            <a:headEnd/>
            <a:tailEnd type="triangle" w="med" len="med"/>
          </a:ln>
        </p:spPr>
        <p:txBody>
          <a:bodyPr/>
          <a:lstStyle/>
          <a:p>
            <a:endParaRPr lang="zh-TW" altLang="en-US"/>
          </a:p>
        </p:txBody>
      </p:sp>
      <p:sp>
        <p:nvSpPr>
          <p:cNvPr id="36888" name="Text Box 30"/>
          <p:cNvSpPr txBox="1">
            <a:spLocks noChangeArrowheads="1"/>
          </p:cNvSpPr>
          <p:nvPr/>
        </p:nvSpPr>
        <p:spPr bwMode="auto">
          <a:xfrm>
            <a:off x="661988" y="6394450"/>
            <a:ext cx="5927725" cy="274638"/>
          </a:xfrm>
          <a:prstGeom prst="rect">
            <a:avLst/>
          </a:prstGeom>
          <a:noFill/>
          <a:ln w="9525">
            <a:noFill/>
            <a:miter lim="800000"/>
            <a:headEnd/>
            <a:tailEnd/>
          </a:ln>
        </p:spPr>
        <p:txBody>
          <a:bodyPr>
            <a:spAutoFit/>
          </a:bodyPr>
          <a:lstStyle/>
          <a:p>
            <a:pPr>
              <a:spcBef>
                <a:spcPct val="50000"/>
              </a:spcBef>
              <a:defRPr/>
            </a:pPr>
            <a:r>
              <a:rPr lang="zh-TW" altLang="en-US" sz="1200" dirty="0">
                <a:latin typeface="+mn-ea"/>
                <a:ea typeface="+mn-ea"/>
              </a:rPr>
              <a:t>資料來源：中國發改委、中國十七屆五中全會會議公報、 </a:t>
            </a:r>
            <a:r>
              <a:rPr lang="en-US" altLang="zh-TW" sz="1200" dirty="0">
                <a:latin typeface="+mn-ea"/>
                <a:ea typeface="+mn-ea"/>
              </a:rPr>
              <a:t>JS</a:t>
            </a:r>
            <a:r>
              <a:rPr lang="zh-TW" altLang="en-US" sz="1200" dirty="0">
                <a:latin typeface="+mn-ea"/>
                <a:ea typeface="+mn-ea"/>
              </a:rPr>
              <a:t>彙整製圖</a:t>
            </a:r>
            <a:endParaRPr lang="zh-TW" altLang="zh-TW" sz="1200" dirty="0">
              <a:latin typeface="+mn-ea"/>
              <a:ea typeface="+mn-ea"/>
            </a:endParaRP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518146" name="Object 2"/>
          <p:cNvGraphicFramePr>
            <a:graphicFrameLocks noChangeAspect="1"/>
          </p:cNvGraphicFramePr>
          <p:nvPr>
            <p:ph type="chart" idx="1"/>
          </p:nvPr>
        </p:nvGraphicFramePr>
        <p:xfrm>
          <a:off x="742950" y="2514600"/>
          <a:ext cx="8585200" cy="4038600"/>
        </p:xfrm>
        <a:graphic>
          <a:graphicData uri="http://schemas.openxmlformats.org/presentationml/2006/ole">
            <p:oleObj spid="_x0000_s67586" name="Chart" r:id="rId4" imgW="7772481" imgH="4114800" progId="MSGraph.Chart.8">
              <p:embed followColorScheme="full"/>
            </p:oleObj>
          </a:graphicData>
        </a:graphic>
      </p:graphicFrame>
      <p:sp>
        <p:nvSpPr>
          <p:cNvPr id="1027" name="Rectangle 3"/>
          <p:cNvSpPr>
            <a:spLocks noChangeArrowheads="1"/>
          </p:cNvSpPr>
          <p:nvPr/>
        </p:nvSpPr>
        <p:spPr bwMode="auto">
          <a:xfrm>
            <a:off x="4540250" y="2362200"/>
            <a:ext cx="577850" cy="381000"/>
          </a:xfrm>
          <a:prstGeom prst="rect">
            <a:avLst/>
          </a:prstGeom>
          <a:noFill/>
          <a:ln w="9525">
            <a:noFill/>
            <a:miter lim="800000"/>
            <a:headEnd/>
            <a:tailEnd/>
          </a:ln>
        </p:spPr>
        <p:txBody>
          <a:bodyPr wrap="none" anchor="ctr"/>
          <a:lstStyle/>
          <a:p>
            <a:pPr algn="ctr"/>
            <a:r>
              <a:rPr lang="zh-TW" altLang="en-US" sz="1400">
                <a:solidFill>
                  <a:srgbClr val="990033"/>
                </a:solidFill>
                <a:latin typeface="標楷體" pitchFamily="65" charset="-120"/>
                <a:ea typeface="標楷體" pitchFamily="65" charset="-120"/>
              </a:rPr>
              <a:t>9.8</a:t>
            </a:r>
          </a:p>
        </p:txBody>
      </p:sp>
      <p:sp>
        <p:nvSpPr>
          <p:cNvPr id="1028" name="Rectangle 4"/>
          <p:cNvSpPr>
            <a:spLocks noChangeArrowheads="1"/>
          </p:cNvSpPr>
          <p:nvPr/>
        </p:nvSpPr>
        <p:spPr bwMode="auto">
          <a:xfrm>
            <a:off x="6851650" y="1752600"/>
            <a:ext cx="247650" cy="228600"/>
          </a:xfrm>
          <a:prstGeom prst="rect">
            <a:avLst/>
          </a:prstGeom>
          <a:solidFill>
            <a:srgbClr val="FF99CC"/>
          </a:solidFill>
          <a:ln w="9525">
            <a:solidFill>
              <a:schemeClr val="bg2"/>
            </a:solidFill>
            <a:miter lim="800000"/>
            <a:headEnd/>
            <a:tailEnd/>
          </a:ln>
        </p:spPr>
        <p:txBody>
          <a:bodyPr wrap="none" anchor="ctr"/>
          <a:lstStyle/>
          <a:p>
            <a:endParaRPr lang="zh-TW" altLang="en-US"/>
          </a:p>
        </p:txBody>
      </p:sp>
      <p:sp>
        <p:nvSpPr>
          <p:cNvPr id="1029" name="Rectangle 5"/>
          <p:cNvSpPr>
            <a:spLocks noChangeArrowheads="1"/>
          </p:cNvSpPr>
          <p:nvPr/>
        </p:nvSpPr>
        <p:spPr bwMode="auto">
          <a:xfrm>
            <a:off x="6851650" y="2133600"/>
            <a:ext cx="247650" cy="228600"/>
          </a:xfrm>
          <a:prstGeom prst="rect">
            <a:avLst/>
          </a:prstGeom>
          <a:solidFill>
            <a:srgbClr val="33CCCC"/>
          </a:solidFill>
          <a:ln w="9525">
            <a:solidFill>
              <a:schemeClr val="bg2"/>
            </a:solidFill>
            <a:miter lim="800000"/>
            <a:headEnd/>
            <a:tailEnd/>
          </a:ln>
        </p:spPr>
        <p:txBody>
          <a:bodyPr wrap="none" anchor="ctr"/>
          <a:lstStyle/>
          <a:p>
            <a:endParaRPr lang="zh-TW" altLang="en-US"/>
          </a:p>
        </p:txBody>
      </p:sp>
      <p:sp>
        <p:nvSpPr>
          <p:cNvPr id="1030" name="Rectangle 6"/>
          <p:cNvSpPr>
            <a:spLocks noChangeArrowheads="1"/>
          </p:cNvSpPr>
          <p:nvPr/>
        </p:nvSpPr>
        <p:spPr bwMode="auto">
          <a:xfrm>
            <a:off x="7181850" y="1595438"/>
            <a:ext cx="1733550" cy="914400"/>
          </a:xfrm>
          <a:prstGeom prst="rect">
            <a:avLst/>
          </a:prstGeom>
          <a:noFill/>
          <a:ln w="9525">
            <a:noFill/>
            <a:miter lim="800000"/>
            <a:headEnd/>
            <a:tailEnd/>
          </a:ln>
        </p:spPr>
        <p:txBody>
          <a:bodyPr wrap="none" anchor="ctr"/>
          <a:lstStyle/>
          <a:p>
            <a:pPr>
              <a:lnSpc>
                <a:spcPct val="80000"/>
              </a:lnSpc>
            </a:pPr>
            <a:r>
              <a:rPr lang="zh-TW" altLang="en-US" sz="1600">
                <a:solidFill>
                  <a:srgbClr val="000099"/>
                </a:solidFill>
                <a:ea typeface="標楷體" pitchFamily="65" charset="-120"/>
              </a:rPr>
              <a:t>經濟成長率</a:t>
            </a:r>
          </a:p>
          <a:p>
            <a:pPr>
              <a:lnSpc>
                <a:spcPct val="80000"/>
              </a:lnSpc>
            </a:pPr>
            <a:endParaRPr lang="zh-TW" altLang="en-US" sz="1600">
              <a:solidFill>
                <a:srgbClr val="000099"/>
              </a:solidFill>
              <a:ea typeface="標楷體" pitchFamily="65" charset="-120"/>
            </a:endParaRPr>
          </a:p>
          <a:p>
            <a:pPr>
              <a:lnSpc>
                <a:spcPct val="80000"/>
              </a:lnSpc>
            </a:pPr>
            <a:r>
              <a:rPr lang="zh-TW" altLang="en-US" sz="1600">
                <a:solidFill>
                  <a:srgbClr val="000099"/>
                </a:solidFill>
                <a:ea typeface="標楷體" pitchFamily="65" charset="-120"/>
              </a:rPr>
              <a:t>消費者物價上漲率 </a:t>
            </a:r>
          </a:p>
        </p:txBody>
      </p:sp>
      <p:sp>
        <p:nvSpPr>
          <p:cNvPr id="1031" name="Rectangle 8"/>
          <p:cNvSpPr>
            <a:spLocks noGrp="1" noChangeArrowheads="1"/>
          </p:cNvSpPr>
          <p:nvPr>
            <p:ph type="title"/>
          </p:nvPr>
        </p:nvSpPr>
        <p:spPr>
          <a:xfrm>
            <a:off x="523844" y="1571612"/>
            <a:ext cx="4982236" cy="838200"/>
          </a:xfrm>
        </p:spPr>
        <p:txBody>
          <a:bodyPr/>
          <a:lstStyle/>
          <a:p>
            <a:pPr lvl="0" eaLnBrk="1" hangingPunct="1"/>
            <a:r>
              <a:rPr lang="zh-TW" altLang="en-US" sz="2800" dirty="0" smtClean="0">
                <a:latin typeface="標楷體" pitchFamily="65" charset="-120"/>
                <a:ea typeface="標楷體" pitchFamily="65" charset="-120"/>
              </a:rPr>
              <a:t>過去台灣經濟發展的成就：</a:t>
            </a:r>
            <a:br>
              <a:rPr lang="zh-TW" altLang="en-US" sz="2800" dirty="0" smtClean="0">
                <a:latin typeface="標楷體" pitchFamily="65" charset="-120"/>
                <a:ea typeface="標楷體" pitchFamily="65" charset="-120"/>
              </a:rPr>
            </a:br>
            <a:r>
              <a:rPr lang="zh-TW" altLang="en-US" sz="2800" dirty="0" smtClean="0">
                <a:latin typeface="標楷體" pitchFamily="65" charset="-120"/>
                <a:ea typeface="標楷體" pitchFamily="65" charset="-120"/>
              </a:rPr>
              <a:t>快速成長下仍保有物價穩定</a:t>
            </a:r>
          </a:p>
        </p:txBody>
      </p:sp>
      <p:sp>
        <p:nvSpPr>
          <p:cNvPr id="1033" name="Rectangle 18"/>
          <p:cNvSpPr>
            <a:spLocks noChangeArrowheads="1"/>
          </p:cNvSpPr>
          <p:nvPr/>
        </p:nvSpPr>
        <p:spPr bwMode="auto">
          <a:xfrm>
            <a:off x="4870450" y="6477000"/>
            <a:ext cx="495300" cy="381000"/>
          </a:xfrm>
          <a:prstGeom prst="rect">
            <a:avLst/>
          </a:prstGeom>
          <a:noFill/>
          <a:ln w="9525">
            <a:noFill/>
            <a:miter lim="800000"/>
            <a:headEnd/>
            <a:tailEnd/>
          </a:ln>
        </p:spPr>
        <p:txBody>
          <a:bodyPr lIns="92075" tIns="46038" rIns="92075" bIns="46038" anchor="ctr"/>
          <a:lstStyle/>
          <a:p>
            <a:pPr algn="ctr"/>
            <a:r>
              <a:rPr lang="zh-TW" altLang="en-US" sz="1000">
                <a:solidFill>
                  <a:schemeClr val="bg2"/>
                </a:solidFill>
                <a:latin typeface="Arial" charset="0"/>
              </a:rPr>
              <a:t>1</a:t>
            </a:r>
          </a:p>
        </p:txBody>
      </p:sp>
      <p:sp>
        <p:nvSpPr>
          <p:cNvPr id="1034" name="頁尾版面配置區 12"/>
          <p:cNvSpPr>
            <a:spLocks noGrp="1"/>
          </p:cNvSpPr>
          <p:nvPr>
            <p:ph type="ftr" sz="quarter" idx="11"/>
          </p:nvPr>
        </p:nvSpPr>
        <p:spPr>
          <a:noFill/>
        </p:spPr>
        <p:txBody>
          <a:bodyPr/>
          <a:lstStyle/>
          <a:p>
            <a:r>
              <a:rPr lang="en-US" altLang="zh-TW" smtClean="0">
                <a:ea typeface="新細明體" charset="-120"/>
              </a:rPr>
              <a:t>6</a:t>
            </a:r>
          </a:p>
        </p:txBody>
      </p:sp>
      <p:sp>
        <p:nvSpPr>
          <p:cNvPr id="14" name="Rectangle 2"/>
          <p:cNvSpPr txBox="1">
            <a:spLocks noChangeArrowheads="1"/>
          </p:cNvSpPr>
          <p:nvPr/>
        </p:nvSpPr>
        <p:spPr bwMode="auto">
          <a:xfrm>
            <a:off x="344488" y="260350"/>
            <a:ext cx="9288462" cy="9159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3600" b="1" i="0" u="none" strike="noStrike" kern="0" cap="none" spc="0" normalizeH="0" baseline="0" noProof="0" dirty="0" smtClean="0">
                <a:ln>
                  <a:noFill/>
                </a:ln>
                <a:solidFill>
                  <a:srgbClr val="0000FF"/>
                </a:solidFill>
                <a:effectLst/>
                <a:uLnTx/>
                <a:uFillTx/>
                <a:latin typeface="標楷體" pitchFamily="65" charset="-120"/>
                <a:ea typeface="標楷體" pitchFamily="65" charset="-120"/>
                <a:cs typeface="+mj-cs"/>
              </a:rPr>
              <a:t>台灣經濟</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18146"/>
                                        </p:tgtEl>
                                        <p:attrNameLst>
                                          <p:attrName>style.visibility</p:attrName>
                                        </p:attrNameLst>
                                      </p:cBhvr>
                                      <p:to>
                                        <p:strVal val="visible"/>
                                      </p:to>
                                    </p:set>
                                    <p:anim calcmode="lin" valueType="num">
                                      <p:cBhvr>
                                        <p:cTn id="7" dur="500" fill="hold"/>
                                        <p:tgtEl>
                                          <p:spTgt spid="518146"/>
                                        </p:tgtEl>
                                        <p:attrNameLst>
                                          <p:attrName>ppt_w</p:attrName>
                                        </p:attrNameLst>
                                      </p:cBhvr>
                                      <p:tavLst>
                                        <p:tav tm="0">
                                          <p:val>
                                            <p:fltVal val="0"/>
                                          </p:val>
                                        </p:tav>
                                        <p:tav tm="100000">
                                          <p:val>
                                            <p:strVal val="#ppt_w"/>
                                          </p:val>
                                        </p:tav>
                                      </p:tavLst>
                                    </p:anim>
                                    <p:anim calcmode="lin" valueType="num">
                                      <p:cBhvr>
                                        <p:cTn id="8" dur="500" fill="hold"/>
                                        <p:tgtEl>
                                          <p:spTgt spid="51814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51814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均富</a:t>
            </a:r>
            <a:endParaRPr lang="zh-TW" altLang="en-US" dirty="0">
              <a:solidFill>
                <a:srgbClr val="C00000"/>
              </a:solidFill>
            </a:endParaRPr>
          </a:p>
        </p:txBody>
      </p:sp>
      <p:sp>
        <p:nvSpPr>
          <p:cNvPr id="3" name="圖表版面配置區 2"/>
          <p:cNvSpPr>
            <a:spLocks noGrp="1"/>
          </p:cNvSpPr>
          <p:nvPr>
            <p:ph type="chart" idx="1"/>
          </p:nvPr>
        </p:nvSpPr>
        <p:spPr/>
      </p:sp>
      <p:sp>
        <p:nvSpPr>
          <p:cNvPr id="4" name="投影片編號版面配置區 3"/>
          <p:cNvSpPr>
            <a:spLocks noGrp="1"/>
          </p:cNvSpPr>
          <p:nvPr>
            <p:ph type="sldNum" sz="quarter" idx="12"/>
          </p:nvPr>
        </p:nvSpPr>
        <p:spPr/>
        <p:txBody>
          <a:bodyPr/>
          <a:lstStyle/>
          <a:p>
            <a:pPr>
              <a:defRPr/>
            </a:pPr>
            <a:fld id="{ABC597AE-75D9-4371-9022-73AEAD882B8C}" type="slidenum">
              <a:rPr lang="zh-TW" altLang="en-US" smtClean="0"/>
              <a:pPr>
                <a:defRPr/>
              </a:pPr>
              <a:t>58</a:t>
            </a:fld>
            <a:endParaRPr lang="en-US" altLang="zh-TW"/>
          </a:p>
        </p:txBody>
      </p:sp>
      <p:pic>
        <p:nvPicPr>
          <p:cNvPr id="99330" name="Picture 2" descr="http://blog.libertytimes.com.tw/gallery/254/254-6294.jpg"/>
          <p:cNvPicPr>
            <a:picLocks noChangeAspect="1" noChangeArrowheads="1"/>
          </p:cNvPicPr>
          <p:nvPr/>
        </p:nvPicPr>
        <p:blipFill>
          <a:blip r:embed="rId2" cstate="email"/>
          <a:srcRect/>
          <a:stretch>
            <a:fillRect/>
          </a:stretch>
        </p:blipFill>
        <p:spPr bwMode="auto">
          <a:xfrm>
            <a:off x="166654" y="1928802"/>
            <a:ext cx="5791200" cy="3810000"/>
          </a:xfrm>
          <a:prstGeom prst="rect">
            <a:avLst/>
          </a:prstGeom>
          <a:noFill/>
        </p:spPr>
      </p:pic>
      <p:pic>
        <p:nvPicPr>
          <p:cNvPr id="99334" name="Picture 6" descr="http://3.bp.blogspot.com/_2Be0hJgoX7Q/SKvNksU3ubI/AAAAAAAABEw/_P8P9-buziM/s320/Gini_coefficient.png"/>
          <p:cNvPicPr>
            <a:picLocks noChangeAspect="1" noChangeArrowheads="1"/>
          </p:cNvPicPr>
          <p:nvPr/>
        </p:nvPicPr>
        <p:blipFill>
          <a:blip r:embed="rId3" cstate="print"/>
          <a:srcRect/>
          <a:stretch>
            <a:fillRect/>
          </a:stretch>
        </p:blipFill>
        <p:spPr bwMode="auto">
          <a:xfrm>
            <a:off x="6226051" y="1928802"/>
            <a:ext cx="3679949" cy="3714776"/>
          </a:xfrm>
          <a:prstGeom prst="rect">
            <a:avLst/>
          </a:prstGeom>
          <a:noFill/>
        </p:spPr>
      </p:pic>
    </p:spTree>
  </p:cSld>
  <p:clrMapOvr>
    <a:masterClrMapping/>
  </p:clrMapOvr>
  <p:transition>
    <p:random/>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8" descr="促進就業"/>
          <p:cNvPicPr>
            <a:picLocks noChangeAspect="1" noChangeArrowheads="1"/>
          </p:cNvPicPr>
          <p:nvPr/>
        </p:nvPicPr>
        <p:blipFill>
          <a:blip r:embed="rId2" cstate="email"/>
          <a:srcRect/>
          <a:stretch>
            <a:fillRect/>
          </a:stretch>
        </p:blipFill>
        <p:spPr bwMode="auto">
          <a:xfrm>
            <a:off x="4095750" y="5157788"/>
            <a:ext cx="3101975" cy="1700212"/>
          </a:xfrm>
          <a:prstGeom prst="rect">
            <a:avLst/>
          </a:prstGeom>
          <a:noFill/>
          <a:ln w="9525">
            <a:noFill/>
            <a:miter lim="800000"/>
            <a:headEnd/>
            <a:tailEnd/>
          </a:ln>
        </p:spPr>
      </p:pic>
      <p:pic>
        <p:nvPicPr>
          <p:cNvPr id="44035" name="Picture 2" descr="樂活農業"/>
          <p:cNvPicPr>
            <a:picLocks noChangeAspect="1" noChangeArrowheads="1"/>
          </p:cNvPicPr>
          <p:nvPr/>
        </p:nvPicPr>
        <p:blipFill>
          <a:blip r:embed="rId3" cstate="email"/>
          <a:srcRect/>
          <a:stretch>
            <a:fillRect/>
          </a:stretch>
        </p:blipFill>
        <p:spPr bwMode="auto">
          <a:xfrm>
            <a:off x="4105275" y="3068638"/>
            <a:ext cx="3076575" cy="2095500"/>
          </a:xfrm>
          <a:prstGeom prst="rect">
            <a:avLst/>
          </a:prstGeom>
          <a:noFill/>
          <a:ln w="9525">
            <a:noFill/>
            <a:miter lim="800000"/>
            <a:headEnd/>
            <a:tailEnd/>
          </a:ln>
        </p:spPr>
      </p:pic>
      <p:pic>
        <p:nvPicPr>
          <p:cNvPr id="44036" name="Picture 10" descr="開放布局"/>
          <p:cNvPicPr>
            <a:picLocks noChangeAspect="1" noChangeArrowheads="1"/>
          </p:cNvPicPr>
          <p:nvPr/>
        </p:nvPicPr>
        <p:blipFill>
          <a:blip r:embed="rId4" cstate="email"/>
          <a:srcRect/>
          <a:stretch>
            <a:fillRect/>
          </a:stretch>
        </p:blipFill>
        <p:spPr bwMode="auto">
          <a:xfrm>
            <a:off x="4089400" y="1557338"/>
            <a:ext cx="3122613" cy="1482725"/>
          </a:xfrm>
          <a:prstGeom prst="rect">
            <a:avLst/>
          </a:prstGeom>
          <a:noFill/>
          <a:ln w="9525">
            <a:noFill/>
            <a:miter lim="800000"/>
            <a:headEnd/>
            <a:tailEnd/>
          </a:ln>
        </p:spPr>
      </p:pic>
      <p:sp>
        <p:nvSpPr>
          <p:cNvPr id="44037" name="標題 1"/>
          <p:cNvSpPr>
            <a:spLocks noGrp="1"/>
          </p:cNvSpPr>
          <p:nvPr>
            <p:ph type="title"/>
          </p:nvPr>
        </p:nvSpPr>
        <p:spPr/>
        <p:txBody>
          <a:bodyPr/>
          <a:lstStyle/>
          <a:p>
            <a:r>
              <a:rPr lang="zh-TW" altLang="en-US" dirty="0" smtClean="0">
                <a:solidFill>
                  <a:srgbClr val="C00000"/>
                </a:solidFill>
              </a:rPr>
              <a:t>現在執行：黃金十年 活力經濟</a:t>
            </a:r>
          </a:p>
        </p:txBody>
      </p:sp>
      <p:sp>
        <p:nvSpPr>
          <p:cNvPr id="44038" name="內容版面配置區 2"/>
          <p:cNvSpPr>
            <a:spLocks noGrp="1"/>
          </p:cNvSpPr>
          <p:nvPr>
            <p:ph idx="1"/>
          </p:nvPr>
        </p:nvSpPr>
        <p:spPr>
          <a:xfrm>
            <a:off x="344488" y="1557338"/>
            <a:ext cx="3960812" cy="4608512"/>
          </a:xfrm>
        </p:spPr>
        <p:txBody>
          <a:bodyPr/>
          <a:lstStyle/>
          <a:p>
            <a:r>
              <a:rPr lang="zh-TW" altLang="en-US" sz="2400" smtClean="0"/>
              <a:t>以壯大臺灣、連結亞太、布局全球為大戰略，積極開放鬆綁，讓臺灣企業縱橫全球；</a:t>
            </a:r>
            <a:endParaRPr lang="en-US" altLang="zh-TW" sz="2400" smtClean="0"/>
          </a:p>
          <a:p>
            <a:r>
              <a:rPr lang="zh-TW" altLang="en-US" sz="2400" smtClean="0"/>
              <a:t>加速科技創新，優化產業結構，發展樂活農業，提升產業競爭力，邁入創新經濟型體制；</a:t>
            </a:r>
            <a:endParaRPr lang="en-US" altLang="zh-TW" sz="2400" smtClean="0"/>
          </a:p>
          <a:p>
            <a:r>
              <a:rPr lang="zh-TW" altLang="en-US" sz="2400" smtClean="0"/>
              <a:t>全力促進就業與維持物價穩定，使人民生活富足繁榮，讓經濟成長的果實為全民所共享。</a:t>
            </a:r>
          </a:p>
        </p:txBody>
      </p:sp>
      <p:sp>
        <p:nvSpPr>
          <p:cNvPr id="44039" name="投影片編號版面配置區 3"/>
          <p:cNvSpPr>
            <a:spLocks noGrp="1"/>
          </p:cNvSpPr>
          <p:nvPr>
            <p:ph type="sldNum" sz="quarter" idx="11"/>
          </p:nvPr>
        </p:nvSpPr>
        <p:spPr>
          <a:noFill/>
        </p:spPr>
        <p:txBody>
          <a:bodyPr/>
          <a:lstStyle/>
          <a:p>
            <a:fld id="{A2318661-BC2B-4079-AC1D-8B70528AECC2}" type="slidenum">
              <a:rPr lang="en-US" altLang="zh-TW" smtClean="0"/>
              <a:pPr/>
              <a:t>59</a:t>
            </a:fld>
            <a:endParaRPr lang="en-US" altLang="zh-TW" smtClean="0"/>
          </a:p>
        </p:txBody>
      </p:sp>
      <p:pic>
        <p:nvPicPr>
          <p:cNvPr id="44040" name="Picture 4" descr="結構調整"/>
          <p:cNvPicPr>
            <a:picLocks noChangeAspect="1" noChangeArrowheads="1"/>
          </p:cNvPicPr>
          <p:nvPr/>
        </p:nvPicPr>
        <p:blipFill>
          <a:blip r:embed="rId5" cstate="email"/>
          <a:srcRect/>
          <a:stretch>
            <a:fillRect/>
          </a:stretch>
        </p:blipFill>
        <p:spPr bwMode="auto">
          <a:xfrm>
            <a:off x="7162800" y="3068638"/>
            <a:ext cx="2743200" cy="2095500"/>
          </a:xfrm>
          <a:prstGeom prst="rect">
            <a:avLst/>
          </a:prstGeom>
          <a:noFill/>
          <a:ln w="9525">
            <a:noFill/>
            <a:miter lim="800000"/>
            <a:headEnd/>
            <a:tailEnd/>
          </a:ln>
        </p:spPr>
      </p:pic>
      <p:pic>
        <p:nvPicPr>
          <p:cNvPr id="44041" name="Picture 6" descr="穩定物價"/>
          <p:cNvPicPr>
            <a:picLocks noChangeAspect="1" noChangeArrowheads="1"/>
          </p:cNvPicPr>
          <p:nvPr/>
        </p:nvPicPr>
        <p:blipFill>
          <a:blip r:embed="rId6" cstate="email"/>
          <a:srcRect/>
          <a:stretch>
            <a:fillRect/>
          </a:stretch>
        </p:blipFill>
        <p:spPr bwMode="auto">
          <a:xfrm>
            <a:off x="7142163" y="5157788"/>
            <a:ext cx="2763837" cy="1700212"/>
          </a:xfrm>
          <a:prstGeom prst="rect">
            <a:avLst/>
          </a:prstGeom>
          <a:noFill/>
          <a:ln w="9525">
            <a:noFill/>
            <a:miter lim="800000"/>
            <a:headEnd/>
            <a:tailEnd/>
          </a:ln>
        </p:spPr>
      </p:pic>
      <p:pic>
        <p:nvPicPr>
          <p:cNvPr id="44042" name="Picture 14" descr="科技創新"/>
          <p:cNvPicPr>
            <a:picLocks noChangeAspect="1" noChangeArrowheads="1"/>
          </p:cNvPicPr>
          <p:nvPr/>
        </p:nvPicPr>
        <p:blipFill>
          <a:blip r:embed="rId7" cstate="email"/>
          <a:srcRect/>
          <a:stretch>
            <a:fillRect/>
          </a:stretch>
        </p:blipFill>
        <p:spPr bwMode="auto">
          <a:xfrm>
            <a:off x="7124700" y="1557338"/>
            <a:ext cx="2781300" cy="1482725"/>
          </a:xfrm>
          <a:prstGeom prst="rect">
            <a:avLst/>
          </a:prstGeom>
          <a:noFill/>
          <a:ln w="9525">
            <a:noFill/>
            <a:miter lim="800000"/>
            <a:headEnd/>
            <a:tailEnd/>
          </a:ln>
        </p:spPr>
      </p:pic>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高科技</a:t>
            </a:r>
            <a:endParaRPr lang="zh-TW" altLang="en-US" dirty="0">
              <a:solidFill>
                <a:srgbClr val="C00000"/>
              </a:solidFill>
            </a:endParaRPr>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60</a:t>
            </a:fld>
            <a:endParaRPr lang="en-US" altLang="zh-TW"/>
          </a:p>
        </p:txBody>
      </p:sp>
      <p:pic>
        <p:nvPicPr>
          <p:cNvPr id="159746" name="Picture 2" descr="http://www.ocac.gov.tw/public/UpdImg/Img_23303.jpg"/>
          <p:cNvPicPr>
            <a:picLocks noChangeAspect="1" noChangeArrowheads="1"/>
          </p:cNvPicPr>
          <p:nvPr/>
        </p:nvPicPr>
        <p:blipFill>
          <a:blip r:embed="rId2" cstate="print"/>
          <a:srcRect/>
          <a:stretch>
            <a:fillRect/>
          </a:stretch>
        </p:blipFill>
        <p:spPr bwMode="auto">
          <a:xfrm>
            <a:off x="309530" y="2285992"/>
            <a:ext cx="6181725" cy="3590932"/>
          </a:xfrm>
          <a:prstGeom prst="rect">
            <a:avLst/>
          </a:prstGeom>
          <a:noFill/>
        </p:spPr>
      </p:pic>
      <p:pic>
        <p:nvPicPr>
          <p:cNvPr id="159748" name="Picture 4" descr="http://epaper.yuntech.edu.tw/201009/people.files/image003.jpg"/>
          <p:cNvPicPr>
            <a:picLocks noChangeAspect="1" noChangeArrowheads="1"/>
          </p:cNvPicPr>
          <p:nvPr/>
        </p:nvPicPr>
        <p:blipFill>
          <a:blip r:embed="rId3" cstate="email"/>
          <a:srcRect/>
          <a:stretch>
            <a:fillRect/>
          </a:stretch>
        </p:blipFill>
        <p:spPr bwMode="auto">
          <a:xfrm>
            <a:off x="6500945" y="2643182"/>
            <a:ext cx="3405055" cy="2709857"/>
          </a:xfrm>
          <a:prstGeom prst="rect">
            <a:avLst/>
          </a:prstGeom>
          <a:noFill/>
        </p:spPr>
      </p:pic>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標題 1"/>
          <p:cNvSpPr>
            <a:spLocks noGrp="1"/>
          </p:cNvSpPr>
          <p:nvPr>
            <p:ph type="title"/>
          </p:nvPr>
        </p:nvSpPr>
        <p:spPr/>
        <p:txBody>
          <a:bodyPr/>
          <a:lstStyle/>
          <a:p>
            <a:r>
              <a:rPr lang="zh-TW" altLang="en-US" dirty="0" smtClean="0">
                <a:solidFill>
                  <a:srgbClr val="C00000"/>
                </a:solidFill>
              </a:rPr>
              <a:t>創新突破</a:t>
            </a:r>
          </a:p>
        </p:txBody>
      </p:sp>
      <p:sp>
        <p:nvSpPr>
          <p:cNvPr id="3" name="內容版面配置區 2"/>
          <p:cNvSpPr>
            <a:spLocks noGrp="1"/>
          </p:cNvSpPr>
          <p:nvPr>
            <p:ph idx="1"/>
          </p:nvPr>
        </p:nvSpPr>
        <p:spPr>
          <a:xfrm>
            <a:off x="344488" y="1628775"/>
            <a:ext cx="3240087" cy="4608513"/>
          </a:xfrm>
        </p:spPr>
        <p:txBody>
          <a:bodyPr/>
          <a:lstStyle/>
          <a:p>
            <a:pPr marL="0" indent="0" algn="ctr">
              <a:buFontTx/>
              <a:buNone/>
              <a:defRPr/>
            </a:pPr>
            <a:r>
              <a:rPr lang="zh-TW" altLang="en-US" sz="2800" dirty="0" smtClean="0"/>
              <a:t>四大智慧型</a:t>
            </a:r>
            <a:endParaRPr lang="en-US" altLang="zh-TW" sz="2800" dirty="0" smtClean="0"/>
          </a:p>
          <a:p>
            <a:pPr marL="0" indent="0">
              <a:buFontTx/>
              <a:buNone/>
              <a:defRPr/>
            </a:pPr>
            <a:r>
              <a:rPr lang="zh-TW" altLang="en-US" sz="2400" dirty="0" smtClean="0"/>
              <a:t>一、雲端運算</a:t>
            </a:r>
            <a:endParaRPr lang="en-US" altLang="zh-TW" sz="2400" dirty="0" smtClean="0"/>
          </a:p>
          <a:p>
            <a:pPr marL="0" indent="0">
              <a:buFontTx/>
              <a:buNone/>
              <a:defRPr/>
            </a:pPr>
            <a:r>
              <a:rPr lang="zh-TW" altLang="en-US" sz="2400" dirty="0" smtClean="0"/>
              <a:t>二、智慧電動車 </a:t>
            </a:r>
            <a:endParaRPr lang="en-US" altLang="zh-TW" sz="2400" dirty="0" smtClean="0"/>
          </a:p>
          <a:p>
            <a:pPr marL="0" indent="0">
              <a:buFontTx/>
              <a:buNone/>
              <a:defRPr/>
            </a:pPr>
            <a:r>
              <a:rPr lang="zh-TW" altLang="en-US" sz="2400" dirty="0" smtClean="0"/>
              <a:t>三、發明專利產業化</a:t>
            </a:r>
            <a:endParaRPr lang="en-US" altLang="zh-TW" sz="2400" dirty="0" smtClean="0"/>
          </a:p>
          <a:p>
            <a:pPr marL="0" indent="0">
              <a:buFontTx/>
              <a:buNone/>
              <a:defRPr/>
            </a:pPr>
            <a:r>
              <a:rPr lang="zh-TW" altLang="en-US" sz="2400" dirty="0" smtClean="0"/>
              <a:t>四、智慧綠建築</a:t>
            </a:r>
            <a:endParaRPr lang="en-US" altLang="zh-TW" sz="2400" dirty="0" smtClean="0"/>
          </a:p>
          <a:p>
            <a:pPr>
              <a:defRPr/>
            </a:pPr>
            <a:endParaRPr lang="zh-TW" altLang="en-US" dirty="0"/>
          </a:p>
        </p:txBody>
      </p:sp>
      <p:sp>
        <p:nvSpPr>
          <p:cNvPr id="46084" name="投影片編號版面配置區 3"/>
          <p:cNvSpPr>
            <a:spLocks noGrp="1"/>
          </p:cNvSpPr>
          <p:nvPr>
            <p:ph type="sldNum" sz="quarter" idx="11"/>
          </p:nvPr>
        </p:nvSpPr>
        <p:spPr>
          <a:noFill/>
        </p:spPr>
        <p:txBody>
          <a:bodyPr/>
          <a:lstStyle/>
          <a:p>
            <a:fld id="{A1A8AFBF-89C7-4A9B-94F9-709FE2FC8EDC}" type="slidenum">
              <a:rPr lang="en-US" altLang="zh-TW" smtClean="0"/>
              <a:pPr/>
              <a:t>61</a:t>
            </a:fld>
            <a:endParaRPr lang="en-US" altLang="zh-TW" smtClean="0"/>
          </a:p>
        </p:txBody>
      </p:sp>
      <p:sp>
        <p:nvSpPr>
          <p:cNvPr id="6" name="矩形 5"/>
          <p:cNvSpPr/>
          <p:nvPr/>
        </p:nvSpPr>
        <p:spPr>
          <a:xfrm>
            <a:off x="3729038" y="1484313"/>
            <a:ext cx="4953000" cy="4278312"/>
          </a:xfrm>
          <a:prstGeom prst="rect">
            <a:avLst/>
          </a:prstGeom>
        </p:spPr>
        <p:txBody>
          <a:bodyPr>
            <a:spAutoFit/>
          </a:bodyPr>
          <a:lstStyle/>
          <a:p>
            <a:pPr>
              <a:defRPr/>
            </a:pPr>
            <a:r>
              <a:rPr lang="zh-TW" altLang="en-US" sz="2800" b="0" dirty="0">
                <a:latin typeface="+mn-ea"/>
                <a:ea typeface="+mn-ea"/>
              </a:rPr>
              <a:t>十大重點服務業內容：</a:t>
            </a:r>
          </a:p>
          <a:p>
            <a:pPr>
              <a:defRPr/>
            </a:pPr>
            <a:r>
              <a:rPr lang="zh-TW" altLang="en-US" sz="2400" b="0" dirty="0">
                <a:latin typeface="+mn-ea"/>
                <a:ea typeface="+mn-ea"/>
              </a:rPr>
              <a:t>一、美食國際化</a:t>
            </a:r>
          </a:p>
          <a:p>
            <a:pPr>
              <a:defRPr/>
            </a:pPr>
            <a:r>
              <a:rPr lang="zh-TW" altLang="en-US" sz="2400" b="0" dirty="0">
                <a:latin typeface="+mn-ea"/>
                <a:ea typeface="+mn-ea"/>
              </a:rPr>
              <a:t>二、國際醫療</a:t>
            </a:r>
          </a:p>
          <a:p>
            <a:pPr>
              <a:defRPr/>
            </a:pPr>
            <a:r>
              <a:rPr lang="zh-TW" altLang="en-US" sz="2400" b="0" dirty="0">
                <a:latin typeface="+mn-ea"/>
                <a:ea typeface="+mn-ea"/>
              </a:rPr>
              <a:t>三、音樂及數位內容</a:t>
            </a:r>
          </a:p>
          <a:p>
            <a:pPr>
              <a:defRPr/>
            </a:pPr>
            <a:r>
              <a:rPr lang="zh-TW" altLang="en-US" sz="2400" b="0" dirty="0">
                <a:latin typeface="+mn-ea"/>
                <a:ea typeface="+mn-ea"/>
              </a:rPr>
              <a:t>四、會展產業</a:t>
            </a:r>
          </a:p>
          <a:p>
            <a:pPr>
              <a:defRPr/>
            </a:pPr>
            <a:r>
              <a:rPr lang="zh-TW" altLang="en-US" sz="2400" b="0" dirty="0">
                <a:latin typeface="+mn-ea"/>
                <a:ea typeface="+mn-ea"/>
              </a:rPr>
              <a:t>五、國際物流</a:t>
            </a:r>
          </a:p>
          <a:p>
            <a:pPr>
              <a:defRPr/>
            </a:pPr>
            <a:r>
              <a:rPr lang="zh-TW" altLang="en-US" sz="2400" b="0" dirty="0">
                <a:latin typeface="+mn-ea"/>
                <a:ea typeface="+mn-ea"/>
              </a:rPr>
              <a:t>六、高科技及創新產業籌資中心</a:t>
            </a:r>
          </a:p>
          <a:p>
            <a:pPr>
              <a:defRPr/>
            </a:pPr>
            <a:r>
              <a:rPr lang="zh-TW" altLang="en-US" sz="2400" b="0" dirty="0">
                <a:latin typeface="+mn-ea"/>
                <a:ea typeface="+mn-ea"/>
              </a:rPr>
              <a:t>七、都市更新</a:t>
            </a:r>
          </a:p>
          <a:p>
            <a:pPr>
              <a:defRPr/>
            </a:pPr>
            <a:r>
              <a:rPr lang="zh-TW" altLang="en-US" sz="2400" b="0" dirty="0">
                <a:latin typeface="+mn-ea"/>
                <a:ea typeface="+mn-ea"/>
              </a:rPr>
              <a:t>八、</a:t>
            </a:r>
            <a:r>
              <a:rPr lang="en-US" altLang="zh-TW" sz="2400" b="0" dirty="0" err="1">
                <a:latin typeface="+mn-ea"/>
                <a:ea typeface="+mn-ea"/>
              </a:rPr>
              <a:t>WiMAX</a:t>
            </a:r>
            <a:r>
              <a:rPr lang="zh-TW" altLang="en-US" sz="2400" b="0" dirty="0">
                <a:latin typeface="+mn-ea"/>
                <a:ea typeface="+mn-ea"/>
              </a:rPr>
              <a:t>產業</a:t>
            </a:r>
          </a:p>
          <a:p>
            <a:pPr>
              <a:defRPr/>
            </a:pPr>
            <a:r>
              <a:rPr lang="zh-TW" altLang="en-US" sz="2400" b="0" dirty="0">
                <a:latin typeface="+mn-ea"/>
                <a:ea typeface="+mn-ea"/>
              </a:rPr>
              <a:t>九、華文電子商務</a:t>
            </a:r>
          </a:p>
          <a:p>
            <a:pPr>
              <a:defRPr/>
            </a:pPr>
            <a:r>
              <a:rPr lang="zh-TW" altLang="en-US" sz="2400" b="0" dirty="0">
                <a:latin typeface="+mn-ea"/>
                <a:ea typeface="+mn-ea"/>
              </a:rPr>
              <a:t>十、高等教育輸出</a:t>
            </a:r>
          </a:p>
        </p:txBody>
      </p:sp>
      <p:pic>
        <p:nvPicPr>
          <p:cNvPr id="46086" name="Picture 12" descr="http://t2.gstatic.com/images?q=tbn:tS5OMD5zPyD7TM:">
            <a:hlinkClick r:id="rId2"/>
          </p:cNvPr>
          <p:cNvPicPr>
            <a:picLocks noChangeAspect="1" noChangeArrowheads="1"/>
          </p:cNvPicPr>
          <p:nvPr/>
        </p:nvPicPr>
        <p:blipFill>
          <a:blip r:embed="rId3" cstate="print"/>
          <a:srcRect/>
          <a:stretch>
            <a:fillRect/>
          </a:stretch>
        </p:blipFill>
        <p:spPr bwMode="auto">
          <a:xfrm>
            <a:off x="6465888" y="4437063"/>
            <a:ext cx="1209675" cy="962025"/>
          </a:xfrm>
          <a:prstGeom prst="rect">
            <a:avLst/>
          </a:prstGeom>
          <a:noFill/>
          <a:ln w="9525">
            <a:noFill/>
            <a:miter lim="800000"/>
            <a:headEnd/>
            <a:tailEnd/>
          </a:ln>
        </p:spPr>
      </p:pic>
      <p:pic>
        <p:nvPicPr>
          <p:cNvPr id="46087" name="Picture 14" descr="http://t2.gstatic.com/images?q=tbn:R_jGnlcNwE8XJM:">
            <a:hlinkClick r:id="rId4"/>
          </p:cNvPr>
          <p:cNvPicPr>
            <a:picLocks noChangeAspect="1" noChangeArrowheads="1"/>
          </p:cNvPicPr>
          <p:nvPr/>
        </p:nvPicPr>
        <p:blipFill>
          <a:blip r:embed="rId5" cstate="print"/>
          <a:srcRect/>
          <a:stretch>
            <a:fillRect/>
          </a:stretch>
        </p:blipFill>
        <p:spPr bwMode="auto">
          <a:xfrm>
            <a:off x="7545388" y="2708275"/>
            <a:ext cx="1428750" cy="952500"/>
          </a:xfrm>
          <a:prstGeom prst="rect">
            <a:avLst/>
          </a:prstGeom>
          <a:noFill/>
          <a:ln w="9525">
            <a:noFill/>
            <a:miter lim="800000"/>
            <a:headEnd/>
            <a:tailEnd/>
          </a:ln>
        </p:spPr>
      </p:pic>
      <p:pic>
        <p:nvPicPr>
          <p:cNvPr id="46088" name="Picture 16" descr="http://t1.gstatic.com/images?q=tbn:vIRJlxEhUKC1kM:">
            <a:hlinkClick r:id="rId6"/>
          </p:cNvPr>
          <p:cNvPicPr>
            <a:picLocks noChangeAspect="1" noChangeArrowheads="1"/>
          </p:cNvPicPr>
          <p:nvPr/>
        </p:nvPicPr>
        <p:blipFill>
          <a:blip r:embed="rId7" cstate="print"/>
          <a:srcRect/>
          <a:stretch>
            <a:fillRect/>
          </a:stretch>
        </p:blipFill>
        <p:spPr bwMode="auto">
          <a:xfrm>
            <a:off x="8337550" y="1700213"/>
            <a:ext cx="1228725" cy="923925"/>
          </a:xfrm>
          <a:prstGeom prst="rect">
            <a:avLst/>
          </a:prstGeom>
          <a:noFill/>
          <a:ln w="9525">
            <a:noFill/>
            <a:miter lim="800000"/>
            <a:headEnd/>
            <a:tailEnd/>
          </a:ln>
        </p:spPr>
      </p:pic>
      <p:pic>
        <p:nvPicPr>
          <p:cNvPr id="46089" name="Picture 18" descr="http://t3.gstatic.com/images?q=tbn:btCzJikVep-PfM:">
            <a:hlinkClick r:id="rId8"/>
          </p:cNvPr>
          <p:cNvPicPr>
            <a:picLocks noChangeAspect="1" noChangeArrowheads="1"/>
          </p:cNvPicPr>
          <p:nvPr/>
        </p:nvPicPr>
        <p:blipFill>
          <a:blip r:embed="rId9" cstate="print"/>
          <a:srcRect/>
          <a:stretch>
            <a:fillRect/>
          </a:stretch>
        </p:blipFill>
        <p:spPr bwMode="auto">
          <a:xfrm>
            <a:off x="8121650" y="5445125"/>
            <a:ext cx="1362075" cy="1047750"/>
          </a:xfrm>
          <a:prstGeom prst="rect">
            <a:avLst/>
          </a:prstGeom>
          <a:noFill/>
          <a:ln w="9525">
            <a:noFill/>
            <a:miter lim="800000"/>
            <a:headEnd/>
            <a:tailEnd/>
          </a:ln>
        </p:spPr>
      </p:pic>
      <p:pic>
        <p:nvPicPr>
          <p:cNvPr id="46090" name="Picture 20" descr="http://t3.gstatic.com/images?q=tbn:pD2n8WkT0mS5uM:">
            <a:hlinkClick r:id="rId10"/>
          </p:cNvPr>
          <p:cNvPicPr>
            <a:picLocks noChangeAspect="1" noChangeArrowheads="1"/>
          </p:cNvPicPr>
          <p:nvPr/>
        </p:nvPicPr>
        <p:blipFill>
          <a:blip r:embed="rId11" cstate="print"/>
          <a:srcRect/>
          <a:stretch>
            <a:fillRect/>
          </a:stretch>
        </p:blipFill>
        <p:spPr bwMode="auto">
          <a:xfrm>
            <a:off x="8408988" y="4005263"/>
            <a:ext cx="1057275" cy="723900"/>
          </a:xfrm>
          <a:prstGeom prst="rect">
            <a:avLst/>
          </a:prstGeom>
          <a:noFill/>
          <a:ln w="9525">
            <a:noFill/>
            <a:miter lim="800000"/>
            <a:headEnd/>
            <a:tailEnd/>
          </a:ln>
        </p:spPr>
      </p:pic>
      <p:pic>
        <p:nvPicPr>
          <p:cNvPr id="46091" name="Picture 22" descr="http://t1.gstatic.com/images?q=tbn:_Wy97QC7kEfRfM:">
            <a:hlinkClick r:id="rId12"/>
          </p:cNvPr>
          <p:cNvPicPr>
            <a:picLocks noChangeAspect="1" noChangeArrowheads="1"/>
          </p:cNvPicPr>
          <p:nvPr/>
        </p:nvPicPr>
        <p:blipFill>
          <a:blip r:embed="rId13" cstate="print"/>
          <a:srcRect/>
          <a:stretch>
            <a:fillRect/>
          </a:stretch>
        </p:blipFill>
        <p:spPr bwMode="auto">
          <a:xfrm>
            <a:off x="6465888" y="5445125"/>
            <a:ext cx="1238250" cy="1238250"/>
          </a:xfrm>
          <a:prstGeom prst="rect">
            <a:avLst/>
          </a:prstGeom>
          <a:noFill/>
          <a:ln w="9525">
            <a:noFill/>
            <a:miter lim="800000"/>
            <a:headEnd/>
            <a:tailEnd/>
          </a:ln>
        </p:spPr>
      </p:pic>
      <p:pic>
        <p:nvPicPr>
          <p:cNvPr id="46092" name="Picture 10" descr="十大結語"/>
          <p:cNvPicPr>
            <a:picLocks noChangeAspect="1" noChangeArrowheads="1"/>
          </p:cNvPicPr>
          <p:nvPr/>
        </p:nvPicPr>
        <p:blipFill>
          <a:blip r:embed="rId14" cstate="email"/>
          <a:srcRect/>
          <a:stretch>
            <a:fillRect/>
          </a:stretch>
        </p:blipFill>
        <p:spPr bwMode="auto">
          <a:xfrm>
            <a:off x="166688" y="4000500"/>
            <a:ext cx="3643312" cy="28575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C00000"/>
                </a:solidFill>
              </a:rPr>
              <a:t>開放，必走之路</a:t>
            </a:r>
            <a:endParaRPr lang="en-US" altLang="zh-TW" dirty="0" smtClean="0">
              <a:solidFill>
                <a:srgbClr val="C00000"/>
              </a:solidFill>
            </a:endParaRPr>
          </a:p>
        </p:txBody>
      </p:sp>
      <p:sp>
        <p:nvSpPr>
          <p:cNvPr id="3" name="內容版面配置區 2"/>
          <p:cNvSpPr>
            <a:spLocks noGrp="1"/>
          </p:cNvSpPr>
          <p:nvPr>
            <p:ph idx="1"/>
          </p:nvPr>
        </p:nvSpPr>
        <p:spPr>
          <a:xfrm>
            <a:off x="200472" y="1556792"/>
            <a:ext cx="9505056" cy="4608512"/>
          </a:xfrm>
        </p:spPr>
        <p:txBody>
          <a:bodyPr/>
          <a:lstStyle/>
          <a:p>
            <a:r>
              <a:rPr lang="en-US" altLang="zh-TW" sz="2800" dirty="0" smtClean="0"/>
              <a:t>TPP (</a:t>
            </a:r>
            <a:r>
              <a:rPr lang="zh-TW" altLang="en-US" sz="2800" dirty="0" smtClean="0"/>
              <a:t>泛太平洋經濟夥伴關係協定</a:t>
            </a:r>
            <a:r>
              <a:rPr lang="en-US" altLang="zh-TW" sz="2800" dirty="0" smtClean="0"/>
              <a:t>(Trans-Pacific Partnership)</a:t>
            </a:r>
          </a:p>
          <a:p>
            <a:r>
              <a:rPr lang="en-US" altLang="zh-TW" sz="2800" dirty="0" smtClean="0"/>
              <a:t>RCEP (Regional Comprehensive Economic Partnership) </a:t>
            </a:r>
          </a:p>
          <a:p>
            <a:r>
              <a:rPr lang="en-US" altLang="zh-TW" sz="2800" dirty="0" smtClean="0"/>
              <a:t>ECFA(Economic Cooperation Framework Agreement)</a:t>
            </a:r>
            <a:r>
              <a:rPr lang="zh-TW" altLang="en-US" sz="2800" dirty="0" smtClean="0"/>
              <a:t>後續</a:t>
            </a:r>
            <a:endParaRPr lang="en-US" altLang="zh-TW" sz="2800" dirty="0" smtClean="0"/>
          </a:p>
          <a:p>
            <a:r>
              <a:rPr lang="zh-TW" altLang="en-US" sz="2800" dirty="0" smtClean="0"/>
              <a:t>自由經濟示範區</a:t>
            </a:r>
            <a:endParaRPr lang="en-US" altLang="zh-TW" sz="2800" dirty="0" smtClean="0"/>
          </a:p>
          <a:p>
            <a:endParaRPr lang="en-US" altLang="zh-TW" dirty="0" smtClean="0"/>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62</a:t>
            </a:fld>
            <a:endParaRPr lang="en-US" altLang="zh-TW"/>
          </a:p>
        </p:txBody>
      </p:sp>
      <p:pic>
        <p:nvPicPr>
          <p:cNvPr id="101378" name="Picture 2" descr="http://t0.gstatic.com/images?q=tbn:ANd9GcTQcB94jWJRgTXEbq9y-AF9tokJnd_56ae4MQvWW3rA_AiiDK0-"/>
          <p:cNvPicPr>
            <a:picLocks noChangeAspect="1" noChangeArrowheads="1"/>
          </p:cNvPicPr>
          <p:nvPr/>
        </p:nvPicPr>
        <p:blipFill>
          <a:blip r:embed="rId2" cstate="print"/>
          <a:srcRect/>
          <a:stretch>
            <a:fillRect/>
          </a:stretch>
        </p:blipFill>
        <p:spPr bwMode="auto">
          <a:xfrm>
            <a:off x="6897216" y="4962524"/>
            <a:ext cx="3008784" cy="1895476"/>
          </a:xfrm>
          <a:prstGeom prst="rect">
            <a:avLst/>
          </a:prstGeom>
          <a:noFill/>
        </p:spPr>
      </p:pic>
      <p:pic>
        <p:nvPicPr>
          <p:cNvPr id="101382" name="Picture 6" descr="http://www.ftz.com.tw/backend/Upload/EPaperPhoto/376.jpg"/>
          <p:cNvPicPr>
            <a:picLocks noChangeAspect="1" noChangeArrowheads="1"/>
          </p:cNvPicPr>
          <p:nvPr/>
        </p:nvPicPr>
        <p:blipFill>
          <a:blip r:embed="rId3" cstate="email"/>
          <a:srcRect/>
          <a:stretch>
            <a:fillRect/>
          </a:stretch>
        </p:blipFill>
        <p:spPr bwMode="auto">
          <a:xfrm>
            <a:off x="6877025" y="2928934"/>
            <a:ext cx="3028975" cy="2419595"/>
          </a:xfrm>
          <a:prstGeom prst="rect">
            <a:avLst/>
          </a:prstGeom>
          <a:noFill/>
        </p:spPr>
      </p:pic>
      <p:pic>
        <p:nvPicPr>
          <p:cNvPr id="98306" name="Picture 2" descr="http://www.keidanren.or.jp/english/policy/2011/110/fig1.jpg"/>
          <p:cNvPicPr>
            <a:picLocks noChangeAspect="1" noChangeArrowheads="1"/>
          </p:cNvPicPr>
          <p:nvPr/>
        </p:nvPicPr>
        <p:blipFill>
          <a:blip r:embed="rId4" cstate="email"/>
          <a:srcRect/>
          <a:stretch>
            <a:fillRect/>
          </a:stretch>
        </p:blipFill>
        <p:spPr bwMode="auto">
          <a:xfrm>
            <a:off x="952472" y="3714752"/>
            <a:ext cx="5410200" cy="3143248"/>
          </a:xfrm>
          <a:prstGeom prst="rect">
            <a:avLst/>
          </a:prstGeom>
          <a:noFill/>
        </p:spPr>
      </p:pic>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標題 1"/>
          <p:cNvSpPr>
            <a:spLocks noGrp="1"/>
          </p:cNvSpPr>
          <p:nvPr>
            <p:ph type="title" idx="4294967295"/>
          </p:nvPr>
        </p:nvSpPr>
        <p:spPr>
          <a:xfrm>
            <a:off x="238125" y="785813"/>
            <a:ext cx="8920163" cy="1143000"/>
          </a:xfrm>
        </p:spPr>
        <p:txBody>
          <a:bodyPr/>
          <a:lstStyle/>
          <a:p>
            <a:pPr algn="l">
              <a:defRPr/>
            </a:pPr>
            <a:r>
              <a:rPr lang="zh-TW" altLang="en-US" dirty="0" smtClean="0">
                <a:solidFill>
                  <a:srgbClr val="C00000"/>
                </a:solidFill>
                <a:latin typeface="+mn-lt"/>
                <a:ea typeface="+mn-ea"/>
              </a:rPr>
              <a:t>兩岸</a:t>
            </a:r>
            <a:r>
              <a:rPr lang="en-US" altLang="zh-TW" dirty="0" smtClean="0">
                <a:solidFill>
                  <a:srgbClr val="C00000"/>
                </a:solidFill>
                <a:latin typeface="+mn-lt"/>
                <a:ea typeface="+mn-ea"/>
              </a:rPr>
              <a:t>ECFA</a:t>
            </a:r>
            <a:endParaRPr lang="en-US" altLang="zh-TW" sz="5400" dirty="0" smtClean="0">
              <a:solidFill>
                <a:srgbClr val="C00000"/>
              </a:solidFill>
              <a:latin typeface="+mn-lt"/>
              <a:ea typeface="+mn-ea"/>
            </a:endParaRPr>
          </a:p>
        </p:txBody>
      </p:sp>
      <p:sp>
        <p:nvSpPr>
          <p:cNvPr id="34819" name="內容版面配置區 2"/>
          <p:cNvSpPr>
            <a:spLocks noGrp="1"/>
          </p:cNvSpPr>
          <p:nvPr>
            <p:ph idx="4294967295"/>
          </p:nvPr>
        </p:nvSpPr>
        <p:spPr>
          <a:xfrm>
            <a:off x="165100" y="1905000"/>
            <a:ext cx="9634538" cy="1739900"/>
          </a:xfrm>
        </p:spPr>
        <p:txBody>
          <a:bodyPr/>
          <a:lstStyle/>
          <a:p>
            <a:r>
              <a:rPr lang="zh-TW" altLang="en-US" sz="2800" smtClean="0"/>
              <a:t>兩岸經濟合作架構協議</a:t>
            </a:r>
          </a:p>
          <a:p>
            <a:pPr>
              <a:buFontTx/>
              <a:buNone/>
            </a:pPr>
            <a:r>
              <a:rPr lang="zh-TW" altLang="en-US" sz="2800" smtClean="0"/>
              <a:t>（</a:t>
            </a:r>
            <a:r>
              <a:rPr lang="en-US" altLang="zh-TW" sz="2800" smtClean="0"/>
              <a:t>Economic Cooperation Framework Agreement, ECFA</a:t>
            </a:r>
            <a:r>
              <a:rPr lang="zh-TW" altLang="en-US" sz="2800" smtClean="0"/>
              <a:t>）</a:t>
            </a:r>
          </a:p>
          <a:p>
            <a:endParaRPr lang="zh-TW" altLang="en-US" sz="2800" smtClean="0"/>
          </a:p>
        </p:txBody>
      </p:sp>
      <p:sp>
        <p:nvSpPr>
          <p:cNvPr id="6149" name="Rectangle 5"/>
          <p:cNvSpPr>
            <a:spLocks noChangeArrowheads="1"/>
          </p:cNvSpPr>
          <p:nvPr/>
        </p:nvSpPr>
        <p:spPr bwMode="auto">
          <a:xfrm>
            <a:off x="1568450" y="2971800"/>
            <a:ext cx="7724775" cy="52387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spAutoFit/>
          </a:bodyPr>
          <a:lstStyle/>
          <a:p>
            <a:pPr algn="ctr">
              <a:defRPr/>
            </a:pPr>
            <a:r>
              <a:rPr kumimoji="0" lang="zh-TW" altLang="en-US" sz="2800" dirty="0">
                <a:solidFill>
                  <a:srgbClr val="660066"/>
                </a:solidFill>
                <a:latin typeface="標楷體" pitchFamily="65" charset="-120"/>
                <a:ea typeface="標楷體" pitchFamily="65" charset="-120"/>
              </a:rPr>
              <a:t>是以經貿為主的協議，並不涉及敏感政治議題。</a:t>
            </a:r>
          </a:p>
        </p:txBody>
      </p:sp>
      <p:sp>
        <p:nvSpPr>
          <p:cNvPr id="6150" name="AutoShape 6"/>
          <p:cNvSpPr>
            <a:spLocks noChangeArrowheads="1"/>
          </p:cNvSpPr>
          <p:nvPr/>
        </p:nvSpPr>
        <p:spPr bwMode="auto">
          <a:xfrm>
            <a:off x="660400" y="2971800"/>
            <a:ext cx="908050" cy="5334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noFill/>
            <a:miter lim="800000"/>
            <a:headEnd/>
            <a:tailEnd/>
          </a:ln>
          <a:effectLst>
            <a:prstShdw prst="shdw17" dist="17961" dir="2700000">
              <a:schemeClr val="accent1">
                <a:gamma/>
                <a:shade val="60000"/>
                <a:invGamma/>
                <a:alpha val="50000"/>
              </a:schemeClr>
            </a:prstShdw>
          </a:effectLst>
        </p:spPr>
        <p:txBody>
          <a:bodyPr wrap="none" anchor="ctr"/>
          <a:lstStyle/>
          <a:p>
            <a:pPr algn="ctr">
              <a:defRPr/>
            </a:pPr>
            <a:endParaRPr lang="zh-TW" altLang="en-US">
              <a:ea typeface="標楷體" pitchFamily="65" charset="-120"/>
            </a:endParaRPr>
          </a:p>
        </p:txBody>
      </p:sp>
      <p:sp>
        <p:nvSpPr>
          <p:cNvPr id="34822" name="投影片編號版面配置區 2"/>
          <p:cNvSpPr txBox="1">
            <a:spLocks noGrp="1"/>
          </p:cNvSpPr>
          <p:nvPr/>
        </p:nvSpPr>
        <p:spPr bwMode="auto">
          <a:xfrm>
            <a:off x="9575800" y="6400800"/>
            <a:ext cx="330200" cy="457200"/>
          </a:xfrm>
          <a:prstGeom prst="rect">
            <a:avLst/>
          </a:prstGeom>
          <a:noFill/>
          <a:ln w="9525">
            <a:noFill/>
            <a:miter lim="800000"/>
            <a:headEnd/>
            <a:tailEnd/>
          </a:ln>
        </p:spPr>
        <p:txBody>
          <a:bodyPr/>
          <a:lstStyle/>
          <a:p>
            <a:pPr algn="r"/>
            <a:fld id="{75B8C260-7223-435E-BC33-1BBD598A9A06}" type="slidenum">
              <a:rPr lang="en-US" altLang="zh-TW" sz="1400">
                <a:ea typeface="標楷體" pitchFamily="65" charset="-120"/>
              </a:rPr>
              <a:pPr algn="r"/>
              <a:t>63</a:t>
            </a:fld>
            <a:endParaRPr lang="en-US" altLang="zh-TW" sz="1400">
              <a:ea typeface="標楷體" pitchFamily="65" charset="-120"/>
            </a:endParaRPr>
          </a:p>
        </p:txBody>
      </p:sp>
      <p:pic>
        <p:nvPicPr>
          <p:cNvPr id="34823" name="Picture 8" descr="http://t0.gstatic.com/images?q=tbn:ANd9GcT6V9yjCGgs7_xV4CrPql0kznzX6WF9JCDLavIVe4_QxbSs_68&amp;t=1&amp;usg=__ucDSErSvmCCs5z1ZKVZJxlDj5sk="/>
          <p:cNvPicPr>
            <a:picLocks noChangeAspect="1" noChangeArrowheads="1"/>
          </p:cNvPicPr>
          <p:nvPr/>
        </p:nvPicPr>
        <p:blipFill>
          <a:blip r:embed="rId2" cstate="print"/>
          <a:srcRect/>
          <a:stretch>
            <a:fillRect/>
          </a:stretch>
        </p:blipFill>
        <p:spPr bwMode="auto">
          <a:xfrm>
            <a:off x="7689850" y="3860800"/>
            <a:ext cx="2063750" cy="1895475"/>
          </a:xfrm>
          <a:prstGeom prst="rect">
            <a:avLst/>
          </a:prstGeom>
          <a:noFill/>
          <a:ln w="9525">
            <a:noFill/>
            <a:miter lim="800000"/>
            <a:headEnd/>
            <a:tailEnd/>
          </a:ln>
        </p:spPr>
      </p:pic>
      <p:sp>
        <p:nvSpPr>
          <p:cNvPr id="11" name="矩形 10"/>
          <p:cNvSpPr/>
          <p:nvPr/>
        </p:nvSpPr>
        <p:spPr>
          <a:xfrm>
            <a:off x="560388" y="3643313"/>
            <a:ext cx="6624637" cy="3970337"/>
          </a:xfrm>
          <a:prstGeom prst="rect">
            <a:avLst/>
          </a:prstGeom>
        </p:spPr>
        <p:txBody>
          <a:bodyPr>
            <a:spAutoFit/>
          </a:bodyPr>
          <a:lstStyle/>
          <a:p>
            <a:pPr>
              <a:defRPr/>
            </a:pPr>
            <a:r>
              <a:rPr lang="zh-TW" altLang="en-US" sz="2800" b="0" dirty="0">
                <a:latin typeface="+mn-ea"/>
                <a:ea typeface="標楷體" pitchFamily="65" charset="-120"/>
              </a:rPr>
              <a:t>透過</a:t>
            </a:r>
            <a:r>
              <a:rPr lang="en-US" altLang="zh-TW" sz="2800" b="0" dirty="0">
                <a:latin typeface="+mn-ea"/>
                <a:ea typeface="標楷體" pitchFamily="65" charset="-120"/>
              </a:rPr>
              <a:t>ECFA</a:t>
            </a:r>
            <a:r>
              <a:rPr lang="zh-TW" altLang="en-US" sz="2800" b="0" dirty="0">
                <a:latin typeface="+mn-ea"/>
                <a:ea typeface="標楷體" pitchFamily="65" charset="-120"/>
              </a:rPr>
              <a:t>，</a:t>
            </a:r>
            <a:r>
              <a:rPr lang="zh-TW" altLang="en-US" sz="2800" b="0" dirty="0">
                <a:latin typeface="+mn-ea"/>
                <a:ea typeface="標楷體" pitchFamily="65" charset="-120"/>
                <a:hlinkClick r:id="rId3"/>
              </a:rPr>
              <a:t>兩岸經貿</a:t>
            </a:r>
            <a:r>
              <a:rPr lang="zh-TW" altLang="en-US" sz="2800" b="0" dirty="0">
                <a:latin typeface="+mn-ea"/>
                <a:ea typeface="標楷體" pitchFamily="65" charset="-120"/>
              </a:rPr>
              <a:t>正式進入</a:t>
            </a:r>
            <a:r>
              <a:rPr lang="zh-TW" altLang="en-US" sz="2800" dirty="0">
                <a:solidFill>
                  <a:srgbClr val="7030A0"/>
                </a:solidFill>
                <a:latin typeface="+mn-ea"/>
                <a:ea typeface="標楷體" pitchFamily="65" charset="-120"/>
              </a:rPr>
              <a:t>「制度化合作」</a:t>
            </a:r>
            <a:r>
              <a:rPr lang="zh-TW" altLang="en-US" sz="2800" b="0" dirty="0">
                <a:latin typeface="+mn-ea"/>
                <a:ea typeface="標楷體" pitchFamily="65" charset="-120"/>
              </a:rPr>
              <a:t>的新時代。</a:t>
            </a:r>
            <a:endParaRPr lang="en-US" altLang="zh-TW" sz="2800" b="0" dirty="0">
              <a:latin typeface="+mn-ea"/>
              <a:ea typeface="標楷體" pitchFamily="65" charset="-120"/>
            </a:endParaRPr>
          </a:p>
          <a:p>
            <a:pPr>
              <a:defRPr/>
            </a:pPr>
            <a:r>
              <a:rPr lang="zh-TW" altLang="zh-TW" sz="2800" b="0" dirty="0">
                <a:latin typeface="標楷體" pitchFamily="65" charset="-120"/>
                <a:ea typeface="標楷體" pitchFamily="65" charset="-120"/>
              </a:rPr>
              <a:t>早收清單中均涵蓋研發、專業設計等領域，除了使相關產業更加靈活布局兩岸、提升競爭力外，如何藉由兩岸研發、專業設計產業合作，滿足台商企業的相關服務需求，將是可發展的方向。</a:t>
            </a:r>
            <a:endParaRPr lang="zh-TW" altLang="en-US" sz="2800" b="0" dirty="0">
              <a:latin typeface="標楷體" pitchFamily="65" charset="-120"/>
              <a:ea typeface="標楷體" pitchFamily="65" charset="-120"/>
            </a:endParaRPr>
          </a:p>
          <a:p>
            <a:pPr>
              <a:defRPr/>
            </a:pPr>
            <a:r>
              <a:rPr lang="zh-TW" altLang="en-US" sz="2800" b="0" dirty="0">
                <a:ea typeface="標楷體" pitchFamily="65" charset="-120"/>
              </a:rPr>
              <a:t/>
            </a:r>
            <a:br>
              <a:rPr lang="zh-TW" altLang="en-US" sz="2800" b="0" dirty="0">
                <a:ea typeface="標楷體" pitchFamily="65" charset="-120"/>
              </a:rPr>
            </a:br>
            <a:endParaRPr lang="zh-TW" altLang="en-US" sz="2800" b="0" dirty="0">
              <a:ea typeface="標楷體" pitchFamily="65" charset="-120"/>
            </a:endParaRPr>
          </a:p>
        </p:txBody>
      </p:sp>
      <p:pic>
        <p:nvPicPr>
          <p:cNvPr id="34825" name="Picture 2" descr="http://t1.gstatic.com/images?q=tbn:ANd9GcTP--Iy74g_YECmN1QH1LgxMmvIuUMW2HA3khWoRjErrLyMUGRS"/>
          <p:cNvPicPr>
            <a:picLocks noChangeAspect="1" noChangeArrowheads="1"/>
          </p:cNvPicPr>
          <p:nvPr/>
        </p:nvPicPr>
        <p:blipFill>
          <a:blip r:embed="rId4" cstate="print"/>
          <a:srcRect/>
          <a:stretch>
            <a:fillRect/>
          </a:stretch>
        </p:blipFill>
        <p:spPr bwMode="auto">
          <a:xfrm>
            <a:off x="7040563" y="188913"/>
            <a:ext cx="2257425" cy="2019300"/>
          </a:xfrm>
          <a:prstGeom prst="rect">
            <a:avLst/>
          </a:prstGeom>
          <a:noFill/>
          <a:ln w="9525">
            <a:noFill/>
            <a:miter lim="800000"/>
            <a:headEnd/>
            <a:tailEnd/>
          </a:ln>
        </p:spPr>
      </p:pic>
      <p:pic>
        <p:nvPicPr>
          <p:cNvPr id="34826" name="Picture 5" descr="http://webpic.chinareviewnews.com/upload/pickind/101366149.jpg"/>
          <p:cNvPicPr>
            <a:picLocks noChangeAspect="1" noChangeArrowheads="1"/>
          </p:cNvPicPr>
          <p:nvPr/>
        </p:nvPicPr>
        <p:blipFill>
          <a:blip r:embed="rId5" cstate="print"/>
          <a:srcRect/>
          <a:stretch>
            <a:fillRect/>
          </a:stretch>
        </p:blipFill>
        <p:spPr bwMode="auto">
          <a:xfrm>
            <a:off x="4595813" y="571500"/>
            <a:ext cx="2057400" cy="15843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1"/>
          </p:nvPr>
        </p:nvSpPr>
        <p:spPr/>
        <p:txBody>
          <a:bodyPr/>
          <a:lstStyle/>
          <a:p>
            <a:pPr>
              <a:defRPr/>
            </a:pPr>
            <a:fld id="{2602F3A4-D1EF-40A2-AF11-16BAEA4BD71B}" type="slidenum">
              <a:rPr lang="en-US" altLang="zh-TW" smtClean="0"/>
              <a:pPr>
                <a:defRPr/>
              </a:pPr>
              <a:t>64</a:t>
            </a:fld>
            <a:endParaRPr lang="en-US" altLang="zh-TW"/>
          </a:p>
        </p:txBody>
      </p:sp>
      <p:pic>
        <p:nvPicPr>
          <p:cNvPr id="52226" name="Picture 2" descr="http://tns.derjian.com.tw/wp-content/gallery/ecfa/ecfa3.jpg"/>
          <p:cNvPicPr>
            <a:picLocks noChangeAspect="1" noChangeArrowheads="1"/>
          </p:cNvPicPr>
          <p:nvPr/>
        </p:nvPicPr>
        <p:blipFill>
          <a:blip r:embed="rId2" cstate="print"/>
          <a:srcRect/>
          <a:stretch>
            <a:fillRect/>
          </a:stretch>
        </p:blipFill>
        <p:spPr bwMode="auto">
          <a:xfrm>
            <a:off x="-1" y="0"/>
            <a:ext cx="6736393" cy="6858000"/>
          </a:xfrm>
          <a:prstGeom prst="rect">
            <a:avLst/>
          </a:prstGeom>
          <a:noFill/>
        </p:spPr>
      </p:pic>
      <p:pic>
        <p:nvPicPr>
          <p:cNvPr id="52228" name="Picture 4" descr="http://t3.gstatic.com/images?q=tbn:ANd9GcTdoX9QXqHaOnvIGQYMawZzBUYfS3kR9_upRzqirf-yu1DMNnGbEIqezU2ZEQ"/>
          <p:cNvPicPr>
            <a:picLocks noChangeAspect="1" noChangeArrowheads="1"/>
          </p:cNvPicPr>
          <p:nvPr/>
        </p:nvPicPr>
        <p:blipFill>
          <a:blip r:embed="rId3" cstate="print"/>
          <a:srcRect/>
          <a:stretch>
            <a:fillRect/>
          </a:stretch>
        </p:blipFill>
        <p:spPr bwMode="auto">
          <a:xfrm>
            <a:off x="6881826" y="0"/>
            <a:ext cx="3024174" cy="2857496"/>
          </a:xfrm>
          <a:prstGeom prst="rect">
            <a:avLst/>
          </a:prstGeom>
          <a:noFill/>
        </p:spPr>
      </p:pic>
      <p:pic>
        <p:nvPicPr>
          <p:cNvPr id="52232" name="Picture 8" descr="http://www.fengmin.com.tw/pic/digi/9102811274_lar.JPG"/>
          <p:cNvPicPr>
            <a:picLocks noChangeAspect="1" noChangeArrowheads="1"/>
          </p:cNvPicPr>
          <p:nvPr/>
        </p:nvPicPr>
        <p:blipFill>
          <a:blip r:embed="rId4" cstate="email"/>
          <a:srcRect/>
          <a:stretch>
            <a:fillRect/>
          </a:stretch>
        </p:blipFill>
        <p:spPr bwMode="auto">
          <a:xfrm>
            <a:off x="6667513" y="4429132"/>
            <a:ext cx="3238487" cy="2428868"/>
          </a:xfrm>
          <a:prstGeom prst="rect">
            <a:avLst/>
          </a:prstGeom>
          <a:noFill/>
        </p:spPr>
      </p:pic>
      <p:pic>
        <p:nvPicPr>
          <p:cNvPr id="8" name="Picture 10" descr="http://t2.gstatic.com/images?q=tbn:ANd9GcTQr2o67pNh0iINZT6Y4C3KXt0vZ4PBj9GjyWFddOoTulihgbweaA"/>
          <p:cNvPicPr>
            <a:picLocks noChangeAspect="1" noChangeArrowheads="1"/>
          </p:cNvPicPr>
          <p:nvPr/>
        </p:nvPicPr>
        <p:blipFill>
          <a:blip r:embed="rId5" cstate="print"/>
          <a:srcRect/>
          <a:stretch>
            <a:fillRect/>
          </a:stretch>
        </p:blipFill>
        <p:spPr bwMode="auto">
          <a:xfrm>
            <a:off x="7096140" y="2786058"/>
            <a:ext cx="2619375" cy="1743076"/>
          </a:xfrm>
          <a:prstGeom prst="rect">
            <a:avLst/>
          </a:prstGeom>
          <a:noFill/>
        </p:spPr>
      </p:pic>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idx="4294967295"/>
          </p:nvPr>
        </p:nvSpPr>
        <p:spPr>
          <a:xfrm>
            <a:off x="584200" y="1196975"/>
            <a:ext cx="8893175" cy="2736850"/>
          </a:xfrm>
        </p:spPr>
        <p:txBody>
          <a:bodyPr/>
          <a:lstStyle/>
          <a:p>
            <a:pPr algn="l" eaLnBrk="1" hangingPunct="1">
              <a:spcBef>
                <a:spcPct val="5000"/>
              </a:spcBef>
              <a:buFontTx/>
              <a:buChar char="•"/>
            </a:pPr>
            <a:r>
              <a:rPr lang="zh-TW" altLang="en-US" sz="2800" smtClean="0">
                <a:latin typeface="+mn-lt"/>
                <a:ea typeface="+mn-ea"/>
              </a:rPr>
              <a:t>優勢互補，軟實力結合兩岸進軍世界</a:t>
            </a:r>
            <a:r>
              <a:rPr lang="en-US" altLang="zh-TW" sz="2800" smtClean="0">
                <a:latin typeface="+mn-lt"/>
                <a:ea typeface="+mn-ea"/>
              </a:rPr>
              <a:t/>
            </a:r>
            <a:br>
              <a:rPr lang="en-US" altLang="zh-TW" sz="2800" smtClean="0">
                <a:latin typeface="+mn-lt"/>
                <a:ea typeface="+mn-ea"/>
              </a:rPr>
            </a:br>
            <a:r>
              <a:rPr lang="en-US" altLang="zh-TW" sz="2800" smtClean="0">
                <a:latin typeface="+mn-lt"/>
                <a:ea typeface="+mn-ea"/>
              </a:rPr>
              <a:t> </a:t>
            </a:r>
            <a:r>
              <a:rPr lang="en-US" altLang="zh-TW" sz="2400" smtClean="0">
                <a:latin typeface="+mn-lt"/>
                <a:ea typeface="+mn-ea"/>
              </a:rPr>
              <a:t>ECFA</a:t>
            </a:r>
            <a:r>
              <a:rPr lang="zh-TW" altLang="en-US" sz="2400" smtClean="0">
                <a:latin typeface="+mn-lt"/>
                <a:ea typeface="+mn-ea"/>
              </a:rPr>
              <a:t>的簽訂，紓緩了業者已面臨的威脅，並為業者爭取到</a:t>
            </a:r>
            <a:br>
              <a:rPr lang="zh-TW" altLang="en-US" sz="2400" smtClean="0">
                <a:latin typeface="+mn-lt"/>
                <a:ea typeface="+mn-ea"/>
              </a:rPr>
            </a:br>
            <a:r>
              <a:rPr lang="zh-TW" altLang="en-US" sz="2400" smtClean="0">
                <a:latin typeface="+mn-lt"/>
                <a:ea typeface="+mn-ea"/>
              </a:rPr>
              <a:t> 有利的登陸條件，兩岸透過經貿合作產生的互惠雙贏，有</a:t>
            </a:r>
            <a:br>
              <a:rPr lang="zh-TW" altLang="en-US" sz="2400" smtClean="0">
                <a:latin typeface="+mn-lt"/>
                <a:ea typeface="+mn-ea"/>
              </a:rPr>
            </a:br>
            <a:r>
              <a:rPr lang="zh-TW" altLang="en-US" sz="2400" smtClean="0">
                <a:latin typeface="+mn-lt"/>
                <a:ea typeface="+mn-ea"/>
              </a:rPr>
              <a:t>  利產業的根留台灣發展，也將促使兩岸更為和平穩定，對</a:t>
            </a:r>
            <a:br>
              <a:rPr lang="zh-TW" altLang="en-US" sz="2400" smtClean="0">
                <a:latin typeface="+mn-lt"/>
                <a:ea typeface="+mn-ea"/>
              </a:rPr>
            </a:br>
            <a:r>
              <a:rPr lang="zh-TW" altLang="en-US" sz="2400" smtClean="0">
                <a:latin typeface="+mn-lt"/>
                <a:ea typeface="+mn-ea"/>
              </a:rPr>
              <a:t>  產業界而言，將是一個新的契機。而基於永保競爭優勢與</a:t>
            </a:r>
            <a:br>
              <a:rPr lang="zh-TW" altLang="en-US" sz="2400" smtClean="0">
                <a:latin typeface="+mn-lt"/>
                <a:ea typeface="+mn-ea"/>
              </a:rPr>
            </a:br>
            <a:r>
              <a:rPr lang="zh-TW" altLang="en-US" sz="2400" smtClean="0">
                <a:latin typeface="+mn-lt"/>
                <a:ea typeface="+mn-ea"/>
              </a:rPr>
              <a:t>  永續經營生機的理念，兩岸企業更應加強合作，運用彼此</a:t>
            </a:r>
            <a:br>
              <a:rPr lang="zh-TW" altLang="en-US" sz="2400" smtClean="0">
                <a:latin typeface="+mn-lt"/>
                <a:ea typeface="+mn-ea"/>
              </a:rPr>
            </a:br>
            <a:r>
              <a:rPr lang="zh-TW" altLang="en-US" sz="2400" smtClean="0">
                <a:latin typeface="+mn-lt"/>
                <a:ea typeface="+mn-ea"/>
              </a:rPr>
              <a:t>  的優勢，攜手進軍世界。</a:t>
            </a:r>
          </a:p>
        </p:txBody>
      </p:sp>
      <p:sp>
        <p:nvSpPr>
          <p:cNvPr id="36867" name="AutoShape 10"/>
          <p:cNvSpPr>
            <a:spLocks noChangeArrowheads="1"/>
          </p:cNvSpPr>
          <p:nvPr/>
        </p:nvSpPr>
        <p:spPr bwMode="auto">
          <a:xfrm>
            <a:off x="1833563" y="219075"/>
            <a:ext cx="6238875" cy="792163"/>
          </a:xfrm>
          <a:prstGeom prst="horizontalScroll">
            <a:avLst>
              <a:gd name="adj" fmla="val 12500"/>
            </a:avLst>
          </a:prstGeom>
          <a:gradFill rotWithShape="0">
            <a:gsLst>
              <a:gs pos="0">
                <a:srgbClr val="FFFFFF"/>
              </a:gs>
              <a:gs pos="100000">
                <a:srgbClr val="E7F1FF"/>
              </a:gs>
            </a:gsLst>
            <a:path path="rect">
              <a:fillToRect l="50000" t="50000" r="50000" b="50000"/>
            </a:path>
          </a:gradFill>
          <a:ln w="25400" cap="sq">
            <a:solidFill>
              <a:srgbClr val="C0C0C0"/>
            </a:solidFill>
            <a:round/>
            <a:headEnd type="none" w="sm" len="sm"/>
            <a:tailEnd type="none" w="sm" len="sm"/>
          </a:ln>
        </p:spPr>
        <p:txBody>
          <a:bodyPr wrap="none" anchor="ctr"/>
          <a:lstStyle/>
          <a:p>
            <a:pPr marL="457200" indent="-457200"/>
            <a:r>
              <a:rPr lang="zh-TW" altLang="en-US" sz="4400" dirty="0">
                <a:solidFill>
                  <a:srgbClr val="0000FF"/>
                </a:solidFill>
                <a:latin typeface="標楷體" pitchFamily="65" charset="-120"/>
                <a:ea typeface="標楷體" pitchFamily="65" charset="-120"/>
              </a:rPr>
              <a:t>打造台灣黃金十年</a:t>
            </a:r>
            <a:endParaRPr lang="en-US" altLang="zh-TW" sz="4400" dirty="0">
              <a:solidFill>
                <a:srgbClr val="0000FF"/>
              </a:solidFill>
              <a:latin typeface="標楷體" pitchFamily="65" charset="-120"/>
              <a:ea typeface="標楷體" pitchFamily="65" charset="-120"/>
            </a:endParaRPr>
          </a:p>
        </p:txBody>
      </p:sp>
      <p:sp>
        <p:nvSpPr>
          <p:cNvPr id="36868" name="Rectangle 3"/>
          <p:cNvSpPr>
            <a:spLocks noChangeArrowheads="1"/>
          </p:cNvSpPr>
          <p:nvPr/>
        </p:nvSpPr>
        <p:spPr bwMode="auto">
          <a:xfrm>
            <a:off x="9410700" y="6477000"/>
            <a:ext cx="495300" cy="381000"/>
          </a:xfrm>
          <a:prstGeom prst="rect">
            <a:avLst/>
          </a:prstGeom>
          <a:noFill/>
          <a:ln w="9525">
            <a:noFill/>
            <a:miter lim="800000"/>
            <a:headEnd/>
            <a:tailEnd/>
          </a:ln>
        </p:spPr>
        <p:txBody>
          <a:bodyPr lIns="92075" tIns="46038" rIns="92075" bIns="46038" anchor="ctr"/>
          <a:lstStyle/>
          <a:p>
            <a:r>
              <a:rPr lang="en-US" altLang="zh-TW" sz="1200" b="0">
                <a:solidFill>
                  <a:srgbClr val="010199"/>
                </a:solidFill>
              </a:rPr>
              <a:t>54</a:t>
            </a:r>
          </a:p>
        </p:txBody>
      </p:sp>
      <p:grpSp>
        <p:nvGrpSpPr>
          <p:cNvPr id="2" name="Group 17"/>
          <p:cNvGrpSpPr>
            <a:grpSpLocks/>
          </p:cNvGrpSpPr>
          <p:nvPr/>
        </p:nvGrpSpPr>
        <p:grpSpPr bwMode="auto">
          <a:xfrm>
            <a:off x="1052513" y="3933825"/>
            <a:ext cx="7723187" cy="2519363"/>
            <a:chOff x="612" y="2478"/>
            <a:chExt cx="4491" cy="1587"/>
          </a:xfrm>
        </p:grpSpPr>
        <p:sp>
          <p:nvSpPr>
            <p:cNvPr id="129036" name="Oval 12"/>
            <p:cNvSpPr>
              <a:spLocks noChangeArrowheads="1"/>
            </p:cNvSpPr>
            <p:nvPr/>
          </p:nvSpPr>
          <p:spPr bwMode="auto">
            <a:xfrm>
              <a:off x="612" y="2659"/>
              <a:ext cx="1432" cy="1292"/>
            </a:xfrm>
            <a:prstGeom prst="ellipse">
              <a:avLst/>
            </a:prstGeom>
            <a:gradFill rotWithShape="1">
              <a:gsLst>
                <a:gs pos="0">
                  <a:srgbClr val="FF0066">
                    <a:alpha val="17999"/>
                  </a:srgbClr>
                </a:gs>
                <a:gs pos="50000">
                  <a:srgbClr val="FF0066">
                    <a:gamma/>
                    <a:tint val="0"/>
                    <a:invGamma/>
                  </a:srgbClr>
                </a:gs>
                <a:gs pos="100000">
                  <a:srgbClr val="FF0066">
                    <a:alpha val="17999"/>
                  </a:srgbClr>
                </a:gs>
              </a:gsLst>
              <a:lin ang="5400000" scaled="1"/>
            </a:gradFill>
            <a:ln w="9525">
              <a:solidFill>
                <a:srgbClr val="969696"/>
              </a:solidFill>
              <a:round/>
              <a:headEnd/>
              <a:tailEnd/>
            </a:ln>
            <a:effectLst/>
          </p:spPr>
          <p:txBody>
            <a:bodyPr wrap="none" anchor="ctr"/>
            <a:lstStyle/>
            <a:p>
              <a:pPr>
                <a:defRPr/>
              </a:pPr>
              <a:r>
                <a:rPr lang="zh-TW" altLang="en-US" sz="2800">
                  <a:solidFill>
                    <a:srgbClr val="0033CC"/>
                  </a:solidFill>
                  <a:latin typeface="標楷體" pitchFamily="65" charset="-120"/>
                </a:rPr>
                <a:t>大陸</a:t>
              </a:r>
            </a:p>
            <a:p>
              <a:pPr>
                <a:defRPr/>
              </a:pPr>
              <a:r>
                <a:rPr lang="zh-TW" altLang="en-US" sz="2600">
                  <a:solidFill>
                    <a:srgbClr val="CC0000"/>
                  </a:solidFill>
                  <a:latin typeface="標楷體" pitchFamily="65" charset="-120"/>
                </a:rPr>
                <a:t>硬實力</a:t>
              </a:r>
            </a:p>
            <a:p>
              <a:pPr>
                <a:defRPr/>
              </a:pPr>
              <a:r>
                <a:rPr lang="zh-TW" altLang="en-US">
                  <a:solidFill>
                    <a:srgbClr val="080808"/>
                  </a:solidFill>
                  <a:latin typeface="標楷體" pitchFamily="65" charset="-120"/>
                </a:rPr>
                <a:t>勞力、土地、市場</a:t>
              </a:r>
            </a:p>
            <a:p>
              <a:pPr>
                <a:defRPr/>
              </a:pPr>
              <a:r>
                <a:rPr lang="zh-TW" altLang="en-US">
                  <a:solidFill>
                    <a:srgbClr val="080808"/>
                  </a:solidFill>
                  <a:latin typeface="標楷體" pitchFamily="65" charset="-120"/>
                </a:rPr>
                <a:t>、基礎技術、行</a:t>
              </a:r>
            </a:p>
            <a:p>
              <a:pPr>
                <a:defRPr/>
              </a:pPr>
              <a:r>
                <a:rPr lang="zh-TW" altLang="en-US">
                  <a:solidFill>
                    <a:srgbClr val="080808"/>
                  </a:solidFill>
                  <a:latin typeface="標楷體" pitchFamily="65" charset="-120"/>
                </a:rPr>
                <a:t>政效率</a:t>
              </a:r>
              <a:r>
                <a:rPr lang="en-US" altLang="zh-TW">
                  <a:solidFill>
                    <a:srgbClr val="080808"/>
                  </a:solidFill>
                  <a:latin typeface="標楷體" pitchFamily="65" charset="-120"/>
                </a:rPr>
                <a:t>…</a:t>
              </a:r>
            </a:p>
          </p:txBody>
        </p:sp>
        <p:sp>
          <p:nvSpPr>
            <p:cNvPr id="129037" name="Oval 13"/>
            <p:cNvSpPr>
              <a:spLocks noChangeArrowheads="1"/>
            </p:cNvSpPr>
            <p:nvPr/>
          </p:nvSpPr>
          <p:spPr bwMode="auto">
            <a:xfrm>
              <a:off x="3671" y="2614"/>
              <a:ext cx="1432" cy="1315"/>
            </a:xfrm>
            <a:prstGeom prst="ellipse">
              <a:avLst/>
            </a:prstGeom>
            <a:gradFill rotWithShape="1">
              <a:gsLst>
                <a:gs pos="0">
                  <a:srgbClr val="CCFFFF">
                    <a:alpha val="39000"/>
                  </a:srgbClr>
                </a:gs>
                <a:gs pos="50000">
                  <a:srgbClr val="CCFFFF">
                    <a:gamma/>
                    <a:tint val="0"/>
                    <a:invGamma/>
                  </a:srgbClr>
                </a:gs>
                <a:gs pos="100000">
                  <a:srgbClr val="CCFFFF">
                    <a:alpha val="39000"/>
                  </a:srgbClr>
                </a:gs>
              </a:gsLst>
              <a:lin ang="5400000" scaled="1"/>
            </a:gradFill>
            <a:ln w="9525">
              <a:solidFill>
                <a:srgbClr val="969696"/>
              </a:solidFill>
              <a:round/>
              <a:headEnd/>
              <a:tailEnd/>
            </a:ln>
            <a:effectLst/>
          </p:spPr>
          <p:txBody>
            <a:bodyPr wrap="none" anchor="ctr"/>
            <a:lstStyle/>
            <a:p>
              <a:pPr>
                <a:defRPr/>
              </a:pPr>
              <a:r>
                <a:rPr lang="zh-TW" altLang="en-US" sz="2800">
                  <a:solidFill>
                    <a:srgbClr val="0033CC"/>
                  </a:solidFill>
                  <a:latin typeface="標楷體" pitchFamily="65" charset="-120"/>
                </a:rPr>
                <a:t>台灣</a:t>
              </a:r>
            </a:p>
            <a:p>
              <a:pPr>
                <a:defRPr/>
              </a:pPr>
              <a:r>
                <a:rPr lang="zh-TW" altLang="en-US" sz="2600">
                  <a:solidFill>
                    <a:srgbClr val="CC0000"/>
                  </a:solidFill>
                  <a:latin typeface="標楷體" pitchFamily="65" charset="-120"/>
                </a:rPr>
                <a:t>軟實力</a:t>
              </a:r>
            </a:p>
            <a:p>
              <a:pPr>
                <a:defRPr/>
              </a:pPr>
              <a:r>
                <a:rPr lang="zh-TW" altLang="en-US">
                  <a:solidFill>
                    <a:srgbClr val="080808"/>
                  </a:solidFill>
                  <a:latin typeface="標楷體" pitchFamily="65" charset="-120"/>
                </a:rPr>
                <a:t>創新、設計、運籌</a:t>
              </a:r>
            </a:p>
            <a:p>
              <a:pPr>
                <a:defRPr/>
              </a:pPr>
              <a:r>
                <a:rPr lang="zh-TW" altLang="en-US">
                  <a:solidFill>
                    <a:srgbClr val="080808"/>
                  </a:solidFill>
                  <a:latin typeface="標楷體" pitchFamily="65" charset="-120"/>
                </a:rPr>
                <a:t>物流、經營管理</a:t>
              </a:r>
            </a:p>
            <a:p>
              <a:pPr>
                <a:defRPr/>
              </a:pPr>
              <a:r>
                <a:rPr lang="zh-TW" altLang="en-US">
                  <a:solidFill>
                    <a:srgbClr val="080808"/>
                  </a:solidFill>
                  <a:latin typeface="標楷體" pitchFamily="65" charset="-120"/>
                </a:rPr>
                <a:t>、國際行銷</a:t>
              </a:r>
              <a:r>
                <a:rPr lang="en-US" altLang="zh-TW">
                  <a:solidFill>
                    <a:srgbClr val="080808"/>
                  </a:solidFill>
                  <a:latin typeface="標楷體" pitchFamily="65" charset="-120"/>
                </a:rPr>
                <a:t>…</a:t>
              </a:r>
            </a:p>
          </p:txBody>
        </p:sp>
        <p:sp>
          <p:nvSpPr>
            <p:cNvPr id="36876" name="AutoShape 14"/>
            <p:cNvSpPr>
              <a:spLocks noChangeArrowheads="1"/>
            </p:cNvSpPr>
            <p:nvPr/>
          </p:nvSpPr>
          <p:spPr bwMode="auto">
            <a:xfrm>
              <a:off x="2092" y="2478"/>
              <a:ext cx="1579" cy="433"/>
            </a:xfrm>
            <a:prstGeom prst="curvedDownArrow">
              <a:avLst>
                <a:gd name="adj1" fmla="val 72933"/>
                <a:gd name="adj2" fmla="val 145866"/>
                <a:gd name="adj3" fmla="val 33333"/>
              </a:avLst>
            </a:prstGeom>
            <a:gradFill rotWithShape="1">
              <a:gsLst>
                <a:gs pos="0">
                  <a:srgbClr val="FFFF99"/>
                </a:gs>
                <a:gs pos="50000">
                  <a:srgbClr val="FFFFDF"/>
                </a:gs>
                <a:gs pos="100000">
                  <a:srgbClr val="FFFF99"/>
                </a:gs>
              </a:gsLst>
              <a:lin ang="5400000" scaled="1"/>
            </a:gradFill>
            <a:ln w="9525">
              <a:solidFill>
                <a:srgbClr val="000000"/>
              </a:solidFill>
              <a:miter lim="800000"/>
              <a:headEnd/>
              <a:tailEnd/>
            </a:ln>
          </p:spPr>
          <p:txBody>
            <a:bodyPr wrap="none" anchor="ctr"/>
            <a:lstStyle/>
            <a:p>
              <a:r>
                <a:rPr lang="zh-TW" altLang="en-US" sz="2000">
                  <a:solidFill>
                    <a:srgbClr val="A50021"/>
                  </a:solidFill>
                  <a:latin typeface="標楷體" pitchFamily="65" charset="-120"/>
                </a:rPr>
                <a:t>語文相通</a:t>
              </a:r>
            </a:p>
          </p:txBody>
        </p:sp>
        <p:sp>
          <p:nvSpPr>
            <p:cNvPr id="129039" name="AutoShape 15"/>
            <p:cNvSpPr>
              <a:spLocks noChangeArrowheads="1"/>
            </p:cNvSpPr>
            <p:nvPr/>
          </p:nvSpPr>
          <p:spPr bwMode="auto">
            <a:xfrm rot="10800000">
              <a:off x="2045" y="3632"/>
              <a:ext cx="1575" cy="433"/>
            </a:xfrm>
            <a:prstGeom prst="curvedDownArrow">
              <a:avLst>
                <a:gd name="adj1" fmla="val 72748"/>
                <a:gd name="adj2" fmla="val 145497"/>
                <a:gd name="adj3" fmla="val 33333"/>
              </a:avLst>
            </a:prstGeom>
            <a:gradFill rotWithShape="1">
              <a:gsLst>
                <a:gs pos="0">
                  <a:srgbClr val="FFCCFF">
                    <a:alpha val="25000"/>
                  </a:srgbClr>
                </a:gs>
                <a:gs pos="50000">
                  <a:srgbClr val="FFCCFF">
                    <a:gamma/>
                    <a:tint val="28627"/>
                    <a:invGamma/>
                  </a:srgbClr>
                </a:gs>
                <a:gs pos="100000">
                  <a:srgbClr val="FFCCFF">
                    <a:alpha val="25000"/>
                  </a:srgbClr>
                </a:gs>
              </a:gsLst>
              <a:lin ang="5400000" scaled="1"/>
            </a:gradFill>
            <a:ln w="9525">
              <a:solidFill>
                <a:srgbClr val="000000"/>
              </a:solidFill>
              <a:miter lim="800000"/>
              <a:headEnd/>
              <a:tailEnd/>
            </a:ln>
            <a:effectLst/>
          </p:spPr>
          <p:txBody>
            <a:bodyPr rot="10800000" wrap="none" anchor="ctr"/>
            <a:lstStyle/>
            <a:p>
              <a:pPr>
                <a:defRPr/>
              </a:pPr>
              <a:r>
                <a:rPr lang="zh-TW" altLang="en-US" sz="2000">
                  <a:solidFill>
                    <a:srgbClr val="CC00CC"/>
                  </a:solidFill>
                  <a:latin typeface="標楷體" pitchFamily="65" charset="-120"/>
                </a:rPr>
                <a:t>文化相近</a:t>
              </a:r>
            </a:p>
          </p:txBody>
        </p:sp>
        <p:sp>
          <p:nvSpPr>
            <p:cNvPr id="36880" name="Text Box 16"/>
            <p:cNvSpPr txBox="1">
              <a:spLocks noChangeArrowheads="1"/>
            </p:cNvSpPr>
            <p:nvPr/>
          </p:nvSpPr>
          <p:spPr bwMode="auto">
            <a:xfrm>
              <a:off x="2426" y="3067"/>
              <a:ext cx="907" cy="288"/>
            </a:xfrm>
            <a:prstGeom prst="rect">
              <a:avLst/>
            </a:prstGeom>
            <a:noFill/>
            <a:ln w="9525">
              <a:noFill/>
              <a:miter lim="800000"/>
              <a:headEnd/>
              <a:tailEnd/>
            </a:ln>
          </p:spPr>
          <p:txBody>
            <a:bodyPr>
              <a:spAutoFit/>
            </a:bodyPr>
            <a:lstStyle/>
            <a:p>
              <a:r>
                <a:rPr lang="en-US" altLang="zh-TW" sz="2400">
                  <a:solidFill>
                    <a:srgbClr val="990033"/>
                  </a:solidFill>
                  <a:latin typeface="標楷體" pitchFamily="65" charset="-120"/>
                </a:rPr>
                <a:t>1</a:t>
              </a:r>
              <a:r>
                <a:rPr lang="zh-TW" altLang="en-US" sz="2400">
                  <a:solidFill>
                    <a:srgbClr val="990033"/>
                  </a:solidFill>
                  <a:latin typeface="標楷體" pitchFamily="65" charset="-120"/>
                </a:rPr>
                <a:t>＋</a:t>
              </a:r>
              <a:r>
                <a:rPr lang="en-US" altLang="zh-TW" sz="2400">
                  <a:solidFill>
                    <a:srgbClr val="990033"/>
                  </a:solidFill>
                  <a:latin typeface="標楷體" pitchFamily="65" charset="-120"/>
                </a:rPr>
                <a:t>1</a:t>
              </a:r>
              <a:r>
                <a:rPr lang="zh-TW" altLang="en-US" sz="2400">
                  <a:solidFill>
                    <a:srgbClr val="990033"/>
                  </a:solidFill>
                  <a:latin typeface="標楷體" pitchFamily="65" charset="-120"/>
                </a:rPr>
                <a:t>＞</a:t>
              </a:r>
              <a:r>
                <a:rPr lang="en-US" altLang="zh-TW" sz="2400">
                  <a:solidFill>
                    <a:srgbClr val="990033"/>
                  </a:solidFill>
                  <a:latin typeface="標楷體" pitchFamily="65" charset="-120"/>
                </a:rPr>
                <a:t>2</a:t>
              </a:r>
            </a:p>
          </p:txBody>
        </p:sp>
      </p:gr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標題 1"/>
          <p:cNvSpPr>
            <a:spLocks noGrp="1"/>
          </p:cNvSpPr>
          <p:nvPr>
            <p:ph type="title"/>
          </p:nvPr>
        </p:nvSpPr>
        <p:spPr/>
        <p:txBody>
          <a:bodyPr/>
          <a:lstStyle/>
          <a:p>
            <a:pPr eaLnBrk="1" hangingPunct="1"/>
            <a:r>
              <a:rPr lang="zh-TW" altLang="en-US" dirty="0" smtClean="0">
                <a:solidFill>
                  <a:srgbClr val="0000FF"/>
                </a:solidFill>
                <a:latin typeface="+mn-lt"/>
                <a:ea typeface="+mn-ea"/>
              </a:rPr>
              <a:t>台灣經濟的未來</a:t>
            </a:r>
            <a:endParaRPr lang="en-US" altLang="zh-TW" dirty="0" smtClean="0">
              <a:solidFill>
                <a:srgbClr val="0000FF"/>
              </a:solidFill>
              <a:latin typeface="+mn-lt"/>
              <a:ea typeface="+mn-ea"/>
            </a:endParaRPr>
          </a:p>
        </p:txBody>
      </p:sp>
      <p:sp>
        <p:nvSpPr>
          <p:cNvPr id="38915" name="內容版面配置區 2"/>
          <p:cNvSpPr>
            <a:spLocks noGrp="1"/>
          </p:cNvSpPr>
          <p:nvPr>
            <p:ph idx="1"/>
          </p:nvPr>
        </p:nvSpPr>
        <p:spPr/>
        <p:txBody>
          <a:bodyPr/>
          <a:lstStyle/>
          <a:p>
            <a:pPr eaLnBrk="1" hangingPunct="1"/>
            <a:r>
              <a:rPr lang="zh-TW" altLang="en-US" dirty="0" smtClean="0">
                <a:latin typeface="+mn-lt"/>
                <a:ea typeface="+mn-ea"/>
              </a:rPr>
              <a:t>亞太營運中心</a:t>
            </a:r>
            <a:endParaRPr lang="en-US" altLang="zh-TW" dirty="0" smtClean="0">
              <a:latin typeface="+mn-lt"/>
              <a:ea typeface="+mn-ea"/>
            </a:endParaRPr>
          </a:p>
          <a:p>
            <a:pPr eaLnBrk="1" hangingPunct="1"/>
            <a:r>
              <a:rPr lang="zh-TW" altLang="en-US" dirty="0" smtClean="0">
                <a:latin typeface="+mn-lt"/>
                <a:ea typeface="+mn-ea"/>
              </a:rPr>
              <a:t>亞洲籌資中心</a:t>
            </a:r>
            <a:endParaRPr lang="en-US" altLang="zh-TW" dirty="0" smtClean="0">
              <a:latin typeface="+mn-lt"/>
              <a:ea typeface="+mn-ea"/>
            </a:endParaRPr>
          </a:p>
          <a:p>
            <a:pPr eaLnBrk="1" hangingPunct="1"/>
            <a:r>
              <a:rPr lang="zh-TW" altLang="en-US" dirty="0" smtClean="0">
                <a:latin typeface="+mn-lt"/>
                <a:ea typeface="+mn-ea"/>
              </a:rPr>
              <a:t>華人資產管理中心</a:t>
            </a:r>
            <a:endParaRPr lang="en-US" altLang="zh-TW" dirty="0" smtClean="0">
              <a:latin typeface="+mn-lt"/>
              <a:ea typeface="+mn-ea"/>
            </a:endParaRPr>
          </a:p>
          <a:p>
            <a:pPr eaLnBrk="1" hangingPunct="1"/>
            <a:r>
              <a:rPr lang="zh-TW" altLang="en-US" dirty="0" smtClean="0">
                <a:latin typeface="+mn-lt"/>
                <a:ea typeface="+mn-ea"/>
              </a:rPr>
              <a:t>世界運籌中心</a:t>
            </a:r>
            <a:endParaRPr lang="en-US" altLang="zh-TW" dirty="0" smtClean="0">
              <a:latin typeface="+mn-lt"/>
              <a:ea typeface="+mn-ea"/>
            </a:endParaRPr>
          </a:p>
          <a:p>
            <a:pPr eaLnBrk="1" hangingPunct="1"/>
            <a:r>
              <a:rPr lang="zh-TW" altLang="en-US" dirty="0" smtClean="0">
                <a:solidFill>
                  <a:srgbClr val="D60093"/>
                </a:solidFill>
                <a:latin typeface="+mn-lt"/>
                <a:ea typeface="+mn-ea"/>
              </a:rPr>
              <a:t>連結中國走向全世界</a:t>
            </a:r>
            <a:endParaRPr lang="en-US" altLang="zh-TW" dirty="0" smtClean="0">
              <a:solidFill>
                <a:srgbClr val="D60093"/>
              </a:solidFill>
              <a:latin typeface="+mn-lt"/>
              <a:ea typeface="+mn-ea"/>
            </a:endParaRPr>
          </a:p>
          <a:p>
            <a:pPr eaLnBrk="1" hangingPunct="1"/>
            <a:r>
              <a:rPr lang="zh-TW" altLang="en-US" dirty="0" smtClean="0">
                <a:solidFill>
                  <a:srgbClr val="D60093"/>
                </a:solidFill>
                <a:latin typeface="+mn-lt"/>
                <a:ea typeface="+mn-ea"/>
              </a:rPr>
              <a:t>連結世界走進中國</a:t>
            </a:r>
            <a:endParaRPr lang="en-US" altLang="zh-TW" dirty="0" smtClean="0">
              <a:solidFill>
                <a:srgbClr val="D60093"/>
              </a:solidFill>
              <a:latin typeface="+mn-lt"/>
              <a:ea typeface="+mn-ea"/>
            </a:endParaRPr>
          </a:p>
          <a:p>
            <a:pPr eaLnBrk="1" hangingPunct="1"/>
            <a:r>
              <a:rPr lang="zh-TW" altLang="en-US" dirty="0" smtClean="0">
                <a:solidFill>
                  <a:srgbClr val="D60093"/>
                </a:solidFill>
                <a:latin typeface="+mn-lt"/>
                <a:ea typeface="+mn-ea"/>
              </a:rPr>
              <a:t>台灣是中國跟世界都不可或缺</a:t>
            </a:r>
            <a:endParaRPr lang="en-US" altLang="zh-TW" dirty="0" smtClean="0">
              <a:solidFill>
                <a:srgbClr val="D60093"/>
              </a:solidFill>
              <a:latin typeface="+mn-lt"/>
              <a:ea typeface="+mn-ea"/>
            </a:endParaRPr>
          </a:p>
          <a:p>
            <a:pPr eaLnBrk="1" hangingPunct="1"/>
            <a:endParaRPr lang="en-US" altLang="zh-TW" dirty="0" smtClean="0">
              <a:solidFill>
                <a:srgbClr val="D60093"/>
              </a:solidFill>
              <a:latin typeface="+mn-lt"/>
              <a:ea typeface="+mn-ea"/>
            </a:endParaRPr>
          </a:p>
          <a:p>
            <a:pPr eaLnBrk="1" hangingPunct="1"/>
            <a:endParaRPr lang="zh-TW" altLang="en-US" dirty="0" smtClean="0">
              <a:latin typeface="+mn-lt"/>
              <a:ea typeface="+mn-ea"/>
            </a:endParaRPr>
          </a:p>
        </p:txBody>
      </p:sp>
      <p:sp>
        <p:nvSpPr>
          <p:cNvPr id="38916" name="日期版面配置區 3"/>
          <p:cNvSpPr>
            <a:spLocks noGrp="1"/>
          </p:cNvSpPr>
          <p:nvPr>
            <p:ph type="dt" sz="quarter" idx="4294967295"/>
          </p:nvPr>
        </p:nvSpPr>
        <p:spPr bwMode="auto">
          <a:xfrm>
            <a:off x="3657600" y="6381750"/>
            <a:ext cx="3136900" cy="476250"/>
          </a:xfrm>
          <a:prstGeom prst="rect">
            <a:avLst/>
          </a:prstGeom>
          <a:noFill/>
          <a:ln>
            <a:miter lim="800000"/>
            <a:headEnd/>
            <a:tailEnd/>
          </a:ln>
        </p:spPr>
        <p:txBody>
          <a:bodyPr/>
          <a:lstStyle/>
          <a:p>
            <a:r>
              <a:rPr kumimoji="0" lang="en-US" altLang="zh-TW" sz="1400" b="0">
                <a:solidFill>
                  <a:srgbClr val="FFFFFF"/>
                </a:solidFill>
              </a:rPr>
              <a:t>clin@ntu.edu.tw</a:t>
            </a:r>
          </a:p>
        </p:txBody>
      </p:sp>
      <p:sp>
        <p:nvSpPr>
          <p:cNvPr id="38917" name="投影片編號版面配置區 4"/>
          <p:cNvSpPr>
            <a:spLocks noGrp="1"/>
          </p:cNvSpPr>
          <p:nvPr>
            <p:ph type="sldNum" sz="quarter" idx="11"/>
          </p:nvPr>
        </p:nvSpPr>
        <p:spPr>
          <a:xfrm>
            <a:off x="8585200" y="6356350"/>
            <a:ext cx="825500" cy="365125"/>
          </a:xfrm>
          <a:noFill/>
        </p:spPr>
        <p:txBody>
          <a:bodyPr/>
          <a:lstStyle/>
          <a:p>
            <a:fld id="{DA76331D-210E-4CBB-BDB2-3EC095D3D45D}" type="slidenum">
              <a:rPr lang="zh-TW" altLang="en-US" smtClean="0"/>
              <a:pPr/>
              <a:t>66</a:t>
            </a:fld>
            <a:endParaRPr lang="en-US" altLang="zh-TW" smtClean="0"/>
          </a:p>
        </p:txBody>
      </p:sp>
      <p:pic>
        <p:nvPicPr>
          <p:cNvPr id="38920" name="Picture 5" descr="09032648_01">
            <a:hlinkClick r:id="rId2"/>
          </p:cNvPr>
          <p:cNvPicPr>
            <a:picLocks noChangeAspect="1" noChangeArrowheads="1"/>
          </p:cNvPicPr>
          <p:nvPr/>
        </p:nvPicPr>
        <p:blipFill>
          <a:blip r:embed="rId3" cstate="print"/>
          <a:srcRect/>
          <a:stretch>
            <a:fillRect/>
          </a:stretch>
        </p:blipFill>
        <p:spPr bwMode="auto">
          <a:xfrm>
            <a:off x="6440929" y="4429132"/>
            <a:ext cx="3315852" cy="2428868"/>
          </a:xfrm>
          <a:prstGeom prst="rect">
            <a:avLst/>
          </a:prstGeom>
          <a:noFill/>
          <a:ln w="9525">
            <a:noFill/>
            <a:miter lim="800000"/>
            <a:headEnd/>
            <a:tailEnd/>
          </a:ln>
        </p:spPr>
      </p:pic>
      <p:pic>
        <p:nvPicPr>
          <p:cNvPr id="5122" name="Picture 2" descr="http://news.xinhuanet.com/fortune/2010-10/12/12650254_21n.jpg"/>
          <p:cNvPicPr>
            <a:picLocks noChangeAspect="1" noChangeArrowheads="1"/>
          </p:cNvPicPr>
          <p:nvPr/>
        </p:nvPicPr>
        <p:blipFill>
          <a:blip r:embed="rId4" cstate="email"/>
          <a:srcRect/>
          <a:stretch>
            <a:fillRect/>
          </a:stretch>
        </p:blipFill>
        <p:spPr bwMode="auto">
          <a:xfrm>
            <a:off x="6881826" y="1142984"/>
            <a:ext cx="2822215" cy="2857493"/>
          </a:xfrm>
          <a:prstGeom prst="rect">
            <a:avLst/>
          </a:prstGeom>
          <a:noFill/>
        </p:spPr>
      </p:pic>
      <p:pic>
        <p:nvPicPr>
          <p:cNvPr id="9" name="Picture 8" descr="http://blog.yohofate.com/images/08fun/pc/150/desktop029_c_150.jpg"/>
          <p:cNvPicPr>
            <a:picLocks noChangeAspect="1" noChangeArrowheads="1"/>
          </p:cNvPicPr>
          <p:nvPr/>
        </p:nvPicPr>
        <p:blipFill>
          <a:blip r:embed="rId5" cstate="print"/>
          <a:srcRect/>
          <a:stretch>
            <a:fillRect/>
          </a:stretch>
        </p:blipFill>
        <p:spPr bwMode="auto">
          <a:xfrm>
            <a:off x="4310058" y="1571612"/>
            <a:ext cx="2071702" cy="1560684"/>
          </a:xfrm>
          <a:prstGeom prst="rect">
            <a:avLst/>
          </a:prstGeom>
          <a:noFill/>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p:cNvPicPr>
            <a:picLocks noChangeAspect="1" noChangeArrowheads="1"/>
          </p:cNvPicPr>
          <p:nvPr/>
        </p:nvPicPr>
        <p:blipFill>
          <a:blip r:embed="rId2" cstate="print"/>
          <a:srcRect/>
          <a:stretch>
            <a:fillRect/>
          </a:stretch>
        </p:blipFill>
        <p:spPr bwMode="auto">
          <a:xfrm>
            <a:off x="974725" y="1773238"/>
            <a:ext cx="8255000" cy="45815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12_資源人力-2">
  <a:themeElements>
    <a:clrScheme name="">
      <a:dk1>
        <a:srgbClr val="000000"/>
      </a:dk1>
      <a:lt1>
        <a:srgbClr val="FFFFFF"/>
      </a:lt1>
      <a:dk2>
        <a:srgbClr val="323232"/>
      </a:dk2>
      <a:lt2>
        <a:srgbClr val="E3DED1"/>
      </a:lt2>
      <a:accent1>
        <a:srgbClr val="F07F09"/>
      </a:accent1>
      <a:accent2>
        <a:srgbClr val="9F2936"/>
      </a:accent2>
      <a:accent3>
        <a:srgbClr val="FFFFFF"/>
      </a:accent3>
      <a:accent4>
        <a:srgbClr val="000000"/>
      </a:accent4>
      <a:accent5>
        <a:srgbClr val="F6C0AA"/>
      </a:accent5>
      <a:accent6>
        <a:srgbClr val="902430"/>
      </a:accent6>
      <a:hlink>
        <a:srgbClr val="6B9F25"/>
      </a:hlink>
      <a:folHlink>
        <a:srgbClr val="B26B02"/>
      </a:folHlink>
    </a:clrScheme>
    <a:fontScheme name="12_資源人力-2">
      <a:majorFont>
        <a:latin typeface="Times New Roman"/>
        <a:ea typeface="標楷體"/>
        <a:cs typeface=""/>
      </a:majorFont>
      <a:minorFont>
        <a:latin typeface="Times New Roman"/>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1" i="0" u="none" strike="noStrike" cap="none" normalizeH="0" baseline="0" smtClean="0">
            <a:ln>
              <a:noFill/>
            </a:ln>
            <a:solidFill>
              <a:schemeClr val="tx1"/>
            </a:solidFill>
            <a:effectLst/>
            <a:latin typeface="Times New Roman" pitchFamily="18"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1" i="0" u="none" strike="noStrike" cap="none" normalizeH="0" baseline="0" smtClean="0">
            <a:ln>
              <a:noFill/>
            </a:ln>
            <a:solidFill>
              <a:schemeClr val="tx1"/>
            </a:solidFill>
            <a:effectLst/>
            <a:latin typeface="Times New Roman" pitchFamily="18" charset="0"/>
            <a:ea typeface="標楷體" pitchFamily="65" charset="-120"/>
          </a:defRPr>
        </a:defPPr>
      </a:lstStyle>
    </a:lnDef>
  </a:objectDefaults>
  <a:extraClrSchemeLst>
    <a:extraClrScheme>
      <a:clrScheme name="12_資源人力-2 1">
        <a:dk1>
          <a:srgbClr val="000000"/>
        </a:dk1>
        <a:lt1>
          <a:srgbClr val="969696"/>
        </a:lt1>
        <a:dk2>
          <a:srgbClr val="000000"/>
        </a:dk2>
        <a:lt2>
          <a:srgbClr val="808080"/>
        </a:lt2>
        <a:accent1>
          <a:srgbClr val="00CC99"/>
        </a:accent1>
        <a:accent2>
          <a:srgbClr val="3333CC"/>
        </a:accent2>
        <a:accent3>
          <a:srgbClr val="C9C9C9"/>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20423</TotalTime>
  <Words>4135</Words>
  <Application>Microsoft Office PowerPoint</Application>
  <PresentationFormat>A4 紙張 (210x297 公釐)</PresentationFormat>
  <Paragraphs>430</Paragraphs>
  <Slides>68</Slides>
  <Notes>2</Notes>
  <HiddenSlides>0</HiddenSlides>
  <MMClips>0</MMClips>
  <ScaleCrop>false</ScaleCrop>
  <HeadingPairs>
    <vt:vector size="6" baseType="variant">
      <vt:variant>
        <vt:lpstr>佈景主題</vt:lpstr>
      </vt:variant>
      <vt:variant>
        <vt:i4>1</vt:i4>
      </vt:variant>
      <vt:variant>
        <vt:lpstr>內嵌 OLE 伺服程式</vt:lpstr>
      </vt:variant>
      <vt:variant>
        <vt:i4>3</vt:i4>
      </vt:variant>
      <vt:variant>
        <vt:lpstr>投影片標題</vt:lpstr>
      </vt:variant>
      <vt:variant>
        <vt:i4>68</vt:i4>
      </vt:variant>
    </vt:vector>
  </HeadingPairs>
  <TitlesOfParts>
    <vt:vector size="72" baseType="lpstr">
      <vt:lpstr>12_資源人力-2</vt:lpstr>
      <vt:lpstr>多媒體項目</vt:lpstr>
      <vt:lpstr>Microsoft Office Excel 97-2003 工作表</vt:lpstr>
      <vt:lpstr>Chart</vt:lpstr>
      <vt:lpstr>2013 貨幣戰爭與世界經濟發展 </vt:lpstr>
      <vt:lpstr>林建甫簡歷</vt:lpstr>
      <vt:lpstr>投影片 2</vt:lpstr>
      <vt:lpstr>2013年</vt:lpstr>
      <vt:lpstr>投影片 4</vt:lpstr>
      <vt:lpstr>投影片 5</vt:lpstr>
      <vt:lpstr>2008 金融海嘯</vt:lpstr>
      <vt:lpstr>2008海嘯一波波 </vt:lpstr>
      <vt:lpstr>匯率：外幣的價格</vt:lpstr>
      <vt:lpstr>投影片 9</vt:lpstr>
      <vt:lpstr>新台幣/美元 的匯率走勢</vt:lpstr>
      <vt:lpstr>台幣匯率穩定</vt:lpstr>
      <vt:lpstr>韓圜大起大落</vt:lpstr>
      <vt:lpstr>日本 </vt:lpstr>
      <vt:lpstr>投影片 14</vt:lpstr>
      <vt:lpstr>投影片 15</vt:lpstr>
      <vt:lpstr>投影片 16</vt:lpstr>
      <vt:lpstr>現狀</vt:lpstr>
      <vt:lpstr>投影片 18</vt:lpstr>
      <vt:lpstr>日本-下一個未爆彈？</vt:lpstr>
      <vt:lpstr>安倍經濟學</vt:lpstr>
      <vt:lpstr>投影片 21</vt:lpstr>
      <vt:lpstr>投影片 22</vt:lpstr>
      <vt:lpstr>未來</vt:lpstr>
      <vt:lpstr>投影片 24</vt:lpstr>
      <vt:lpstr>投影片 25</vt:lpstr>
      <vt:lpstr>投影片 26</vt:lpstr>
      <vt:lpstr>投影片 27</vt:lpstr>
      <vt:lpstr>人民幣走勢 </vt:lpstr>
      <vt:lpstr>投影片 29</vt:lpstr>
      <vt:lpstr>歐洲經濟</vt:lpstr>
      <vt:lpstr>歐債危機</vt:lpstr>
      <vt:lpstr>PIIGS 債期時間表 </vt:lpstr>
      <vt:lpstr>財政問題為歐洲主權債務危機發生之要因</vt:lpstr>
      <vt:lpstr>歐盟救經濟:撙節支出 </vt:lpstr>
      <vt:lpstr>歐債關鍵日2012/ 9/12</vt:lpstr>
      <vt:lpstr>現狀</vt:lpstr>
      <vt:lpstr>投影片 37</vt:lpstr>
      <vt:lpstr>未來觀察重點</vt:lpstr>
      <vt:lpstr>美洲經濟</vt:lpstr>
      <vt:lpstr>美國救經濟: QE(量化寬鬆)政策</vt:lpstr>
      <vt:lpstr>QE3+QE3S</vt:lpstr>
      <vt:lpstr>投影片 42</vt:lpstr>
      <vt:lpstr>QE政策有後遺症 </vt:lpstr>
      <vt:lpstr>財政懸崖</vt:lpstr>
      <vt:lpstr>未來觀察重點</vt:lpstr>
      <vt:lpstr>Apple 股價</vt:lpstr>
      <vt:lpstr>亞洲經濟</vt:lpstr>
      <vt:lpstr>韓國</vt:lpstr>
      <vt:lpstr>轉型升級</vt:lpstr>
      <vt:lpstr>東南亞是亮點</vt:lpstr>
      <vt:lpstr>中國大陸的崛起</vt:lpstr>
      <vt:lpstr>跟 9 有關</vt:lpstr>
      <vt:lpstr>海嘯後大陸也有QE</vt:lpstr>
      <vt:lpstr>投影片 54</vt:lpstr>
      <vt:lpstr>大陸房價、物價問題</vt:lpstr>
      <vt:lpstr>十二五解決相關難題</vt:lpstr>
      <vt:lpstr>過去台灣經濟發展的成就： 快速成長下仍保有物價穩定</vt:lpstr>
      <vt:lpstr>均富</vt:lpstr>
      <vt:lpstr>現在執行：黃金十年 活力經濟</vt:lpstr>
      <vt:lpstr>高科技</vt:lpstr>
      <vt:lpstr>創新突破</vt:lpstr>
      <vt:lpstr>開放，必走之路</vt:lpstr>
      <vt:lpstr>兩岸ECFA</vt:lpstr>
      <vt:lpstr>投影片 64</vt:lpstr>
      <vt:lpstr>優勢互補，軟實力結合兩岸進軍世界  ECFA的簽訂，紓緩了業者已面臨的威脅，並為業者爭取到  有利的登陸條件，兩岸透過經貿合作產生的互惠雙贏，有   利產業的根留台灣發展，也將促使兩岸更為和平穩定，對   產業界而言，將是一個新的契機。而基於永保競爭優勢與   永續經營生機的理念，兩岸企業更應加強合作，運用彼此   的優勢，攜手進軍世界。</vt:lpstr>
      <vt:lpstr>台灣經濟的未來</vt:lpstr>
      <vt:lpstr>投影片 67</vt:lpstr>
    </vt:vector>
  </TitlesOfParts>
  <Company>III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mjwu</dc:creator>
  <cp:lastModifiedBy>AAA</cp:lastModifiedBy>
  <cp:revision>940</cp:revision>
  <dcterms:created xsi:type="dcterms:W3CDTF">2006-03-13T04:52:46Z</dcterms:created>
  <dcterms:modified xsi:type="dcterms:W3CDTF">2013-02-25T07:03:00Z</dcterms:modified>
</cp:coreProperties>
</file>